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648" r:id="rId2"/>
  </p:sldMasterIdLst>
  <p:notesMasterIdLst>
    <p:notesMasterId r:id="rId38"/>
  </p:notesMasterIdLst>
  <p:handoutMasterIdLst>
    <p:handoutMasterId r:id="rId39"/>
  </p:handoutMasterIdLst>
  <p:sldIdLst>
    <p:sldId id="331" r:id="rId3"/>
    <p:sldId id="357" r:id="rId4"/>
    <p:sldId id="616" r:id="rId5"/>
    <p:sldId id="623" r:id="rId6"/>
    <p:sldId id="528" r:id="rId7"/>
    <p:sldId id="621" r:id="rId8"/>
    <p:sldId id="622" r:id="rId9"/>
    <p:sldId id="648" r:id="rId10"/>
    <p:sldId id="626" r:id="rId11"/>
    <p:sldId id="603" r:id="rId12"/>
    <p:sldId id="629" r:id="rId13"/>
    <p:sldId id="608" r:id="rId14"/>
    <p:sldId id="635" r:id="rId15"/>
    <p:sldId id="592" r:id="rId16"/>
    <p:sldId id="630" r:id="rId17"/>
    <p:sldId id="631" r:id="rId18"/>
    <p:sldId id="606" r:id="rId19"/>
    <p:sldId id="627" r:id="rId20"/>
    <p:sldId id="536" r:id="rId21"/>
    <p:sldId id="638" r:id="rId22"/>
    <p:sldId id="639" r:id="rId23"/>
    <p:sldId id="642" r:id="rId24"/>
    <p:sldId id="641" r:id="rId25"/>
    <p:sldId id="535" r:id="rId26"/>
    <p:sldId id="643" r:id="rId27"/>
    <p:sldId id="612" r:id="rId28"/>
    <p:sldId id="613" r:id="rId29"/>
    <p:sldId id="646" r:id="rId30"/>
    <p:sldId id="647" r:id="rId31"/>
    <p:sldId id="644" r:id="rId32"/>
    <p:sldId id="561" r:id="rId33"/>
    <p:sldId id="549" r:id="rId34"/>
    <p:sldId id="580" r:id="rId35"/>
    <p:sldId id="579" r:id="rId36"/>
    <p:sldId id="645" r:id="rId3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6600"/>
    <a:srgbClr val="CCFF99"/>
    <a:srgbClr val="CCFFCC"/>
    <a:srgbClr val="FF0000"/>
    <a:srgbClr val="4F79FF"/>
    <a:srgbClr val="9999FF"/>
    <a:srgbClr val="CEE4F6"/>
    <a:srgbClr val="EAEAEA"/>
    <a:srgbClr val="D0E5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27" autoAdjust="0"/>
    <p:restoredTop sz="83252" autoAdjust="0"/>
  </p:normalViewPr>
  <p:slideViewPr>
    <p:cSldViewPr snapToGrid="0" showGuides="1">
      <p:cViewPr>
        <p:scale>
          <a:sx n="100" d="100"/>
          <a:sy n="100" d="100"/>
        </p:scale>
        <p:origin x="-1296" y="-306"/>
      </p:cViewPr>
      <p:guideLst>
        <p:guide orient="horz" pos="1024"/>
        <p:guide pos="2633"/>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howGuides="1">
      <p:cViewPr varScale="1">
        <p:scale>
          <a:sx n="51" d="100"/>
          <a:sy n="51" d="100"/>
        </p:scale>
        <p:origin x="-2874" y="-90"/>
      </p:cViewPr>
      <p:guideLst>
        <p:guide orient="horz" pos="3126"/>
        <p:guide pos="214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CB3979-7FAF-41F6-B5BC-C4E3139B36AE}" type="doc">
      <dgm:prSet loTypeId="urn:microsoft.com/office/officeart/2005/8/layout/chevron1" loCatId="process" qsTypeId="urn:microsoft.com/office/officeart/2005/8/quickstyle/simple1" qsCatId="simple" csTypeId="urn:microsoft.com/office/officeart/2005/8/colors/accent1_2" csCatId="accent1" phldr="1"/>
      <dgm:spPr/>
    </dgm:pt>
    <dgm:pt modelId="{21B75EA0-DE3E-43CE-87BE-BF43D3D49A2C}">
      <dgm:prSet phldrT="[Texte]" custT="1"/>
      <dgm:spPr/>
      <dgm:t>
        <a:bodyPr/>
        <a:lstStyle/>
        <a:p>
          <a:r>
            <a:rPr lang="fr-FR" sz="3200" dirty="0" smtClean="0"/>
            <a:t>S1 2016</a:t>
          </a:r>
          <a:endParaRPr lang="fr-FR" sz="3200" dirty="0"/>
        </a:p>
      </dgm:t>
    </dgm:pt>
    <dgm:pt modelId="{E6879D49-3EE0-4251-B289-9B5D09C2AE00}" type="parTrans" cxnId="{539A0E29-4635-4332-AC5C-4D5EA64FA9AE}">
      <dgm:prSet/>
      <dgm:spPr/>
      <dgm:t>
        <a:bodyPr/>
        <a:lstStyle/>
        <a:p>
          <a:endParaRPr lang="fr-FR"/>
        </a:p>
      </dgm:t>
    </dgm:pt>
    <dgm:pt modelId="{8A0C83AD-A685-419A-8339-02962C34EB12}" type="sibTrans" cxnId="{539A0E29-4635-4332-AC5C-4D5EA64FA9AE}">
      <dgm:prSet/>
      <dgm:spPr/>
      <dgm:t>
        <a:bodyPr/>
        <a:lstStyle/>
        <a:p>
          <a:endParaRPr lang="fr-FR"/>
        </a:p>
      </dgm:t>
    </dgm:pt>
    <dgm:pt modelId="{5D66C358-7DBD-43BE-B473-E7466BCED416}">
      <dgm:prSet phldrT="[Texte]" custT="1"/>
      <dgm:spPr/>
      <dgm:t>
        <a:bodyPr/>
        <a:lstStyle/>
        <a:p>
          <a:r>
            <a:rPr lang="fr-FR" sz="3200" dirty="0" smtClean="0"/>
            <a:t>S2 2016</a:t>
          </a:r>
          <a:endParaRPr lang="fr-FR" sz="3200" dirty="0"/>
        </a:p>
      </dgm:t>
    </dgm:pt>
    <dgm:pt modelId="{94AC6E2A-096E-456F-B9D4-A57133AC25E3}" type="parTrans" cxnId="{EA644C57-975F-41EA-8D86-A6A47238F068}">
      <dgm:prSet/>
      <dgm:spPr/>
      <dgm:t>
        <a:bodyPr/>
        <a:lstStyle/>
        <a:p>
          <a:endParaRPr lang="fr-FR"/>
        </a:p>
      </dgm:t>
    </dgm:pt>
    <dgm:pt modelId="{088412D1-2FFF-40A7-B14D-A34E72400231}" type="sibTrans" cxnId="{EA644C57-975F-41EA-8D86-A6A47238F068}">
      <dgm:prSet/>
      <dgm:spPr/>
      <dgm:t>
        <a:bodyPr/>
        <a:lstStyle/>
        <a:p>
          <a:endParaRPr lang="fr-FR"/>
        </a:p>
      </dgm:t>
    </dgm:pt>
    <dgm:pt modelId="{25947909-9C05-4717-8CAF-A215B525B55B}">
      <dgm:prSet phldrT="[Texte]" custT="1"/>
      <dgm:spPr/>
      <dgm:t>
        <a:bodyPr/>
        <a:lstStyle/>
        <a:p>
          <a:r>
            <a:rPr lang="fr-FR" sz="3200" dirty="0" smtClean="0"/>
            <a:t>S1 2017</a:t>
          </a:r>
          <a:endParaRPr lang="fr-FR" sz="3200" dirty="0"/>
        </a:p>
      </dgm:t>
    </dgm:pt>
    <dgm:pt modelId="{C9EECCA8-885E-4742-8DCF-F53B14638AE5}" type="parTrans" cxnId="{34BA32B8-3DD0-496B-A491-1ABDF1E15B72}">
      <dgm:prSet/>
      <dgm:spPr/>
      <dgm:t>
        <a:bodyPr/>
        <a:lstStyle/>
        <a:p>
          <a:endParaRPr lang="fr-FR"/>
        </a:p>
      </dgm:t>
    </dgm:pt>
    <dgm:pt modelId="{D3E2E6E7-0231-4B30-8DE0-13457D72F436}" type="sibTrans" cxnId="{34BA32B8-3DD0-496B-A491-1ABDF1E15B72}">
      <dgm:prSet/>
      <dgm:spPr/>
      <dgm:t>
        <a:bodyPr/>
        <a:lstStyle/>
        <a:p>
          <a:endParaRPr lang="fr-FR"/>
        </a:p>
      </dgm:t>
    </dgm:pt>
    <dgm:pt modelId="{BCBAE067-A921-460B-9C9A-03328F045B59}" type="pres">
      <dgm:prSet presAssocID="{87CB3979-7FAF-41F6-B5BC-C4E3139B36AE}" presName="Name0" presStyleCnt="0">
        <dgm:presLayoutVars>
          <dgm:dir/>
          <dgm:animLvl val="lvl"/>
          <dgm:resizeHandles val="exact"/>
        </dgm:presLayoutVars>
      </dgm:prSet>
      <dgm:spPr/>
    </dgm:pt>
    <dgm:pt modelId="{DEBB1EB0-F35F-451A-96BF-B6D23ED3DF1A}" type="pres">
      <dgm:prSet presAssocID="{21B75EA0-DE3E-43CE-87BE-BF43D3D49A2C}" presName="parTxOnly" presStyleLbl="node1" presStyleIdx="0" presStyleCnt="3" custScaleY="44470">
        <dgm:presLayoutVars>
          <dgm:chMax val="0"/>
          <dgm:chPref val="0"/>
          <dgm:bulletEnabled val="1"/>
        </dgm:presLayoutVars>
      </dgm:prSet>
      <dgm:spPr/>
      <dgm:t>
        <a:bodyPr/>
        <a:lstStyle/>
        <a:p>
          <a:endParaRPr lang="fr-FR"/>
        </a:p>
      </dgm:t>
    </dgm:pt>
    <dgm:pt modelId="{519379D8-129E-4422-A0EF-66FD58EFD144}" type="pres">
      <dgm:prSet presAssocID="{8A0C83AD-A685-419A-8339-02962C34EB12}" presName="parTxOnlySpace" presStyleCnt="0"/>
      <dgm:spPr/>
    </dgm:pt>
    <dgm:pt modelId="{74DEBB54-61C0-4C0C-BB2F-FA6F102B05C2}" type="pres">
      <dgm:prSet presAssocID="{5D66C358-7DBD-43BE-B473-E7466BCED416}" presName="parTxOnly" presStyleLbl="node1" presStyleIdx="1" presStyleCnt="3" custScaleY="44470">
        <dgm:presLayoutVars>
          <dgm:chMax val="0"/>
          <dgm:chPref val="0"/>
          <dgm:bulletEnabled val="1"/>
        </dgm:presLayoutVars>
      </dgm:prSet>
      <dgm:spPr/>
      <dgm:t>
        <a:bodyPr/>
        <a:lstStyle/>
        <a:p>
          <a:endParaRPr lang="fr-FR"/>
        </a:p>
      </dgm:t>
    </dgm:pt>
    <dgm:pt modelId="{968BD0F2-80B9-4B28-8C0A-6D5E83C72619}" type="pres">
      <dgm:prSet presAssocID="{088412D1-2FFF-40A7-B14D-A34E72400231}" presName="parTxOnlySpace" presStyleCnt="0"/>
      <dgm:spPr/>
    </dgm:pt>
    <dgm:pt modelId="{3D1CBBB6-BC6F-4DF2-835A-71FDBCD8ED1B}" type="pres">
      <dgm:prSet presAssocID="{25947909-9C05-4717-8CAF-A215B525B55B}" presName="parTxOnly" presStyleLbl="node1" presStyleIdx="2" presStyleCnt="3" custScaleY="44470">
        <dgm:presLayoutVars>
          <dgm:chMax val="0"/>
          <dgm:chPref val="0"/>
          <dgm:bulletEnabled val="1"/>
        </dgm:presLayoutVars>
      </dgm:prSet>
      <dgm:spPr/>
      <dgm:t>
        <a:bodyPr/>
        <a:lstStyle/>
        <a:p>
          <a:endParaRPr lang="fr-FR"/>
        </a:p>
      </dgm:t>
    </dgm:pt>
  </dgm:ptLst>
  <dgm:cxnLst>
    <dgm:cxn modelId="{A1140F21-20A3-4D13-9978-924598BDAA3B}" type="presOf" srcId="{21B75EA0-DE3E-43CE-87BE-BF43D3D49A2C}" destId="{DEBB1EB0-F35F-451A-96BF-B6D23ED3DF1A}" srcOrd="0" destOrd="0" presId="urn:microsoft.com/office/officeart/2005/8/layout/chevron1"/>
    <dgm:cxn modelId="{539A0E29-4635-4332-AC5C-4D5EA64FA9AE}" srcId="{87CB3979-7FAF-41F6-B5BC-C4E3139B36AE}" destId="{21B75EA0-DE3E-43CE-87BE-BF43D3D49A2C}" srcOrd="0" destOrd="0" parTransId="{E6879D49-3EE0-4251-B289-9B5D09C2AE00}" sibTransId="{8A0C83AD-A685-419A-8339-02962C34EB12}"/>
    <dgm:cxn modelId="{02E35B07-B9B0-42B1-B9AA-0C22961C1107}" type="presOf" srcId="{5D66C358-7DBD-43BE-B473-E7466BCED416}" destId="{74DEBB54-61C0-4C0C-BB2F-FA6F102B05C2}" srcOrd="0" destOrd="0" presId="urn:microsoft.com/office/officeart/2005/8/layout/chevron1"/>
    <dgm:cxn modelId="{34BA32B8-3DD0-496B-A491-1ABDF1E15B72}" srcId="{87CB3979-7FAF-41F6-B5BC-C4E3139B36AE}" destId="{25947909-9C05-4717-8CAF-A215B525B55B}" srcOrd="2" destOrd="0" parTransId="{C9EECCA8-885E-4742-8DCF-F53B14638AE5}" sibTransId="{D3E2E6E7-0231-4B30-8DE0-13457D72F436}"/>
    <dgm:cxn modelId="{EA644C57-975F-41EA-8D86-A6A47238F068}" srcId="{87CB3979-7FAF-41F6-B5BC-C4E3139B36AE}" destId="{5D66C358-7DBD-43BE-B473-E7466BCED416}" srcOrd="1" destOrd="0" parTransId="{94AC6E2A-096E-456F-B9D4-A57133AC25E3}" sibTransId="{088412D1-2FFF-40A7-B14D-A34E72400231}"/>
    <dgm:cxn modelId="{B209AE97-AF42-4140-97DB-D64325946C6E}" type="presOf" srcId="{87CB3979-7FAF-41F6-B5BC-C4E3139B36AE}" destId="{BCBAE067-A921-460B-9C9A-03328F045B59}" srcOrd="0" destOrd="0" presId="urn:microsoft.com/office/officeart/2005/8/layout/chevron1"/>
    <dgm:cxn modelId="{67F050DE-D39F-4E37-98DA-C9F1D6CDF804}" type="presOf" srcId="{25947909-9C05-4717-8CAF-A215B525B55B}" destId="{3D1CBBB6-BC6F-4DF2-835A-71FDBCD8ED1B}" srcOrd="0" destOrd="0" presId="urn:microsoft.com/office/officeart/2005/8/layout/chevron1"/>
    <dgm:cxn modelId="{7E595851-4ABA-4C2C-AE1A-9ED4E93F6D7C}" type="presParOf" srcId="{BCBAE067-A921-460B-9C9A-03328F045B59}" destId="{DEBB1EB0-F35F-451A-96BF-B6D23ED3DF1A}" srcOrd="0" destOrd="0" presId="urn:microsoft.com/office/officeart/2005/8/layout/chevron1"/>
    <dgm:cxn modelId="{548AC375-27F6-496D-9322-7027E5BB1F7E}" type="presParOf" srcId="{BCBAE067-A921-460B-9C9A-03328F045B59}" destId="{519379D8-129E-4422-A0EF-66FD58EFD144}" srcOrd="1" destOrd="0" presId="urn:microsoft.com/office/officeart/2005/8/layout/chevron1"/>
    <dgm:cxn modelId="{867CDEF5-F527-4344-814D-F79650567CD8}" type="presParOf" srcId="{BCBAE067-A921-460B-9C9A-03328F045B59}" destId="{74DEBB54-61C0-4C0C-BB2F-FA6F102B05C2}" srcOrd="2" destOrd="0" presId="urn:microsoft.com/office/officeart/2005/8/layout/chevron1"/>
    <dgm:cxn modelId="{3C7CE75B-E574-4BCA-ABFA-61800A4477E9}" type="presParOf" srcId="{BCBAE067-A921-460B-9C9A-03328F045B59}" destId="{968BD0F2-80B9-4B28-8C0A-6D5E83C72619}" srcOrd="3" destOrd="0" presId="urn:microsoft.com/office/officeart/2005/8/layout/chevron1"/>
    <dgm:cxn modelId="{6954B3D3-EA3E-4FAE-9AE8-05C11861E449}" type="presParOf" srcId="{BCBAE067-A921-460B-9C9A-03328F045B59}" destId="{3D1CBBB6-BC6F-4DF2-835A-71FDBCD8ED1B}"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BB1EB0-F35F-451A-96BF-B6D23ED3DF1A}">
      <dsp:nvSpPr>
        <dsp:cNvPr id="0" name=""/>
        <dsp:cNvSpPr/>
      </dsp:nvSpPr>
      <dsp:spPr>
        <a:xfrm>
          <a:off x="2402" y="1034750"/>
          <a:ext cx="2926856" cy="520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fr-FR" sz="3200" kern="1200" dirty="0" smtClean="0"/>
            <a:t>S1 2016</a:t>
          </a:r>
          <a:endParaRPr lang="fr-FR" sz="3200" kern="1200" dirty="0"/>
        </a:p>
      </dsp:txBody>
      <dsp:txXfrm>
        <a:off x="2402" y="1034750"/>
        <a:ext cx="2926856" cy="520629"/>
      </dsp:txXfrm>
    </dsp:sp>
    <dsp:sp modelId="{74DEBB54-61C0-4C0C-BB2F-FA6F102B05C2}">
      <dsp:nvSpPr>
        <dsp:cNvPr id="0" name=""/>
        <dsp:cNvSpPr/>
      </dsp:nvSpPr>
      <dsp:spPr>
        <a:xfrm>
          <a:off x="2636573" y="1034750"/>
          <a:ext cx="2926856" cy="520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fr-FR" sz="3200" kern="1200" dirty="0" smtClean="0"/>
            <a:t>S2 2016</a:t>
          </a:r>
          <a:endParaRPr lang="fr-FR" sz="3200" kern="1200" dirty="0"/>
        </a:p>
      </dsp:txBody>
      <dsp:txXfrm>
        <a:off x="2636573" y="1034750"/>
        <a:ext cx="2926856" cy="520629"/>
      </dsp:txXfrm>
    </dsp:sp>
    <dsp:sp modelId="{3D1CBBB6-BC6F-4DF2-835A-71FDBCD8ED1B}">
      <dsp:nvSpPr>
        <dsp:cNvPr id="0" name=""/>
        <dsp:cNvSpPr/>
      </dsp:nvSpPr>
      <dsp:spPr>
        <a:xfrm>
          <a:off x="5270744" y="1034750"/>
          <a:ext cx="2926856" cy="520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lvl="0" algn="ctr" defTabSz="1422400">
            <a:lnSpc>
              <a:spcPct val="90000"/>
            </a:lnSpc>
            <a:spcBef>
              <a:spcPct val="0"/>
            </a:spcBef>
            <a:spcAft>
              <a:spcPct val="35000"/>
            </a:spcAft>
          </a:pPr>
          <a:r>
            <a:rPr lang="fr-FR" sz="3200" kern="1200" dirty="0" smtClean="0"/>
            <a:t>S1 2017</a:t>
          </a:r>
          <a:endParaRPr lang="fr-FR" sz="3200" kern="1200" dirty="0"/>
        </a:p>
      </dsp:txBody>
      <dsp:txXfrm>
        <a:off x="5270744" y="1034750"/>
        <a:ext cx="2926856" cy="52062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1"/>
            <a:ext cx="2945862" cy="49579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defTabSz="914303">
              <a:defRPr sz="1300">
                <a:cs typeface="+mn-cs"/>
              </a:defRPr>
            </a:lvl1pPr>
          </a:lstStyle>
          <a:p>
            <a:pPr>
              <a:defRPr/>
            </a:pPr>
            <a:endParaRPr lang="en-US"/>
          </a:p>
        </p:txBody>
      </p:sp>
      <p:sp>
        <p:nvSpPr>
          <p:cNvPr id="3" name="Espace réservé de la date 2"/>
          <p:cNvSpPr>
            <a:spLocks noGrp="1"/>
          </p:cNvSpPr>
          <p:nvPr>
            <p:ph type="dt" sz="quarter" idx="1"/>
          </p:nvPr>
        </p:nvSpPr>
        <p:spPr bwMode="auto">
          <a:xfrm>
            <a:off x="3848775" y="1"/>
            <a:ext cx="2947382" cy="49579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algn="r" defTabSz="914303">
              <a:defRPr sz="1300">
                <a:cs typeface="+mn-cs"/>
              </a:defRPr>
            </a:lvl1pPr>
          </a:lstStyle>
          <a:p>
            <a:pPr>
              <a:defRPr/>
            </a:pPr>
            <a:fld id="{EBD642D6-5BA6-480D-B8E6-C96A449B1044}" type="datetimeFigureOut">
              <a:rPr lang="fr-FR"/>
              <a:pPr>
                <a:defRPr/>
              </a:pPr>
              <a:t>30/06/2017</a:t>
            </a:fld>
            <a:endParaRPr lang="fr-FR"/>
          </a:p>
        </p:txBody>
      </p:sp>
      <p:sp>
        <p:nvSpPr>
          <p:cNvPr id="4" name="Espace réservé du pied de page 3"/>
          <p:cNvSpPr>
            <a:spLocks noGrp="1"/>
          </p:cNvSpPr>
          <p:nvPr>
            <p:ph type="ftr" sz="quarter" idx="2"/>
          </p:nvPr>
        </p:nvSpPr>
        <p:spPr bwMode="auto">
          <a:xfrm>
            <a:off x="0" y="9429306"/>
            <a:ext cx="2945862" cy="495793"/>
          </a:xfrm>
          <a:prstGeom prst="rect">
            <a:avLst/>
          </a:prstGeom>
          <a:noFill/>
          <a:ln w="9525">
            <a:noFill/>
            <a:miter lim="800000"/>
            <a:headEnd/>
            <a:tailEnd/>
          </a:ln>
        </p:spPr>
        <p:txBody>
          <a:bodyPr vert="horz" wrap="square" lIns="91408" tIns="45704" rIns="91408" bIns="45704" numCol="1" anchor="b" anchorCtr="0" compatLnSpc="1">
            <a:prstTxWarp prst="textNoShape">
              <a:avLst/>
            </a:prstTxWarp>
          </a:bodyPr>
          <a:lstStyle>
            <a:lvl1pPr defTabSz="914303">
              <a:defRPr sz="1300">
                <a:cs typeface="+mn-cs"/>
              </a:defRPr>
            </a:lvl1pPr>
          </a:lstStyle>
          <a:p>
            <a:pPr>
              <a:defRPr/>
            </a:pPr>
            <a:endParaRPr lang="en-US"/>
          </a:p>
        </p:txBody>
      </p:sp>
      <p:sp>
        <p:nvSpPr>
          <p:cNvPr id="5" name="Espace réservé du numéro de diapositive 4"/>
          <p:cNvSpPr>
            <a:spLocks noGrp="1"/>
          </p:cNvSpPr>
          <p:nvPr>
            <p:ph type="sldNum" sz="quarter" idx="3"/>
          </p:nvPr>
        </p:nvSpPr>
        <p:spPr bwMode="auto">
          <a:xfrm>
            <a:off x="3848775" y="9429306"/>
            <a:ext cx="2947382" cy="495793"/>
          </a:xfrm>
          <a:prstGeom prst="rect">
            <a:avLst/>
          </a:prstGeom>
          <a:noFill/>
          <a:ln w="9525">
            <a:noFill/>
            <a:miter lim="800000"/>
            <a:headEnd/>
            <a:tailEnd/>
          </a:ln>
        </p:spPr>
        <p:txBody>
          <a:bodyPr vert="horz" wrap="square" lIns="91408" tIns="45704" rIns="91408" bIns="45704" numCol="1" anchor="b" anchorCtr="0" compatLnSpc="1">
            <a:prstTxWarp prst="textNoShape">
              <a:avLst/>
            </a:prstTxWarp>
          </a:bodyPr>
          <a:lstStyle>
            <a:lvl1pPr algn="r" defTabSz="914303">
              <a:defRPr sz="1300">
                <a:cs typeface="+mn-cs"/>
              </a:defRPr>
            </a:lvl1pPr>
          </a:lstStyle>
          <a:p>
            <a:pPr>
              <a:defRPr/>
            </a:pPr>
            <a:fld id="{DDB05612-5189-4634-8683-0C80AFB2B5D7}" type="slidenum">
              <a:rPr lang="fr-FR"/>
              <a:pPr>
                <a:defRPr/>
              </a:pPr>
              <a:t>‹N°›</a:t>
            </a:fld>
            <a:endParaRPr lang="fr-FR"/>
          </a:p>
        </p:txBody>
      </p:sp>
    </p:spTree>
    <p:extLst>
      <p:ext uri="{BB962C8B-B14F-4D97-AF65-F5344CB8AC3E}">
        <p14:creationId xmlns:p14="http://schemas.microsoft.com/office/powerpoint/2010/main" xmlns="" val="52986212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1"/>
            <a:ext cx="2945862" cy="49579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defTabSz="914303">
              <a:defRPr sz="1300">
                <a:cs typeface="+mn-cs"/>
              </a:defRPr>
            </a:lvl1pPr>
          </a:lstStyle>
          <a:p>
            <a:pPr>
              <a:defRPr/>
            </a:pPr>
            <a:endParaRPr lang="en-US"/>
          </a:p>
        </p:txBody>
      </p:sp>
      <p:sp>
        <p:nvSpPr>
          <p:cNvPr id="3" name="Espace réservé de la date 2"/>
          <p:cNvSpPr>
            <a:spLocks noGrp="1"/>
          </p:cNvSpPr>
          <p:nvPr>
            <p:ph type="dt" idx="1"/>
          </p:nvPr>
        </p:nvSpPr>
        <p:spPr bwMode="auto">
          <a:xfrm>
            <a:off x="3848775" y="1"/>
            <a:ext cx="2947382" cy="495793"/>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lvl1pPr algn="r" defTabSz="914303">
              <a:defRPr sz="1300">
                <a:cs typeface="+mn-cs"/>
              </a:defRPr>
            </a:lvl1pPr>
          </a:lstStyle>
          <a:p>
            <a:pPr>
              <a:defRPr/>
            </a:pPr>
            <a:fld id="{11964796-D5D4-4509-88BD-837B88FF5F20}" type="datetimeFigureOut">
              <a:rPr lang="fr-FR"/>
              <a:pPr>
                <a:defRPr/>
              </a:pPr>
              <a:t>30/06/2017</a:t>
            </a:fld>
            <a:endParaRPr lang="fr-FR"/>
          </a:p>
        </p:txBody>
      </p:sp>
      <p:sp>
        <p:nvSpPr>
          <p:cNvPr id="4" name="Espace réservé de l'image des diapositives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88214" tIns="44108" rIns="88214" bIns="44108" rtlCol="0" anchor="ctr"/>
          <a:lstStyle/>
          <a:p>
            <a:pPr lvl="0"/>
            <a:endParaRPr lang="fr-FR" noProof="0"/>
          </a:p>
        </p:txBody>
      </p:sp>
      <p:sp>
        <p:nvSpPr>
          <p:cNvPr id="5" name="Espace réservé des commentaires 4"/>
          <p:cNvSpPr>
            <a:spLocks noGrp="1"/>
          </p:cNvSpPr>
          <p:nvPr>
            <p:ph type="body" sz="quarter" idx="3"/>
          </p:nvPr>
        </p:nvSpPr>
        <p:spPr bwMode="auto">
          <a:xfrm>
            <a:off x="679464" y="4716193"/>
            <a:ext cx="5438748" cy="4465216"/>
          </a:xfrm>
          <a:prstGeom prst="rect">
            <a:avLst/>
          </a:prstGeom>
          <a:noFill/>
          <a:ln w="9525">
            <a:noFill/>
            <a:miter lim="800000"/>
            <a:headEnd/>
            <a:tailEnd/>
          </a:ln>
        </p:spPr>
        <p:txBody>
          <a:bodyPr vert="horz" wrap="square" lIns="91408" tIns="45704" rIns="91408" bIns="45704"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bwMode="auto">
          <a:xfrm>
            <a:off x="0" y="9429306"/>
            <a:ext cx="2945862" cy="495793"/>
          </a:xfrm>
          <a:prstGeom prst="rect">
            <a:avLst/>
          </a:prstGeom>
          <a:noFill/>
          <a:ln w="9525">
            <a:noFill/>
            <a:miter lim="800000"/>
            <a:headEnd/>
            <a:tailEnd/>
          </a:ln>
        </p:spPr>
        <p:txBody>
          <a:bodyPr vert="horz" wrap="square" lIns="91408" tIns="45704" rIns="91408" bIns="45704" numCol="1" anchor="b" anchorCtr="0" compatLnSpc="1">
            <a:prstTxWarp prst="textNoShape">
              <a:avLst/>
            </a:prstTxWarp>
          </a:bodyPr>
          <a:lstStyle>
            <a:lvl1pPr defTabSz="914303">
              <a:defRPr sz="1300">
                <a:cs typeface="+mn-cs"/>
              </a:defRPr>
            </a:lvl1pPr>
          </a:lstStyle>
          <a:p>
            <a:pPr>
              <a:defRPr/>
            </a:pPr>
            <a:endParaRPr lang="en-US"/>
          </a:p>
        </p:txBody>
      </p:sp>
      <p:sp>
        <p:nvSpPr>
          <p:cNvPr id="7" name="Espace réservé du numéro de diapositive 6"/>
          <p:cNvSpPr>
            <a:spLocks noGrp="1"/>
          </p:cNvSpPr>
          <p:nvPr>
            <p:ph type="sldNum" sz="quarter" idx="5"/>
          </p:nvPr>
        </p:nvSpPr>
        <p:spPr bwMode="auto">
          <a:xfrm>
            <a:off x="3848775" y="9429306"/>
            <a:ext cx="2947382" cy="495793"/>
          </a:xfrm>
          <a:prstGeom prst="rect">
            <a:avLst/>
          </a:prstGeom>
          <a:noFill/>
          <a:ln w="9525">
            <a:noFill/>
            <a:miter lim="800000"/>
            <a:headEnd/>
            <a:tailEnd/>
          </a:ln>
        </p:spPr>
        <p:txBody>
          <a:bodyPr vert="horz" wrap="square" lIns="91408" tIns="45704" rIns="91408" bIns="45704" numCol="1" anchor="b" anchorCtr="0" compatLnSpc="1">
            <a:prstTxWarp prst="textNoShape">
              <a:avLst/>
            </a:prstTxWarp>
          </a:bodyPr>
          <a:lstStyle>
            <a:lvl1pPr algn="r" defTabSz="914303">
              <a:defRPr sz="1300">
                <a:cs typeface="+mn-cs"/>
              </a:defRPr>
            </a:lvl1pPr>
          </a:lstStyle>
          <a:p>
            <a:pPr>
              <a:defRPr/>
            </a:pPr>
            <a:fld id="{2FA102B5-4032-4761-BB68-8DA1B05281F7}" type="slidenum">
              <a:rPr lang="fr-FR"/>
              <a:pPr>
                <a:defRPr/>
              </a:pPr>
              <a:t>‹N°›</a:t>
            </a:fld>
            <a:endParaRPr lang="fr-FR"/>
          </a:p>
        </p:txBody>
      </p:sp>
    </p:spTree>
    <p:extLst>
      <p:ext uri="{BB962C8B-B14F-4D97-AF65-F5344CB8AC3E}">
        <p14:creationId xmlns:p14="http://schemas.microsoft.com/office/powerpoint/2010/main" xmlns="" val="1925323973"/>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6</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15</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16</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17</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18</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20</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21</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22</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23</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25</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26</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7</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27</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28</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29</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30</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32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8</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9</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10</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11</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12</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13</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buFontTx/>
              <a:buChar char="-"/>
            </a:pPr>
            <a:endParaRPr lang="fr-FR" sz="1000" dirty="0"/>
          </a:p>
        </p:txBody>
      </p:sp>
      <p:sp>
        <p:nvSpPr>
          <p:cNvPr id="4" name="Espace réservé de l'en-tête 3"/>
          <p:cNvSpPr>
            <a:spLocks noGrp="1"/>
          </p:cNvSpPr>
          <p:nvPr>
            <p:ph type="hdr" sz="quarter" idx="10"/>
          </p:nvPr>
        </p:nvSpPr>
        <p:spPr/>
        <p:txBody>
          <a:bodyPr/>
          <a:lstStyle/>
          <a:p>
            <a:pPr>
              <a:defRPr/>
            </a:pPr>
            <a:endParaRPr lang="en-US" dirty="0"/>
          </a:p>
        </p:txBody>
      </p:sp>
      <p:sp>
        <p:nvSpPr>
          <p:cNvPr id="5" name="Espace réservé du numéro de diapositive 4"/>
          <p:cNvSpPr>
            <a:spLocks noGrp="1"/>
          </p:cNvSpPr>
          <p:nvPr>
            <p:ph type="sldNum" sz="quarter" idx="11"/>
          </p:nvPr>
        </p:nvSpPr>
        <p:spPr/>
        <p:txBody>
          <a:bodyPr/>
          <a:lstStyle/>
          <a:p>
            <a:pPr>
              <a:defRPr/>
            </a:pPr>
            <a:fld id="{2FA102B5-4032-4761-BB68-8DA1B05281F7}" type="slidenum">
              <a:rPr lang="fr-FR" smtClean="0"/>
              <a:pPr>
                <a:defRPr/>
              </a:pPr>
              <a:t>14</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D67E9C10-F109-4A55-9AC5-E97499213B47}" type="datetime1">
              <a:rPr lang="fr-FR"/>
              <a:pPr>
                <a:defRPr/>
              </a:pPr>
              <a:t>30/06/2017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4E7278B-2DFF-4B17-8222-C388A59B9C98}"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4CFB6C6-7330-4735-8896-DA661E31A302}" type="datetime1">
              <a:rPr lang="fr-FR"/>
              <a:pPr>
                <a:defRPr/>
              </a:pPr>
              <a:t>30/06/2017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C6517DB-A91E-4102-AFE5-57678125273C}"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AC9A18B-C828-4AFA-8660-31E9F3106991}" type="datetime1">
              <a:rPr lang="fr-FR"/>
              <a:pPr>
                <a:defRPr/>
              </a:pPr>
              <a:t>30/06/2017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8503AEF-78A6-4BAC-9E60-0EE910A4F126}"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6C6188E2-5E47-4E8C-ACD9-F4384E9041BF}"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C1747587-F410-4715-BEFD-2345955F89A3}"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9AD13953-1739-43CD-B7D8-A9EFBCDB83BB}"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B1B38998-F9FF-43B0-B56B-C6CBFDB425CB}"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8" name="Espace réservé du numéro de diapositive 5"/>
          <p:cNvSpPr>
            <a:spLocks noGrp="1"/>
          </p:cNvSpPr>
          <p:nvPr>
            <p:ph type="sldNum" sz="quarter" idx="11"/>
          </p:nvPr>
        </p:nvSpPr>
        <p:spPr/>
        <p:txBody>
          <a:bodyPr/>
          <a:lstStyle>
            <a:lvl1pPr>
              <a:defRPr/>
            </a:lvl1pPr>
          </a:lstStyle>
          <a:p>
            <a:pPr>
              <a:defRPr/>
            </a:pPr>
            <a:fld id="{639E1CF6-38CD-4537-9423-C7E48F597E52}"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4" name="Espace réservé du numéro de diapositive 5"/>
          <p:cNvSpPr>
            <a:spLocks noGrp="1"/>
          </p:cNvSpPr>
          <p:nvPr>
            <p:ph type="sldNum" sz="quarter" idx="11"/>
          </p:nvPr>
        </p:nvSpPr>
        <p:spPr/>
        <p:txBody>
          <a:bodyPr/>
          <a:lstStyle>
            <a:lvl1pPr>
              <a:defRPr/>
            </a:lvl1pPr>
          </a:lstStyle>
          <a:p>
            <a:pPr>
              <a:defRPr/>
            </a:pPr>
            <a:fld id="{8F4DE019-AF09-4EAC-8E61-8891DC543A83}"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3" name="Espace réservé du numéro de diapositive 5"/>
          <p:cNvSpPr>
            <a:spLocks noGrp="1"/>
          </p:cNvSpPr>
          <p:nvPr>
            <p:ph type="sldNum" sz="quarter" idx="11"/>
          </p:nvPr>
        </p:nvSpPr>
        <p:spPr/>
        <p:txBody>
          <a:bodyPr/>
          <a:lstStyle>
            <a:lvl1pPr>
              <a:defRPr/>
            </a:lvl1pPr>
          </a:lstStyle>
          <a:p>
            <a:pPr>
              <a:defRPr/>
            </a:pPr>
            <a:fld id="{CEB4258D-A6A6-41DB-8CE2-44C12C9FBE83}"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FDD02269-F6F1-491F-BDB1-FDC3DD640308}"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BCEDA02-FDD9-4EAD-8046-39EE7DDC608A}" type="datetime1">
              <a:rPr lang="fr-FR"/>
              <a:pPr>
                <a:defRPr/>
              </a:pPr>
              <a:t>30/06/2017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0A94A32-69D9-41FE-AC0D-88D8EF8289D7}" type="slidenum">
              <a:rPr lang="fr-FR"/>
              <a:pPr>
                <a:defRPr/>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6" name="Espace réservé du numéro de diapositive 5"/>
          <p:cNvSpPr>
            <a:spLocks noGrp="1"/>
          </p:cNvSpPr>
          <p:nvPr>
            <p:ph type="sldNum" sz="quarter" idx="11"/>
          </p:nvPr>
        </p:nvSpPr>
        <p:spPr/>
        <p:txBody>
          <a:bodyPr/>
          <a:lstStyle>
            <a:lvl1pPr>
              <a:defRPr/>
            </a:lvl1pPr>
          </a:lstStyle>
          <a:p>
            <a:pPr>
              <a:defRPr/>
            </a:pPr>
            <a:fld id="{5D9F53B0-FC7E-48BE-8B3C-E1438BAA663F}"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0F1E5321-9DD7-45C9-A1D4-7F9B3C942E70}"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1261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0" y="0"/>
            <a:ext cx="6705600" cy="61261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A7057898-113D-4C65-8C0E-139F207B2B09}"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75"/>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57200" y="1600200"/>
            <a:ext cx="8229600" cy="4525963"/>
          </a:xfrm>
        </p:spPr>
        <p:txBody>
          <a:bodyPr/>
          <a:lstStyle/>
          <a:p>
            <a:pPr lvl="0"/>
            <a:endParaRPr lang="fr-FR" noProof="0" smtClean="0"/>
          </a:p>
        </p:txBody>
      </p:sp>
      <p:sp>
        <p:nvSpPr>
          <p:cNvPr id="4" name="Espace réservé du pied de page 4"/>
          <p:cNvSpPr>
            <a:spLocks noGrp="1"/>
          </p:cNvSpPr>
          <p:nvPr>
            <p:ph type="ftr" sz="quarter" idx="10"/>
          </p:nvPr>
        </p:nvSpPr>
        <p:spPr/>
        <p:txBody>
          <a:bodyPr/>
          <a:lstStyle>
            <a:lvl1pPr>
              <a:defRPr/>
            </a:lvl1pPr>
          </a:lstStyle>
          <a:p>
            <a:pPr>
              <a:defRPr/>
            </a:pPr>
            <a:endParaRPr lang="fr-FR"/>
          </a:p>
          <a:p>
            <a:pPr>
              <a:defRPr/>
            </a:pPr>
            <a:endParaRPr lang="fr-FR"/>
          </a:p>
        </p:txBody>
      </p:sp>
      <p:sp>
        <p:nvSpPr>
          <p:cNvPr id="5" name="Espace réservé du numéro de diapositive 5"/>
          <p:cNvSpPr>
            <a:spLocks noGrp="1"/>
          </p:cNvSpPr>
          <p:nvPr>
            <p:ph type="sldNum" sz="quarter" idx="11"/>
          </p:nvPr>
        </p:nvSpPr>
        <p:spPr/>
        <p:txBody>
          <a:bodyPr/>
          <a:lstStyle>
            <a:lvl1pPr>
              <a:defRPr/>
            </a:lvl1pPr>
          </a:lstStyle>
          <a:p>
            <a:pPr>
              <a:defRPr/>
            </a:pPr>
            <a:fld id="{67F64535-B027-4BB1-BDCC-374C7B941E5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5DC29A0C-5416-4D80-8E99-D3C2C9CACC9A}" type="datetime1">
              <a:rPr lang="fr-FR"/>
              <a:pPr>
                <a:defRPr/>
              </a:pPr>
              <a:t>30/06/2017</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DBCA96D-5C68-4FA3-8580-37F103186D41}"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770324B1-9854-4B30-BBD7-9D042FFB4455}" type="datetime1">
              <a:rPr lang="fr-FR"/>
              <a:pPr>
                <a:defRPr/>
              </a:pPr>
              <a:t>30/06/2017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5156082-11B1-4FFB-9929-1187703FD84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2E6247E-64D5-4213-937A-D27763C1EBAA}" type="datetime1">
              <a:rPr lang="fr-FR"/>
              <a:pPr>
                <a:defRPr/>
              </a:pPr>
              <a:t>30/06/2017</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E795F2D2-DDBF-45F0-AD44-2549C34B31CA}"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CAC14641-301C-49C4-8A71-B0E04C47D86B}" type="datetime1">
              <a:rPr lang="fr-FR"/>
              <a:pPr>
                <a:defRPr/>
              </a:pPr>
              <a:t>30/06/2017</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684388D3-EB5A-40C3-A9B9-E651E40A0AB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FC9CFDFB-16A5-4BCB-AE91-75FA17E36782}" type="datetime1">
              <a:rPr lang="fr-FR"/>
              <a:pPr>
                <a:defRPr/>
              </a:pPr>
              <a:t>30/06/2017</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3D42C98C-C8DC-45B7-AFD4-3200C29AB70D}"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F452482A-A088-43A1-9427-A5FAA3E33D16}" type="datetime1">
              <a:rPr lang="fr-FR"/>
              <a:pPr>
                <a:defRPr/>
              </a:pPr>
              <a:t>30/06/2017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7187723-9F67-4971-9171-D1336BD6201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DF073C01-504A-4D3F-945F-722807D5054A}" type="datetime1">
              <a:rPr lang="fr-FR"/>
              <a:pPr>
                <a:defRPr/>
              </a:pPr>
              <a:t>30/06/2017</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E6DBE56-C973-4124-81C2-575C5A8A223B}"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17" name="Connecteur droit 16"/>
          <p:cNvCxnSpPr/>
          <p:nvPr/>
        </p:nvCxnSpPr>
        <p:spPr>
          <a:xfrm>
            <a:off x="0" y="1052513"/>
            <a:ext cx="9144000" cy="158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0" y="6286500"/>
            <a:ext cx="9144000" cy="15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5"/>
          <p:cNvCxnSpPr/>
          <p:nvPr/>
        </p:nvCxnSpPr>
        <p:spPr>
          <a:xfrm>
            <a:off x="0" y="6286500"/>
            <a:ext cx="9144000" cy="15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29"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Premier niveau de titre</a:t>
            </a:r>
          </a:p>
          <a:p>
            <a:pPr lvl="1"/>
            <a:r>
              <a:rPr lang="fr-FR" smtClean="0"/>
              <a:t>Second niveau de titre</a:t>
            </a:r>
          </a:p>
          <a:p>
            <a:pPr lvl="2"/>
            <a:r>
              <a:rPr lang="fr-FR" smtClean="0"/>
              <a:t>Troisième niveau</a:t>
            </a:r>
          </a:p>
          <a:p>
            <a:pPr lvl="3"/>
            <a:r>
              <a:rPr lang="fr-FR" smtClean="0"/>
              <a:t>Quatrième niveau</a:t>
            </a:r>
          </a:p>
        </p:txBody>
      </p:sp>
      <p:sp>
        <p:nvSpPr>
          <p:cNvPr id="1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fontAlgn="auto">
              <a:spcBef>
                <a:spcPts val="0"/>
              </a:spcBef>
              <a:spcAft>
                <a:spcPts val="0"/>
              </a:spcAft>
              <a:defRPr sz="1100">
                <a:solidFill>
                  <a:schemeClr val="bg1"/>
                </a:solidFill>
                <a:latin typeface="+mn-lt"/>
                <a:cs typeface="+mn-cs"/>
              </a:defRPr>
            </a:lvl1pPr>
          </a:lstStyle>
          <a:p>
            <a:pPr>
              <a:defRPr/>
            </a:pPr>
            <a:fld id="{A4D9C357-394E-4D7D-89D9-2B956E3324A7}" type="datetime1">
              <a:rPr lang="fr-FR"/>
              <a:pPr>
                <a:defRPr/>
              </a:pPr>
              <a:t>30/06/2017</a:t>
            </a:fld>
            <a:endParaRPr lang="fr-FR" dirty="0"/>
          </a:p>
        </p:txBody>
      </p:sp>
      <p:sp>
        <p:nvSpPr>
          <p:cNvPr id="15" name="Espace réservé du pied de page 4"/>
          <p:cNvSpPr>
            <a:spLocks noGrp="1"/>
          </p:cNvSpPr>
          <p:nvPr>
            <p:ph type="ftr" sz="quarter" idx="3"/>
          </p:nvPr>
        </p:nvSpPr>
        <p:spPr>
          <a:xfrm>
            <a:off x="3214688" y="6357938"/>
            <a:ext cx="2895600" cy="365125"/>
          </a:xfrm>
          <a:prstGeom prst="rect">
            <a:avLst/>
          </a:prstGeom>
        </p:spPr>
        <p:txBody>
          <a:bodyPr vert="horz" lIns="91440" tIns="45720" rIns="91440" bIns="45720" rtlCol="0" anchor="ctr"/>
          <a:lstStyle>
            <a:lvl1pPr algn="ctr" fontAlgn="auto">
              <a:spcBef>
                <a:spcPts val="0"/>
              </a:spcBef>
              <a:spcAft>
                <a:spcPts val="0"/>
              </a:spcAft>
              <a:defRPr sz="1100">
                <a:solidFill>
                  <a:schemeClr val="tx1">
                    <a:tint val="75000"/>
                  </a:schemeClr>
                </a:solidFill>
                <a:latin typeface="+mn-lt"/>
                <a:cs typeface="+mn-cs"/>
              </a:defRPr>
            </a:lvl1pPr>
          </a:lstStyle>
          <a:p>
            <a:pPr>
              <a:defRPr/>
            </a:pPr>
            <a:endParaRPr lang="fr-FR"/>
          </a:p>
        </p:txBody>
      </p:sp>
      <p:sp>
        <p:nvSpPr>
          <p:cNvPr id="1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3333FF"/>
                </a:solidFill>
                <a:latin typeface="+mn-lt"/>
                <a:cs typeface="+mn-cs"/>
              </a:defRPr>
            </a:lvl1pPr>
          </a:lstStyle>
          <a:p>
            <a:pPr>
              <a:defRPr/>
            </a:pPr>
            <a:fld id="{AD280D97-B576-4D2B-9AA6-4C02DAB3DE34}"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l" rtl="0" eaLnBrk="0" fontAlgn="base" hangingPunct="0">
        <a:spcBef>
          <a:spcPct val="0"/>
        </a:spcBef>
        <a:spcAft>
          <a:spcPct val="0"/>
        </a:spcAft>
        <a:defRPr sz="2000">
          <a:solidFill>
            <a:srgbClr val="6585CF"/>
          </a:solidFill>
          <a:latin typeface="+mj-lt"/>
          <a:ea typeface="+mj-ea"/>
          <a:cs typeface="+mj-cs"/>
        </a:defRPr>
      </a:lvl1pPr>
      <a:lvl2pPr algn="l" rtl="0" eaLnBrk="0" fontAlgn="base" hangingPunct="0">
        <a:spcBef>
          <a:spcPct val="0"/>
        </a:spcBef>
        <a:spcAft>
          <a:spcPct val="0"/>
        </a:spcAft>
        <a:defRPr sz="2000">
          <a:solidFill>
            <a:srgbClr val="6585CF"/>
          </a:solidFill>
          <a:latin typeface="Arial" charset="0"/>
          <a:cs typeface="Arial" charset="0"/>
        </a:defRPr>
      </a:lvl2pPr>
      <a:lvl3pPr algn="l" rtl="0" eaLnBrk="0" fontAlgn="base" hangingPunct="0">
        <a:spcBef>
          <a:spcPct val="0"/>
        </a:spcBef>
        <a:spcAft>
          <a:spcPct val="0"/>
        </a:spcAft>
        <a:defRPr sz="2000">
          <a:solidFill>
            <a:srgbClr val="6585CF"/>
          </a:solidFill>
          <a:latin typeface="Arial" charset="0"/>
          <a:cs typeface="Arial" charset="0"/>
        </a:defRPr>
      </a:lvl3pPr>
      <a:lvl4pPr algn="l" rtl="0" eaLnBrk="0" fontAlgn="base" hangingPunct="0">
        <a:spcBef>
          <a:spcPct val="0"/>
        </a:spcBef>
        <a:spcAft>
          <a:spcPct val="0"/>
        </a:spcAft>
        <a:defRPr sz="2000">
          <a:solidFill>
            <a:srgbClr val="6585CF"/>
          </a:solidFill>
          <a:latin typeface="Arial" charset="0"/>
          <a:cs typeface="Arial" charset="0"/>
        </a:defRPr>
      </a:lvl4pPr>
      <a:lvl5pPr algn="l" rtl="0" eaLnBrk="0" fontAlgn="base" hangingPunct="0">
        <a:spcBef>
          <a:spcPct val="0"/>
        </a:spcBef>
        <a:spcAft>
          <a:spcPct val="0"/>
        </a:spcAft>
        <a:defRPr sz="2000">
          <a:solidFill>
            <a:srgbClr val="6585CF"/>
          </a:solidFill>
          <a:latin typeface="Arial" charset="0"/>
          <a:cs typeface="Arial" charset="0"/>
        </a:defRPr>
      </a:lvl5pPr>
      <a:lvl6pPr marL="457200" algn="l" rtl="0" eaLnBrk="0" fontAlgn="base" hangingPunct="0">
        <a:spcBef>
          <a:spcPct val="0"/>
        </a:spcBef>
        <a:spcAft>
          <a:spcPct val="0"/>
        </a:spcAft>
        <a:defRPr sz="2000">
          <a:solidFill>
            <a:srgbClr val="6585CF"/>
          </a:solidFill>
          <a:latin typeface="Arial" charset="0"/>
          <a:cs typeface="Arial" charset="0"/>
        </a:defRPr>
      </a:lvl6pPr>
      <a:lvl7pPr marL="914400" algn="l" rtl="0" eaLnBrk="0" fontAlgn="base" hangingPunct="0">
        <a:spcBef>
          <a:spcPct val="0"/>
        </a:spcBef>
        <a:spcAft>
          <a:spcPct val="0"/>
        </a:spcAft>
        <a:defRPr sz="2000">
          <a:solidFill>
            <a:srgbClr val="6585CF"/>
          </a:solidFill>
          <a:latin typeface="Arial" charset="0"/>
          <a:cs typeface="Arial" charset="0"/>
        </a:defRPr>
      </a:lvl7pPr>
      <a:lvl8pPr marL="1371600" algn="l" rtl="0" eaLnBrk="0" fontAlgn="base" hangingPunct="0">
        <a:spcBef>
          <a:spcPct val="0"/>
        </a:spcBef>
        <a:spcAft>
          <a:spcPct val="0"/>
        </a:spcAft>
        <a:defRPr sz="2000">
          <a:solidFill>
            <a:srgbClr val="6585CF"/>
          </a:solidFill>
          <a:latin typeface="Arial" charset="0"/>
          <a:cs typeface="Arial" charset="0"/>
        </a:defRPr>
      </a:lvl8pPr>
      <a:lvl9pPr marL="1828800" algn="l" rtl="0" eaLnBrk="0" fontAlgn="base" hangingPunct="0">
        <a:spcBef>
          <a:spcPct val="0"/>
        </a:spcBef>
        <a:spcAft>
          <a:spcPct val="0"/>
        </a:spcAft>
        <a:defRPr sz="2000">
          <a:solidFill>
            <a:srgbClr val="6585CF"/>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q"/>
        <a:defRPr sz="1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100">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Wingdings" pitchFamily="2" charset="2"/>
        <a:buChar char="Ø"/>
        <a:defRPr sz="1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0" y="0"/>
            <a:ext cx="9144000" cy="714375"/>
          </a:xfrm>
          <a:prstGeom prst="rect">
            <a:avLst/>
          </a:prstGeom>
          <a:noFill/>
          <a:ln>
            <a:noFill/>
          </a:ln>
        </p:spPr>
        <p:style>
          <a:lnRef idx="2">
            <a:schemeClr val="accent1">
              <a:shade val="50000"/>
            </a:schemeClr>
          </a:lnRef>
          <a:fillRef idx="1">
            <a:schemeClr val="accent1"/>
          </a:fillRef>
          <a:effectRef idx="0">
            <a:schemeClr val="accent1"/>
          </a:effectRef>
          <a:fontRef idx="none"/>
        </p:style>
        <p:txBody>
          <a:bodyPr rtlCol="0" anchor="ctr"/>
          <a:lstStyle/>
          <a:p>
            <a:r>
              <a:rPr lang="fr-FR" dirty="0" smtClean="0"/>
              <a:t>Titre</a:t>
            </a:r>
            <a:endParaRPr lang="fr-FR" dirty="0"/>
          </a:p>
        </p:txBody>
      </p:sp>
      <p:sp>
        <p:nvSpPr>
          <p:cNvPr id="2051"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Premier niveau de titre</a:t>
            </a:r>
          </a:p>
          <a:p>
            <a:pPr lvl="1"/>
            <a:r>
              <a:rPr lang="fr-FR" smtClean="0"/>
              <a:t>Second niveau de titre</a:t>
            </a:r>
          </a:p>
          <a:p>
            <a:pPr lvl="2"/>
            <a:r>
              <a:rPr lang="fr-FR" smtClean="0"/>
              <a:t>Troisième niveau</a:t>
            </a:r>
          </a:p>
          <a:p>
            <a:pPr lvl="3"/>
            <a:r>
              <a:rPr lang="fr-FR" smtClean="0"/>
              <a:t>Quatrième niveau</a:t>
            </a: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100">
                <a:solidFill>
                  <a:srgbClr val="898989"/>
                </a:solidFill>
                <a:latin typeface="+mn-lt"/>
                <a:cs typeface="+mn-cs"/>
              </a:defRPr>
            </a:lvl1pPr>
          </a:lstStyle>
          <a:p>
            <a:pPr>
              <a:defRPr/>
            </a:pPr>
            <a:endParaRPr lang="fr-FR"/>
          </a:p>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3333FF"/>
                </a:solidFill>
                <a:latin typeface="+mn-lt"/>
                <a:cs typeface="+mn-cs"/>
              </a:defRPr>
            </a:lvl1pPr>
          </a:lstStyle>
          <a:p>
            <a:pPr>
              <a:defRPr/>
            </a:pPr>
            <a:fld id="{9935BF8E-C109-4C4F-B2AC-EB45806925AE}" type="slidenum">
              <a:rPr lang="fr-FR"/>
              <a:pPr>
                <a:defRPr/>
              </a:pPr>
              <a:t>‹N°›</a:t>
            </a:fld>
            <a:endParaRPr lang="fr-FR"/>
          </a:p>
        </p:txBody>
      </p:sp>
      <p:cxnSp>
        <p:nvCxnSpPr>
          <p:cNvPr id="17" name="Connecteur droit 16"/>
          <p:cNvCxnSpPr/>
          <p:nvPr/>
        </p:nvCxnSpPr>
        <p:spPr>
          <a:xfrm>
            <a:off x="0" y="714375"/>
            <a:ext cx="9144000" cy="15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0" y="6286500"/>
            <a:ext cx="9144000" cy="158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rtl="0" eaLnBrk="0" fontAlgn="base" hangingPunct="0">
        <a:spcBef>
          <a:spcPct val="0"/>
        </a:spcBef>
        <a:spcAft>
          <a:spcPct val="0"/>
        </a:spcAft>
        <a:defRPr sz="2000">
          <a:solidFill>
            <a:srgbClr val="6585CF"/>
          </a:solidFill>
          <a:latin typeface="+mj-lt"/>
          <a:ea typeface="+mj-ea"/>
          <a:cs typeface="+mj-cs"/>
        </a:defRPr>
      </a:lvl1pPr>
      <a:lvl2pPr algn="l" rtl="0" eaLnBrk="0" fontAlgn="base" hangingPunct="0">
        <a:spcBef>
          <a:spcPct val="0"/>
        </a:spcBef>
        <a:spcAft>
          <a:spcPct val="0"/>
        </a:spcAft>
        <a:defRPr sz="2000">
          <a:solidFill>
            <a:srgbClr val="6585CF"/>
          </a:solidFill>
          <a:latin typeface="Arial" charset="0"/>
          <a:cs typeface="Arial" charset="0"/>
        </a:defRPr>
      </a:lvl2pPr>
      <a:lvl3pPr algn="l" rtl="0" eaLnBrk="0" fontAlgn="base" hangingPunct="0">
        <a:spcBef>
          <a:spcPct val="0"/>
        </a:spcBef>
        <a:spcAft>
          <a:spcPct val="0"/>
        </a:spcAft>
        <a:defRPr sz="2000">
          <a:solidFill>
            <a:srgbClr val="6585CF"/>
          </a:solidFill>
          <a:latin typeface="Arial" charset="0"/>
          <a:cs typeface="Arial" charset="0"/>
        </a:defRPr>
      </a:lvl3pPr>
      <a:lvl4pPr algn="l" rtl="0" eaLnBrk="0" fontAlgn="base" hangingPunct="0">
        <a:spcBef>
          <a:spcPct val="0"/>
        </a:spcBef>
        <a:spcAft>
          <a:spcPct val="0"/>
        </a:spcAft>
        <a:defRPr sz="2000">
          <a:solidFill>
            <a:srgbClr val="6585CF"/>
          </a:solidFill>
          <a:latin typeface="Arial" charset="0"/>
          <a:cs typeface="Arial" charset="0"/>
        </a:defRPr>
      </a:lvl4pPr>
      <a:lvl5pPr algn="l" rtl="0" eaLnBrk="0" fontAlgn="base" hangingPunct="0">
        <a:spcBef>
          <a:spcPct val="0"/>
        </a:spcBef>
        <a:spcAft>
          <a:spcPct val="0"/>
        </a:spcAft>
        <a:defRPr sz="2000">
          <a:solidFill>
            <a:srgbClr val="6585CF"/>
          </a:solidFill>
          <a:latin typeface="Arial" charset="0"/>
          <a:cs typeface="Arial" charset="0"/>
        </a:defRPr>
      </a:lvl5pPr>
      <a:lvl6pPr marL="457200" algn="l" rtl="0" eaLnBrk="0" fontAlgn="base" hangingPunct="0">
        <a:spcBef>
          <a:spcPct val="0"/>
        </a:spcBef>
        <a:spcAft>
          <a:spcPct val="0"/>
        </a:spcAft>
        <a:defRPr sz="2000">
          <a:solidFill>
            <a:srgbClr val="6585CF"/>
          </a:solidFill>
          <a:latin typeface="Arial" charset="0"/>
          <a:cs typeface="Arial" charset="0"/>
        </a:defRPr>
      </a:lvl6pPr>
      <a:lvl7pPr marL="914400" algn="l" rtl="0" eaLnBrk="0" fontAlgn="base" hangingPunct="0">
        <a:spcBef>
          <a:spcPct val="0"/>
        </a:spcBef>
        <a:spcAft>
          <a:spcPct val="0"/>
        </a:spcAft>
        <a:defRPr sz="2000">
          <a:solidFill>
            <a:srgbClr val="6585CF"/>
          </a:solidFill>
          <a:latin typeface="Arial" charset="0"/>
          <a:cs typeface="Arial" charset="0"/>
        </a:defRPr>
      </a:lvl7pPr>
      <a:lvl8pPr marL="1371600" algn="l" rtl="0" eaLnBrk="0" fontAlgn="base" hangingPunct="0">
        <a:spcBef>
          <a:spcPct val="0"/>
        </a:spcBef>
        <a:spcAft>
          <a:spcPct val="0"/>
        </a:spcAft>
        <a:defRPr sz="2000">
          <a:solidFill>
            <a:srgbClr val="6585CF"/>
          </a:solidFill>
          <a:latin typeface="Arial" charset="0"/>
          <a:cs typeface="Arial" charset="0"/>
        </a:defRPr>
      </a:lvl8pPr>
      <a:lvl9pPr marL="1828800" algn="l" rtl="0" eaLnBrk="0" fontAlgn="base" hangingPunct="0">
        <a:spcBef>
          <a:spcPct val="0"/>
        </a:spcBef>
        <a:spcAft>
          <a:spcPct val="0"/>
        </a:spcAft>
        <a:defRPr sz="2000">
          <a:solidFill>
            <a:srgbClr val="6585CF"/>
          </a:solidFill>
          <a:latin typeface="Arial" charset="0"/>
          <a:cs typeface="Arial"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q"/>
        <a:defRPr sz="12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Font typeface="Wingdings" pitchFamily="2" charset="2"/>
        <a:buChar char="§"/>
        <a:defRPr sz="1100">
          <a:solidFill>
            <a:schemeClr val="tx1"/>
          </a:solidFill>
          <a:latin typeface="+mn-lt"/>
          <a:cs typeface="+mn-cs"/>
        </a:defRPr>
      </a:lvl2pPr>
      <a:lvl3pPr marL="1143000" indent="-228600" algn="l" rtl="0" eaLnBrk="0" fontAlgn="base" hangingPunct="0">
        <a:spcBef>
          <a:spcPct val="20000"/>
        </a:spcBef>
        <a:spcAft>
          <a:spcPct val="0"/>
        </a:spcAft>
        <a:buClr>
          <a:schemeClr val="tx2"/>
        </a:buClr>
        <a:buFont typeface="Wingdings" pitchFamily="2" charset="2"/>
        <a:buChar char="Ø"/>
        <a:defRPr sz="1000">
          <a:solidFill>
            <a:schemeClr val="tx1"/>
          </a:solidFill>
          <a:latin typeface="+mn-lt"/>
          <a:cs typeface="+mn-cs"/>
        </a:defRPr>
      </a:lvl3pPr>
      <a:lvl4pPr marL="1600200" indent="-228600" algn="l" rtl="0" eaLnBrk="0" fontAlgn="base" hangingPunct="0">
        <a:spcBef>
          <a:spcPct val="20000"/>
        </a:spcBef>
        <a:spcAft>
          <a:spcPct val="0"/>
        </a:spcAft>
        <a:buFont typeface="Arial" charset="0"/>
        <a:buChar char="•"/>
        <a:defRPr sz="1000">
          <a:solidFill>
            <a:schemeClr val="tx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5pPr>
      <a:lvl6pPr marL="25146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6pPr>
      <a:lvl7pPr marL="29718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7pPr>
      <a:lvl8pPr marL="34290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8pPr>
      <a:lvl9pPr marL="3886200" indent="-228600" algn="l" rtl="0" eaLnBrk="0" fontAlgn="base" hangingPunct="0">
        <a:spcBef>
          <a:spcPct val="20000"/>
        </a:spcBef>
        <a:spcAft>
          <a:spcPct val="0"/>
        </a:spcAft>
        <a:buFont typeface="Arial" charset="0"/>
        <a:buChar char="»"/>
        <a:defRPr sz="2000">
          <a:solidFill>
            <a:schemeClr val="tx1"/>
          </a:solidFill>
          <a:latin typeface="Calibri" pitchFamily="34" charset="0"/>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5.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ChangeArrowheads="1"/>
          </p:cNvSpPr>
          <p:nvPr/>
        </p:nvSpPr>
        <p:spPr bwMode="auto">
          <a:xfrm>
            <a:off x="1331913" y="908050"/>
            <a:ext cx="7056437" cy="884238"/>
          </a:xfrm>
          <a:prstGeom prst="rect">
            <a:avLst/>
          </a:prstGeom>
          <a:noFill/>
          <a:ln w="9525">
            <a:noFill/>
            <a:miter lim="800000"/>
            <a:headEnd/>
            <a:tailEnd/>
          </a:ln>
        </p:spPr>
        <p:txBody>
          <a:bodyPr>
            <a:spAutoFit/>
          </a:bodyPr>
          <a:lstStyle/>
          <a:p>
            <a:pPr algn="ctr"/>
            <a:endParaRPr lang="fr-FR" sz="1200" dirty="0"/>
          </a:p>
          <a:p>
            <a:pPr algn="ctr"/>
            <a:r>
              <a:rPr lang="fr-FR" sz="2000" b="1" dirty="0"/>
              <a:t>Direction de la jeunesse, de l’éducation populaire </a:t>
            </a:r>
          </a:p>
          <a:p>
            <a:pPr algn="ctr"/>
            <a:r>
              <a:rPr lang="fr-FR" sz="2000" b="1" dirty="0"/>
              <a:t>et de la vie associative</a:t>
            </a:r>
          </a:p>
        </p:txBody>
      </p:sp>
      <p:sp>
        <p:nvSpPr>
          <p:cNvPr id="3075" name="Sous-titre 2"/>
          <p:cNvSpPr>
            <a:spLocks/>
          </p:cNvSpPr>
          <p:nvPr/>
        </p:nvSpPr>
        <p:spPr bwMode="auto">
          <a:xfrm>
            <a:off x="6588125" y="5516563"/>
            <a:ext cx="2268538" cy="642937"/>
          </a:xfrm>
          <a:prstGeom prst="rect">
            <a:avLst/>
          </a:prstGeom>
          <a:noFill/>
          <a:ln w="9525">
            <a:noFill/>
            <a:miter lim="800000"/>
            <a:headEnd/>
            <a:tailEnd/>
          </a:ln>
        </p:spPr>
        <p:txBody>
          <a:bodyPr/>
          <a:lstStyle/>
          <a:p>
            <a:pPr algn="ctr">
              <a:lnSpc>
                <a:spcPct val="90000"/>
              </a:lnSpc>
              <a:buClr>
                <a:schemeClr val="tx2"/>
              </a:buClr>
              <a:buFont typeface="Wingdings" pitchFamily="2" charset="2"/>
              <a:buNone/>
            </a:pPr>
            <a:endParaRPr lang="fr-FR" b="1" dirty="0">
              <a:solidFill>
                <a:srgbClr val="375BB0"/>
              </a:solidFill>
            </a:endParaRPr>
          </a:p>
        </p:txBody>
      </p:sp>
      <p:sp>
        <p:nvSpPr>
          <p:cNvPr id="3076" name="Text Box 8"/>
          <p:cNvSpPr txBox="1">
            <a:spLocks noChangeArrowheads="1"/>
          </p:cNvSpPr>
          <p:nvPr/>
        </p:nvSpPr>
        <p:spPr bwMode="auto">
          <a:xfrm>
            <a:off x="1054100" y="2534325"/>
            <a:ext cx="7048500" cy="3447098"/>
          </a:xfrm>
          <a:prstGeom prst="rect">
            <a:avLst/>
          </a:prstGeom>
          <a:noFill/>
          <a:ln w="28575">
            <a:noFill/>
            <a:miter lim="800000"/>
            <a:headEnd/>
            <a:tailEnd/>
          </a:ln>
        </p:spPr>
        <p:txBody>
          <a:bodyPr wrap="square">
            <a:spAutoFit/>
          </a:bodyPr>
          <a:lstStyle/>
          <a:p>
            <a:pPr algn="ctr">
              <a:spcBef>
                <a:spcPct val="50000"/>
              </a:spcBef>
            </a:pPr>
            <a:endParaRPr lang="fr-FR" sz="1000" b="1" dirty="0">
              <a:solidFill>
                <a:srgbClr val="000099"/>
              </a:solidFill>
            </a:endParaRPr>
          </a:p>
          <a:p>
            <a:pPr algn="ctr">
              <a:spcBef>
                <a:spcPct val="50000"/>
              </a:spcBef>
            </a:pPr>
            <a:r>
              <a:rPr lang="fr-FR" sz="2800" b="1" dirty="0" smtClean="0">
                <a:solidFill>
                  <a:srgbClr val="000099"/>
                </a:solidFill>
              </a:rPr>
              <a:t>Gouvernance des systèmes d’information de la vie associative (GSIVA)</a:t>
            </a:r>
          </a:p>
          <a:p>
            <a:pPr algn="ctr">
              <a:spcBef>
                <a:spcPct val="50000"/>
              </a:spcBef>
            </a:pPr>
            <a:r>
              <a:rPr lang="fr-FR" sz="2800" b="1" dirty="0" smtClean="0">
                <a:solidFill>
                  <a:srgbClr val="000099"/>
                </a:solidFill>
              </a:rPr>
              <a:t>Comité de pilotage</a:t>
            </a:r>
          </a:p>
          <a:p>
            <a:pPr algn="ctr">
              <a:spcBef>
                <a:spcPct val="50000"/>
              </a:spcBef>
            </a:pPr>
            <a:endParaRPr lang="fr-FR" sz="2000" b="1" dirty="0" smtClean="0">
              <a:solidFill>
                <a:srgbClr val="000099"/>
              </a:solidFill>
            </a:endParaRPr>
          </a:p>
          <a:p>
            <a:pPr algn="ctr">
              <a:spcBef>
                <a:spcPct val="50000"/>
              </a:spcBef>
            </a:pPr>
            <a:r>
              <a:rPr lang="fr-FR" sz="2000" b="1" dirty="0" smtClean="0">
                <a:solidFill>
                  <a:srgbClr val="000099"/>
                </a:solidFill>
              </a:rPr>
              <a:t>29 novembre 2016</a:t>
            </a:r>
          </a:p>
          <a:p>
            <a:pPr algn="ctr">
              <a:spcBef>
                <a:spcPct val="50000"/>
              </a:spcBef>
            </a:pPr>
            <a:endParaRPr lang="fr-FR" sz="2400" b="1" dirty="0" smtClean="0">
              <a:solidFill>
                <a:srgbClr val="000099"/>
              </a:solidFill>
            </a:endParaRPr>
          </a:p>
        </p:txBody>
      </p:sp>
      <p:sp>
        <p:nvSpPr>
          <p:cNvPr id="6"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1</a:t>
            </a:fld>
            <a:endParaRPr lang="fr-FR" dirty="0">
              <a:solidFill>
                <a:schemeClr val="accent5">
                  <a:lumMod val="50000"/>
                </a:schemeClr>
              </a:solidFill>
            </a:endParaRPr>
          </a:p>
        </p:txBody>
      </p:sp>
      <p:pic>
        <p:nvPicPr>
          <p:cNvPr id="8" name="Image 7" descr="mvjs.png"/>
          <p:cNvPicPr>
            <a:picLocks noChangeAspect="1"/>
          </p:cNvPicPr>
          <p:nvPr/>
        </p:nvPicPr>
        <p:blipFill>
          <a:blip r:embed="rId2" cstate="print"/>
          <a:stretch>
            <a:fillRect/>
          </a:stretch>
        </p:blipFill>
        <p:spPr>
          <a:xfrm>
            <a:off x="264984" y="326770"/>
            <a:ext cx="1094260" cy="14050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7" name="Groupe 66"/>
          <p:cNvGrpSpPr/>
          <p:nvPr/>
        </p:nvGrpSpPr>
        <p:grpSpPr>
          <a:xfrm>
            <a:off x="3858745" y="1516013"/>
            <a:ext cx="2000280" cy="1631517"/>
            <a:chOff x="2100245" y="1201279"/>
            <a:chExt cx="833455" cy="747957"/>
          </a:xfrm>
          <a:solidFill>
            <a:srgbClr val="92D050"/>
          </a:solidFill>
        </p:grpSpPr>
        <p:sp>
          <p:nvSpPr>
            <p:cNvPr id="258" name="AutoShape 99"/>
            <p:cNvSpPr>
              <a:spLocks noChangeArrowheads="1"/>
            </p:cNvSpPr>
            <p:nvPr/>
          </p:nvSpPr>
          <p:spPr bwMode="auto">
            <a:xfrm>
              <a:off x="2100245" y="1201279"/>
              <a:ext cx="833455" cy="747957"/>
            </a:xfrm>
            <a:prstGeom prst="roundRect">
              <a:avLst>
                <a:gd name="adj" fmla="val 10824"/>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fr-FR" dirty="0">
                <a:latin typeface="Calibri" pitchFamily="34" charset="0"/>
              </a:endParaRPr>
            </a:p>
          </p:txBody>
        </p:sp>
        <p:sp>
          <p:nvSpPr>
            <p:cNvPr id="259" name="Text Box 100"/>
            <p:cNvSpPr txBox="1">
              <a:spLocks noChangeArrowheads="1"/>
            </p:cNvSpPr>
            <p:nvPr/>
          </p:nvSpPr>
          <p:spPr bwMode="auto">
            <a:xfrm>
              <a:off x="2124338" y="1305970"/>
              <a:ext cx="771812" cy="141098"/>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r-FR" sz="1400" b="1" dirty="0" smtClean="0">
                  <a:solidFill>
                    <a:schemeClr val="bg1"/>
                  </a:solidFill>
                </a:rPr>
                <a:t>Portail x</a:t>
              </a:r>
              <a:endParaRPr lang="fr-FR" sz="1400" b="1" dirty="0">
                <a:solidFill>
                  <a:schemeClr val="bg1"/>
                </a:solidFill>
              </a:endParaRPr>
            </a:p>
          </p:txBody>
        </p:sp>
      </p:grpSp>
      <p:grpSp>
        <p:nvGrpSpPr>
          <p:cNvPr id="221" name="Groupe 66"/>
          <p:cNvGrpSpPr/>
          <p:nvPr/>
        </p:nvGrpSpPr>
        <p:grpSpPr>
          <a:xfrm>
            <a:off x="3773580" y="1578781"/>
            <a:ext cx="2000280" cy="1631517"/>
            <a:chOff x="2100245" y="1299919"/>
            <a:chExt cx="833455" cy="747957"/>
          </a:xfrm>
          <a:solidFill>
            <a:srgbClr val="92D050"/>
          </a:solidFill>
        </p:grpSpPr>
        <p:sp>
          <p:nvSpPr>
            <p:cNvPr id="223" name="AutoShape 99"/>
            <p:cNvSpPr>
              <a:spLocks noChangeArrowheads="1"/>
            </p:cNvSpPr>
            <p:nvPr/>
          </p:nvSpPr>
          <p:spPr bwMode="auto">
            <a:xfrm>
              <a:off x="2100245" y="1299919"/>
              <a:ext cx="833455" cy="747957"/>
            </a:xfrm>
            <a:prstGeom prst="roundRect">
              <a:avLst>
                <a:gd name="adj" fmla="val 10824"/>
              </a:avLst>
            </a:prstGeom>
            <a:ln>
              <a:headEnd/>
              <a:tailEnd/>
            </a:ln>
          </p:spPr>
          <p:style>
            <a:lnRef idx="1">
              <a:schemeClr val="accent4"/>
            </a:lnRef>
            <a:fillRef idx="3">
              <a:schemeClr val="accent4"/>
            </a:fillRef>
            <a:effectRef idx="2">
              <a:schemeClr val="accent4"/>
            </a:effectRef>
            <a:fontRef idx="minor">
              <a:schemeClr val="lt1"/>
            </a:fontRef>
          </p:style>
          <p:txBody>
            <a:bodyPr wrap="none" anchor="ctr"/>
            <a:lstStyle/>
            <a:p>
              <a:endParaRPr lang="fr-FR" dirty="0">
                <a:latin typeface="Calibri" pitchFamily="34" charset="0"/>
              </a:endParaRPr>
            </a:p>
          </p:txBody>
        </p:sp>
        <p:sp>
          <p:nvSpPr>
            <p:cNvPr id="256" name="Text Box 100"/>
            <p:cNvSpPr txBox="1">
              <a:spLocks noChangeArrowheads="1"/>
            </p:cNvSpPr>
            <p:nvPr/>
          </p:nvSpPr>
          <p:spPr bwMode="auto">
            <a:xfrm>
              <a:off x="2124338" y="1305970"/>
              <a:ext cx="771812" cy="141098"/>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r-FR" sz="1400" b="1" dirty="0" smtClean="0">
                  <a:solidFill>
                    <a:schemeClr val="bg1"/>
                  </a:solidFill>
                </a:rPr>
                <a:t>Portail x</a:t>
              </a:r>
              <a:endParaRPr lang="fr-FR" sz="1400" b="1" dirty="0">
                <a:solidFill>
                  <a:schemeClr val="bg1"/>
                </a:solidFill>
              </a:endParaRPr>
            </a:p>
          </p:txBody>
        </p:sp>
      </p:grpSp>
      <p:grpSp>
        <p:nvGrpSpPr>
          <p:cNvPr id="130" name="Groupe 66"/>
          <p:cNvGrpSpPr/>
          <p:nvPr/>
        </p:nvGrpSpPr>
        <p:grpSpPr>
          <a:xfrm>
            <a:off x="3661521" y="1641533"/>
            <a:ext cx="2000280" cy="1631517"/>
            <a:chOff x="2100245" y="1299919"/>
            <a:chExt cx="833455" cy="747957"/>
          </a:xfrm>
          <a:solidFill>
            <a:srgbClr val="92D050"/>
          </a:solidFill>
        </p:grpSpPr>
        <p:sp>
          <p:nvSpPr>
            <p:cNvPr id="133" name="AutoShape 99"/>
            <p:cNvSpPr>
              <a:spLocks noChangeArrowheads="1"/>
            </p:cNvSpPr>
            <p:nvPr/>
          </p:nvSpPr>
          <p:spPr bwMode="auto">
            <a:xfrm>
              <a:off x="2100245" y="1299919"/>
              <a:ext cx="833455" cy="747957"/>
            </a:xfrm>
            <a:prstGeom prst="roundRect">
              <a:avLst>
                <a:gd name="adj" fmla="val 10824"/>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fr-FR" dirty="0">
                <a:latin typeface="Calibri" pitchFamily="34" charset="0"/>
              </a:endParaRPr>
            </a:p>
          </p:txBody>
        </p:sp>
        <p:sp>
          <p:nvSpPr>
            <p:cNvPr id="134" name="Text Box 100"/>
            <p:cNvSpPr txBox="1">
              <a:spLocks noChangeArrowheads="1"/>
            </p:cNvSpPr>
            <p:nvPr/>
          </p:nvSpPr>
          <p:spPr bwMode="auto">
            <a:xfrm>
              <a:off x="2124338" y="1305970"/>
              <a:ext cx="771812" cy="322044"/>
            </a:xfrm>
            <a:prstGeom prst="rect">
              <a:avLst/>
            </a:prstGeom>
            <a:noFill/>
            <a:ln>
              <a:noFill/>
              <a:headEnd/>
              <a:tailEnd/>
            </a:ln>
          </p:spPr>
          <p:style>
            <a:lnRef idx="1">
              <a:schemeClr val="accent3"/>
            </a:lnRef>
            <a:fillRef idx="3">
              <a:schemeClr val="accent3"/>
            </a:fillRef>
            <a:effectRef idx="2">
              <a:schemeClr val="accent3"/>
            </a:effectRef>
            <a:fontRef idx="minor">
              <a:schemeClr val="lt1"/>
            </a:fontRef>
          </p:style>
          <p:txBody>
            <a:bodyPr wrap="square">
              <a:spAutoFit/>
            </a:bodyPr>
            <a:lstStyle/>
            <a:p>
              <a:pPr algn="ctr"/>
              <a:r>
                <a:rPr lang="fr-FR" sz="1400" b="1" dirty="0" smtClean="0">
                  <a:solidFill>
                    <a:schemeClr val="bg1"/>
                  </a:solidFill>
                </a:rPr>
                <a:t>Portail « Sport »</a:t>
              </a:r>
              <a:endParaRPr lang="fr-FR" sz="1400" b="1" dirty="0">
                <a:solidFill>
                  <a:schemeClr val="bg1"/>
                </a:solidFill>
              </a:endParaRPr>
            </a:p>
          </p:txBody>
        </p:sp>
      </p:grpSp>
      <p:sp>
        <p:nvSpPr>
          <p:cNvPr id="37" name="Rectangle à coins arrondis 36"/>
          <p:cNvSpPr/>
          <p:nvPr/>
        </p:nvSpPr>
        <p:spPr>
          <a:xfrm>
            <a:off x="114299" y="825500"/>
            <a:ext cx="8898375" cy="4035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92" name="Rectangle 191"/>
          <p:cNvSpPr/>
          <p:nvPr/>
        </p:nvSpPr>
        <p:spPr>
          <a:xfrm>
            <a:off x="6107507" y="5359983"/>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7" name="Rectangle 146"/>
          <p:cNvSpPr/>
          <p:nvPr/>
        </p:nvSpPr>
        <p:spPr>
          <a:xfrm>
            <a:off x="2937806" y="4841794"/>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Rectangle 149"/>
          <p:cNvSpPr/>
          <p:nvPr/>
        </p:nvSpPr>
        <p:spPr>
          <a:xfrm>
            <a:off x="1214722" y="4534306"/>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6" name="Rectangle 145"/>
          <p:cNvSpPr/>
          <p:nvPr/>
        </p:nvSpPr>
        <p:spPr>
          <a:xfrm>
            <a:off x="2935872" y="5111650"/>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3" name="Rectangle 172"/>
          <p:cNvSpPr/>
          <p:nvPr/>
        </p:nvSpPr>
        <p:spPr>
          <a:xfrm>
            <a:off x="2928084" y="5398404"/>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2" name="Rectangle 131"/>
          <p:cNvSpPr/>
          <p:nvPr/>
        </p:nvSpPr>
        <p:spPr>
          <a:xfrm>
            <a:off x="3566153" y="4891765"/>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5" name="Forme 221"/>
          <p:cNvCxnSpPr>
            <a:stCxn id="151" idx="2"/>
            <a:endCxn id="82" idx="1"/>
          </p:cNvCxnSpPr>
          <p:nvPr/>
        </p:nvCxnSpPr>
        <p:spPr>
          <a:xfrm rot="16200000" flipH="1">
            <a:off x="657237" y="3463206"/>
            <a:ext cx="1257085" cy="3429"/>
          </a:xfrm>
          <a:prstGeom prst="bentConnector3">
            <a:avLst>
              <a:gd name="adj1" fmla="val 50000"/>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0" name="Forme 221"/>
          <p:cNvCxnSpPr>
            <a:stCxn id="147" idx="1"/>
            <a:endCxn id="175" idx="4"/>
          </p:cNvCxnSpPr>
          <p:nvPr/>
        </p:nvCxnSpPr>
        <p:spPr>
          <a:xfrm rot="10800000">
            <a:off x="1453172" y="4738731"/>
            <a:ext cx="1484635" cy="168378"/>
          </a:xfrm>
          <a:prstGeom prst="bentConnector2">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ESB SIVA et flux : avancement 2016</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10</a:t>
            </a:fld>
            <a:endParaRPr lang="fr-FR" dirty="0">
              <a:solidFill>
                <a:schemeClr val="accent5">
                  <a:lumMod val="50000"/>
                </a:schemeClr>
              </a:solidFill>
            </a:endParaRPr>
          </a:p>
        </p:txBody>
      </p:sp>
      <p:sp>
        <p:nvSpPr>
          <p:cNvPr id="80" name="Text Box 100"/>
          <p:cNvSpPr txBox="1">
            <a:spLocks noChangeArrowheads="1"/>
          </p:cNvSpPr>
          <p:nvPr/>
        </p:nvSpPr>
        <p:spPr bwMode="auto">
          <a:xfrm>
            <a:off x="1134388" y="3848534"/>
            <a:ext cx="690206" cy="261610"/>
          </a:xfrm>
          <a:prstGeom prst="rect">
            <a:avLst/>
          </a:prstGeom>
          <a:noFill/>
          <a:ln w="9525">
            <a:noFill/>
            <a:miter lim="800000"/>
            <a:headEnd/>
            <a:tailEnd/>
          </a:ln>
        </p:spPr>
        <p:txBody>
          <a:bodyPr wrap="square">
            <a:spAutoFit/>
          </a:bodyPr>
          <a:lstStyle/>
          <a:p>
            <a:pPr algn="ctr"/>
            <a:r>
              <a:rPr lang="fr-FR" sz="1100" b="1" dirty="0" smtClean="0"/>
              <a:t>MI</a:t>
            </a:r>
            <a:endParaRPr lang="fr-FR" sz="1200" b="1" dirty="0"/>
          </a:p>
        </p:txBody>
      </p:sp>
      <p:grpSp>
        <p:nvGrpSpPr>
          <p:cNvPr id="2" name="Group 40"/>
          <p:cNvGrpSpPr>
            <a:grpSpLocks/>
          </p:cNvGrpSpPr>
          <p:nvPr/>
        </p:nvGrpSpPr>
        <p:grpSpPr bwMode="auto">
          <a:xfrm>
            <a:off x="1016141" y="4093464"/>
            <a:ext cx="542706" cy="587452"/>
            <a:chOff x="4533" y="1113"/>
            <a:chExt cx="379" cy="420"/>
          </a:xfrm>
        </p:grpSpPr>
        <p:sp>
          <p:nvSpPr>
            <p:cNvPr id="82" name="AutoShape 41"/>
            <p:cNvSpPr>
              <a:spLocks noChangeArrowheads="1"/>
            </p:cNvSpPr>
            <p:nvPr/>
          </p:nvSpPr>
          <p:spPr bwMode="auto">
            <a:xfrm>
              <a:off x="4533" y="1113"/>
              <a:ext cx="379" cy="420"/>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dirty="0">
                <a:latin typeface="Calibri" pitchFamily="34" charset="0"/>
              </a:endParaRPr>
            </a:p>
          </p:txBody>
        </p:sp>
        <p:sp>
          <p:nvSpPr>
            <p:cNvPr id="83" name="Text Box 42"/>
            <p:cNvSpPr txBox="1">
              <a:spLocks noChangeArrowheads="1"/>
            </p:cNvSpPr>
            <p:nvPr/>
          </p:nvSpPr>
          <p:spPr bwMode="auto">
            <a:xfrm>
              <a:off x="4547" y="1266"/>
              <a:ext cx="358" cy="20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400" b="1" i="1" dirty="0">
                  <a:solidFill>
                    <a:schemeClr val="bg1"/>
                  </a:solidFill>
                  <a:latin typeface="Calibri" pitchFamily="34" charset="0"/>
                  <a:sym typeface="Wingdings" pitchFamily="2" charset="2"/>
                </a:rPr>
                <a:t>RNA</a:t>
              </a:r>
            </a:p>
          </p:txBody>
        </p:sp>
      </p:grpSp>
      <p:sp>
        <p:nvSpPr>
          <p:cNvPr id="151" name="AutoShape 99"/>
          <p:cNvSpPr>
            <a:spLocks noChangeArrowheads="1"/>
          </p:cNvSpPr>
          <p:nvPr/>
        </p:nvSpPr>
        <p:spPr bwMode="auto">
          <a:xfrm>
            <a:off x="674465" y="1914354"/>
            <a:ext cx="1219200" cy="922025"/>
          </a:xfrm>
          <a:prstGeom prst="roundRect">
            <a:avLst>
              <a:gd name="adj" fmla="val 16667"/>
            </a:avLst>
          </a:prstGeom>
          <a:gradFill>
            <a:gsLst>
              <a:gs pos="0">
                <a:schemeClr val="accent5">
                  <a:tint val="50000"/>
                  <a:satMod val="300000"/>
                </a:schemeClr>
              </a:gs>
              <a:gs pos="35000">
                <a:schemeClr val="accent5">
                  <a:tint val="37000"/>
                  <a:satMod val="300000"/>
                  <a:alpha val="20000"/>
                </a:schemeClr>
              </a:gs>
              <a:gs pos="100000">
                <a:schemeClr val="accent5">
                  <a:tint val="15000"/>
                  <a:satMod val="350000"/>
                </a:schemeClr>
              </a:gs>
            </a:gsLst>
          </a:gradFill>
          <a:ln>
            <a:prstDash val="dash"/>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fr-FR" dirty="0">
              <a:latin typeface="Calibri" pitchFamily="34" charset="0"/>
            </a:endParaRPr>
          </a:p>
        </p:txBody>
      </p:sp>
      <p:sp>
        <p:nvSpPr>
          <p:cNvPr id="84" name="AutoShape 79"/>
          <p:cNvSpPr>
            <a:spLocks noChangeArrowheads="1"/>
          </p:cNvSpPr>
          <p:nvPr/>
        </p:nvSpPr>
        <p:spPr bwMode="auto">
          <a:xfrm rot="-5400000">
            <a:off x="1141701" y="1743150"/>
            <a:ext cx="293588" cy="106997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eaVert" anchor="ctr"/>
          <a:lstStyle/>
          <a:p>
            <a:pPr algn="ctr">
              <a:spcBef>
                <a:spcPct val="50000"/>
              </a:spcBef>
            </a:pPr>
            <a:r>
              <a:rPr lang="fr-FR" sz="1200" b="1" dirty="0" smtClean="0">
                <a:solidFill>
                  <a:schemeClr val="tx1"/>
                </a:solidFill>
                <a:latin typeface="Calibri" panose="020F0502020204030204" pitchFamily="34" charset="0"/>
                <a:cs typeface="Calibri" panose="020F0502020204030204" pitchFamily="34" charset="0"/>
              </a:rPr>
              <a:t>E-Creation</a:t>
            </a:r>
            <a:endParaRPr lang="fr-FR" sz="1000" b="1" i="1" dirty="0">
              <a:solidFill>
                <a:schemeClr val="tx1"/>
              </a:solidFill>
              <a:latin typeface="Calibri" panose="020F0502020204030204" pitchFamily="34" charset="0"/>
              <a:cs typeface="Calibri" panose="020F0502020204030204" pitchFamily="34" charset="0"/>
            </a:endParaRPr>
          </a:p>
        </p:txBody>
      </p:sp>
      <p:sp>
        <p:nvSpPr>
          <p:cNvPr id="97" name="AutoShape 77"/>
          <p:cNvSpPr>
            <a:spLocks noChangeArrowheads="1"/>
          </p:cNvSpPr>
          <p:nvPr/>
        </p:nvSpPr>
        <p:spPr bwMode="auto">
          <a:xfrm rot="-5400000">
            <a:off x="1141418" y="2059040"/>
            <a:ext cx="295374" cy="106997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eaVert" anchor="ctr"/>
          <a:lstStyle/>
          <a:p>
            <a:pPr algn="ctr">
              <a:spcBef>
                <a:spcPct val="50000"/>
              </a:spcBef>
            </a:pPr>
            <a:r>
              <a:rPr lang="fr-FR" sz="1200" b="1" dirty="0" smtClean="0">
                <a:solidFill>
                  <a:schemeClr val="tx1"/>
                </a:solidFill>
                <a:latin typeface="Calibri" panose="020F0502020204030204" pitchFamily="34" charset="0"/>
                <a:cs typeface="Calibri" panose="020F0502020204030204" pitchFamily="34" charset="0"/>
              </a:rPr>
              <a:t>E-Modification</a:t>
            </a:r>
            <a:endParaRPr lang="fr-FR" sz="1000" b="1" i="1" dirty="0">
              <a:solidFill>
                <a:schemeClr val="tx1"/>
              </a:solidFill>
              <a:latin typeface="Calibri" panose="020F0502020204030204" pitchFamily="34" charset="0"/>
              <a:cs typeface="Calibri" panose="020F0502020204030204" pitchFamily="34" charset="0"/>
            </a:endParaRPr>
          </a:p>
        </p:txBody>
      </p:sp>
      <p:sp>
        <p:nvSpPr>
          <p:cNvPr id="228" name="Rectangle 227"/>
          <p:cNvSpPr/>
          <p:nvPr/>
        </p:nvSpPr>
        <p:spPr>
          <a:xfrm>
            <a:off x="4245450" y="3532734"/>
            <a:ext cx="700741" cy="253916"/>
          </a:xfrm>
          <a:prstGeom prst="rect">
            <a:avLst/>
          </a:prstGeom>
        </p:spPr>
        <p:txBody>
          <a:bodyPr wrap="square">
            <a:spAutoFit/>
          </a:bodyPr>
          <a:lstStyle/>
          <a:p>
            <a:pPr algn="r"/>
            <a:r>
              <a:rPr lang="fr-FR" sz="1050" b="1" i="1" dirty="0" smtClean="0">
                <a:solidFill>
                  <a:srgbClr val="3333FF"/>
                </a:solidFill>
              </a:rPr>
              <a:t>Flux DAC</a:t>
            </a:r>
          </a:p>
        </p:txBody>
      </p:sp>
      <p:sp>
        <p:nvSpPr>
          <p:cNvPr id="232" name="Text Box 22"/>
          <p:cNvSpPr txBox="1">
            <a:spLocks noChangeArrowheads="1"/>
          </p:cNvSpPr>
          <p:nvPr/>
        </p:nvSpPr>
        <p:spPr bwMode="auto">
          <a:xfrm>
            <a:off x="3826509" y="899957"/>
            <a:ext cx="1000317" cy="276999"/>
          </a:xfrm>
          <a:prstGeom prst="rect">
            <a:avLst/>
          </a:prstGeom>
          <a:noFill/>
          <a:ln w="9525">
            <a:noFill/>
            <a:miter lim="800000"/>
            <a:headEnd/>
            <a:tailEnd/>
          </a:ln>
        </p:spPr>
        <p:txBody>
          <a:bodyPr wrap="square">
            <a:spAutoFit/>
          </a:bodyPr>
          <a:lstStyle/>
          <a:p>
            <a:pPr algn="ctr"/>
            <a:r>
              <a:rPr lang="fr-FR" sz="1200" b="1" dirty="0"/>
              <a:t>Associations</a:t>
            </a:r>
            <a:endParaRPr lang="fr-FR" sz="900" b="1" dirty="0"/>
          </a:p>
        </p:txBody>
      </p:sp>
      <p:sp>
        <p:nvSpPr>
          <p:cNvPr id="240" name="Flèche droite 239"/>
          <p:cNvSpPr/>
          <p:nvPr/>
        </p:nvSpPr>
        <p:spPr>
          <a:xfrm rot="5400000">
            <a:off x="-269816" y="1820064"/>
            <a:ext cx="1326855" cy="14473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latin typeface="Calibri" pitchFamily="34" charset="0"/>
            </a:endParaRPr>
          </a:p>
        </p:txBody>
      </p:sp>
      <p:grpSp>
        <p:nvGrpSpPr>
          <p:cNvPr id="6" name="Groupe 116"/>
          <p:cNvGrpSpPr/>
          <p:nvPr/>
        </p:nvGrpSpPr>
        <p:grpSpPr>
          <a:xfrm>
            <a:off x="251455" y="2704925"/>
            <a:ext cx="282575" cy="422718"/>
            <a:chOff x="6775704" y="877824"/>
            <a:chExt cx="484632" cy="493776"/>
          </a:xfrm>
        </p:grpSpPr>
        <p:sp>
          <p:nvSpPr>
            <p:cNvPr id="106" name="Organigramme : Procédé prédéfini 105"/>
            <p:cNvSpPr/>
            <p:nvPr/>
          </p:nvSpPr>
          <p:spPr>
            <a:xfrm>
              <a:off x="6848856" y="923544"/>
              <a:ext cx="411480" cy="448056"/>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15" name="Organigramme : Procédé prédéfini 114"/>
            <p:cNvSpPr/>
            <p:nvPr/>
          </p:nvSpPr>
          <p:spPr>
            <a:xfrm>
              <a:off x="6775704" y="877824"/>
              <a:ext cx="411480" cy="448056"/>
            </a:xfrm>
            <a:prstGeom prst="flowChartPredefined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grpSp>
      <p:sp>
        <p:nvSpPr>
          <p:cNvPr id="120" name="Rectangle 119"/>
          <p:cNvSpPr/>
          <p:nvPr/>
        </p:nvSpPr>
        <p:spPr>
          <a:xfrm>
            <a:off x="-52291" y="3201548"/>
            <a:ext cx="946404" cy="738664"/>
          </a:xfrm>
          <a:prstGeom prst="rect">
            <a:avLst/>
          </a:prstGeom>
        </p:spPr>
        <p:txBody>
          <a:bodyPr wrap="square">
            <a:spAutoFit/>
          </a:bodyPr>
          <a:lstStyle/>
          <a:p>
            <a:pPr algn="ctr"/>
            <a:r>
              <a:rPr lang="fr-FR" sz="1050" b="1" i="1" dirty="0" smtClean="0">
                <a:solidFill>
                  <a:srgbClr val="3333FF"/>
                </a:solidFill>
              </a:rPr>
              <a:t>Saisie dossiers papier et validation</a:t>
            </a:r>
          </a:p>
        </p:txBody>
      </p:sp>
      <p:sp>
        <p:nvSpPr>
          <p:cNvPr id="128" name="Rectangle 127"/>
          <p:cNvSpPr/>
          <p:nvPr/>
        </p:nvSpPr>
        <p:spPr>
          <a:xfrm>
            <a:off x="1245966" y="4958893"/>
            <a:ext cx="1161228" cy="253916"/>
          </a:xfrm>
          <a:prstGeom prst="rect">
            <a:avLst/>
          </a:prstGeom>
        </p:spPr>
        <p:txBody>
          <a:bodyPr wrap="square">
            <a:spAutoFit/>
          </a:bodyPr>
          <a:lstStyle/>
          <a:p>
            <a:pPr algn="r"/>
            <a:r>
              <a:rPr lang="fr-FR" sz="1050" b="1" i="1" dirty="0" smtClean="0">
                <a:solidFill>
                  <a:srgbClr val="3333FF"/>
                </a:solidFill>
              </a:rPr>
              <a:t>Evénements RNA</a:t>
            </a:r>
          </a:p>
        </p:txBody>
      </p:sp>
      <p:sp>
        <p:nvSpPr>
          <p:cNvPr id="117" name="Rectangle 116"/>
          <p:cNvSpPr/>
          <p:nvPr/>
        </p:nvSpPr>
        <p:spPr>
          <a:xfrm>
            <a:off x="764863" y="1890208"/>
            <a:ext cx="1074333" cy="253916"/>
          </a:xfrm>
          <a:prstGeom prst="rect">
            <a:avLst/>
          </a:prstGeom>
        </p:spPr>
        <p:txBody>
          <a:bodyPr wrap="none">
            <a:spAutoFit/>
          </a:bodyPr>
          <a:lstStyle/>
          <a:p>
            <a:r>
              <a:rPr lang="fr-FR" sz="1050" b="1" dirty="0" smtClean="0">
                <a:cs typeface="Arial"/>
              </a:rPr>
              <a:t>Télé-démarches</a:t>
            </a:r>
            <a:endParaRPr lang="fr-FR" dirty="0"/>
          </a:p>
        </p:txBody>
      </p:sp>
      <p:grpSp>
        <p:nvGrpSpPr>
          <p:cNvPr id="7" name="Groupe 66"/>
          <p:cNvGrpSpPr/>
          <p:nvPr/>
        </p:nvGrpSpPr>
        <p:grpSpPr>
          <a:xfrm>
            <a:off x="3551181" y="1714564"/>
            <a:ext cx="2007999" cy="1726792"/>
            <a:chOff x="2100245" y="1299919"/>
            <a:chExt cx="833455" cy="747957"/>
          </a:xfrm>
        </p:grpSpPr>
        <p:sp>
          <p:nvSpPr>
            <p:cNvPr id="107" name="AutoShape 99"/>
            <p:cNvSpPr>
              <a:spLocks noChangeArrowheads="1"/>
            </p:cNvSpPr>
            <p:nvPr/>
          </p:nvSpPr>
          <p:spPr bwMode="auto">
            <a:xfrm>
              <a:off x="2100245" y="1299919"/>
              <a:ext cx="833455" cy="747957"/>
            </a:xfrm>
            <a:prstGeom prst="roundRect">
              <a:avLst>
                <a:gd name="adj" fmla="val 10824"/>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dirty="0">
                <a:latin typeface="Calibri" pitchFamily="34" charset="0"/>
              </a:endParaRPr>
            </a:p>
          </p:txBody>
        </p:sp>
        <p:sp>
          <p:nvSpPr>
            <p:cNvPr id="110" name="Text Box 100"/>
            <p:cNvSpPr txBox="1">
              <a:spLocks noChangeArrowheads="1"/>
            </p:cNvSpPr>
            <p:nvPr/>
          </p:nvSpPr>
          <p:spPr bwMode="auto">
            <a:xfrm>
              <a:off x="2124338" y="1305970"/>
              <a:ext cx="771812" cy="127744"/>
            </a:xfrm>
            <a:prstGeom prst="rect">
              <a:avLst/>
            </a:prstGeom>
            <a:noFill/>
            <a:ln w="9525">
              <a:noFill/>
              <a:miter lim="800000"/>
              <a:headEnd/>
              <a:tailEnd/>
            </a:ln>
          </p:spPr>
          <p:txBody>
            <a:bodyPr wrap="square">
              <a:spAutoFit/>
            </a:bodyPr>
            <a:lstStyle/>
            <a:p>
              <a:pPr algn="ctr"/>
              <a:r>
                <a:rPr lang="fr-FR" sz="1400" b="1" dirty="0" smtClean="0">
                  <a:solidFill>
                    <a:schemeClr val="bg1"/>
                  </a:solidFill>
                </a:rPr>
                <a:t>Portail administratif</a:t>
              </a:r>
              <a:endParaRPr lang="fr-FR" sz="1400" b="1" dirty="0">
                <a:solidFill>
                  <a:schemeClr val="bg1"/>
                </a:solidFill>
              </a:endParaRPr>
            </a:p>
          </p:txBody>
        </p:sp>
      </p:grpSp>
      <p:sp>
        <p:nvSpPr>
          <p:cNvPr id="113" name="AutoShape 107"/>
          <p:cNvSpPr>
            <a:spLocks noChangeArrowheads="1"/>
          </p:cNvSpPr>
          <p:nvPr/>
        </p:nvSpPr>
        <p:spPr bwMode="auto">
          <a:xfrm rot="16200000">
            <a:off x="3403460" y="2211488"/>
            <a:ext cx="1374001" cy="920974"/>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a:lnSpc>
                <a:spcPct val="80000"/>
              </a:lnSpc>
            </a:pPr>
            <a:r>
              <a:rPr lang="fr-FR" sz="1200" b="1" dirty="0" smtClean="0">
                <a:solidFill>
                  <a:schemeClr val="bg1"/>
                </a:solidFill>
                <a:latin typeface="Calibri" pitchFamily="34" charset="0"/>
              </a:rPr>
              <a:t>Données structurées</a:t>
            </a:r>
            <a:endParaRPr lang="fr-FR" sz="1050" b="1" dirty="0" smtClean="0">
              <a:solidFill>
                <a:schemeClr val="bg1"/>
              </a:solidFill>
              <a:latin typeface="Calibri" pitchFamily="34" charset="0"/>
            </a:endParaRPr>
          </a:p>
          <a:p>
            <a:pPr algn="ctr">
              <a:lnSpc>
                <a:spcPct val="80000"/>
              </a:lnSpc>
            </a:pPr>
            <a:endParaRPr lang="fr-FR" sz="1050" b="1" dirty="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p:txBody>
      </p:sp>
      <p:pic>
        <p:nvPicPr>
          <p:cNvPr id="5122" name="Picture 2" descr="https://camo.githubusercontent.com/2f8690023e0a4e417ca3178ea34d76614533cf58/687474703a2f2f6465762e6c75746563652e70617269732e66722f706c7567696e732f706c7567696e2d6672616e6365636f6e6e6563742f696d616765732f6672616e6365636f6e6e6563742e706e67"/>
          <p:cNvPicPr>
            <a:picLocks noChangeAspect="1" noChangeArrowheads="1"/>
          </p:cNvPicPr>
          <p:nvPr/>
        </p:nvPicPr>
        <p:blipFill>
          <a:blip r:embed="rId3" cstate="print"/>
          <a:srcRect/>
          <a:stretch>
            <a:fillRect/>
          </a:stretch>
        </p:blipFill>
        <p:spPr bwMode="auto">
          <a:xfrm>
            <a:off x="4288702" y="1529874"/>
            <a:ext cx="550023" cy="250011"/>
          </a:xfrm>
          <a:prstGeom prst="rect">
            <a:avLst/>
          </a:prstGeom>
          <a:noFill/>
        </p:spPr>
      </p:pic>
      <p:sp>
        <p:nvSpPr>
          <p:cNvPr id="64" name="AutoShape 63"/>
          <p:cNvSpPr>
            <a:spLocks noChangeArrowheads="1"/>
          </p:cNvSpPr>
          <p:nvPr/>
        </p:nvSpPr>
        <p:spPr bwMode="auto">
          <a:xfrm>
            <a:off x="4146779" y="6070580"/>
            <a:ext cx="880013" cy="513262"/>
          </a:xfrm>
          <a:prstGeom prst="can">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fr-FR" sz="1400" b="1" dirty="0" smtClean="0">
                <a:latin typeface="Calibri" pitchFamily="34" charset="0"/>
              </a:rPr>
              <a:t>DBAsso</a:t>
            </a:r>
            <a:endParaRPr lang="fr-FR" sz="1400" b="1" dirty="0">
              <a:latin typeface="Calibri" pitchFamily="34" charset="0"/>
            </a:endParaRPr>
          </a:p>
        </p:txBody>
      </p:sp>
      <p:cxnSp>
        <p:nvCxnSpPr>
          <p:cNvPr id="193" name="Forme 192"/>
          <p:cNvCxnSpPr>
            <a:stCxn id="113" idx="0"/>
            <a:endCxn id="92" idx="1"/>
          </p:cNvCxnSpPr>
          <p:nvPr/>
        </p:nvCxnSpPr>
        <p:spPr>
          <a:xfrm rot="10800000" flipH="1" flipV="1">
            <a:off x="3629974" y="2671975"/>
            <a:ext cx="856212" cy="2049384"/>
          </a:xfrm>
          <a:prstGeom prst="bentConnector4">
            <a:avLst>
              <a:gd name="adj1" fmla="val -26699"/>
              <a:gd name="adj2" fmla="val 101148"/>
            </a:avLst>
          </a:prstGeom>
          <a:ln>
            <a:solidFill>
              <a:srgbClr val="3333FF"/>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390428" y="4250356"/>
            <a:ext cx="1284347" cy="523220"/>
          </a:xfrm>
          <a:prstGeom prst="rect">
            <a:avLst/>
          </a:prstGeom>
        </p:spPr>
        <p:txBody>
          <a:bodyPr wrap="square">
            <a:spAutoFit/>
          </a:bodyPr>
          <a:lstStyle/>
          <a:p>
            <a:pPr algn="ctr"/>
            <a:r>
              <a:rPr lang="fr-FR" sz="1400" b="1" i="1" dirty="0" smtClean="0">
                <a:solidFill>
                  <a:schemeClr val="accent1">
                    <a:lumMod val="75000"/>
                  </a:schemeClr>
                </a:solidFill>
              </a:rPr>
              <a:t>API Association</a:t>
            </a:r>
          </a:p>
        </p:txBody>
      </p:sp>
      <p:sp>
        <p:nvSpPr>
          <p:cNvPr id="68" name="Rectangle 67"/>
          <p:cNvSpPr/>
          <p:nvPr/>
        </p:nvSpPr>
        <p:spPr>
          <a:xfrm>
            <a:off x="2915384" y="4821752"/>
            <a:ext cx="3338067" cy="73204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i="1" dirty="0" smtClean="0">
                <a:solidFill>
                  <a:prstClr val="black"/>
                </a:solidFill>
                <a:latin typeface="Calibri" pitchFamily="34" charset="0"/>
              </a:rPr>
              <a:t>Système d’échange</a:t>
            </a:r>
          </a:p>
          <a:p>
            <a:pPr algn="ctr"/>
            <a:r>
              <a:rPr lang="fr-FR" sz="1400" b="1" i="1" dirty="0" smtClean="0">
                <a:solidFill>
                  <a:prstClr val="black"/>
                </a:solidFill>
                <a:latin typeface="Calibri" pitchFamily="34" charset="0"/>
              </a:rPr>
              <a:t>ESB SIVA</a:t>
            </a:r>
          </a:p>
        </p:txBody>
      </p:sp>
      <p:cxnSp>
        <p:nvCxnSpPr>
          <p:cNvPr id="85" name="Forme 221"/>
          <p:cNvCxnSpPr>
            <a:stCxn id="68" idx="2"/>
            <a:endCxn id="64" idx="1"/>
          </p:cNvCxnSpPr>
          <p:nvPr/>
        </p:nvCxnSpPr>
        <p:spPr>
          <a:xfrm rot="16200000" flipH="1">
            <a:off x="4327209" y="5811002"/>
            <a:ext cx="516787" cy="2368"/>
          </a:xfrm>
          <a:prstGeom prst="bentConnector3">
            <a:avLst>
              <a:gd name="adj1" fmla="val 50000"/>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2" name="Ellipse 91"/>
          <p:cNvSpPr/>
          <p:nvPr/>
        </p:nvSpPr>
        <p:spPr>
          <a:xfrm>
            <a:off x="4445734" y="4680916"/>
            <a:ext cx="276225" cy="276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Text Box 100"/>
          <p:cNvSpPr txBox="1">
            <a:spLocks noChangeArrowheads="1"/>
          </p:cNvSpPr>
          <p:nvPr/>
        </p:nvSpPr>
        <p:spPr bwMode="auto">
          <a:xfrm>
            <a:off x="7454323" y="3848992"/>
            <a:ext cx="690206" cy="261610"/>
          </a:xfrm>
          <a:prstGeom prst="rect">
            <a:avLst/>
          </a:prstGeom>
          <a:noFill/>
          <a:ln w="9525">
            <a:noFill/>
            <a:miter lim="800000"/>
            <a:headEnd/>
            <a:tailEnd/>
          </a:ln>
        </p:spPr>
        <p:txBody>
          <a:bodyPr wrap="square">
            <a:spAutoFit/>
          </a:bodyPr>
          <a:lstStyle/>
          <a:p>
            <a:pPr algn="ctr"/>
            <a:r>
              <a:rPr lang="fr-FR" sz="1100" b="1" dirty="0" smtClean="0"/>
              <a:t>INSEE</a:t>
            </a:r>
            <a:endParaRPr lang="fr-FR" sz="1100" b="1" dirty="0"/>
          </a:p>
        </p:txBody>
      </p:sp>
      <p:grpSp>
        <p:nvGrpSpPr>
          <p:cNvPr id="10" name="Group 40"/>
          <p:cNvGrpSpPr>
            <a:grpSpLocks/>
          </p:cNvGrpSpPr>
          <p:nvPr/>
        </p:nvGrpSpPr>
        <p:grpSpPr bwMode="auto">
          <a:xfrm>
            <a:off x="7507162" y="4087879"/>
            <a:ext cx="608259" cy="593038"/>
            <a:chOff x="4533" y="1109"/>
            <a:chExt cx="379" cy="428"/>
          </a:xfrm>
        </p:grpSpPr>
        <p:sp>
          <p:nvSpPr>
            <p:cNvPr id="86" name="AutoShape 41"/>
            <p:cNvSpPr>
              <a:spLocks noChangeArrowheads="1"/>
            </p:cNvSpPr>
            <p:nvPr/>
          </p:nvSpPr>
          <p:spPr bwMode="auto">
            <a:xfrm>
              <a:off x="4533" y="1109"/>
              <a:ext cx="379" cy="428"/>
            </a:xfrm>
            <a:prstGeom prst="can">
              <a:avLst>
                <a:gd name="adj" fmla="val 27177"/>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endParaRPr lang="fr-FR" sz="1600" dirty="0">
                <a:latin typeface="Calibri" pitchFamily="34" charset="0"/>
              </a:endParaRPr>
            </a:p>
          </p:txBody>
        </p:sp>
        <p:sp>
          <p:nvSpPr>
            <p:cNvPr id="87" name="Text Box 42"/>
            <p:cNvSpPr txBox="1">
              <a:spLocks noChangeArrowheads="1"/>
            </p:cNvSpPr>
            <p:nvPr/>
          </p:nvSpPr>
          <p:spPr bwMode="auto">
            <a:xfrm>
              <a:off x="4545" y="1266"/>
              <a:ext cx="363" cy="19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Sirene</a:t>
              </a:r>
              <a:endParaRPr lang="fr-FR" sz="1200" b="1" i="1" dirty="0">
                <a:solidFill>
                  <a:schemeClr val="bg1"/>
                </a:solidFill>
                <a:latin typeface="Calibri" pitchFamily="34" charset="0"/>
                <a:sym typeface="Wingdings" pitchFamily="2" charset="2"/>
              </a:endParaRPr>
            </a:p>
          </p:txBody>
        </p:sp>
      </p:grpSp>
      <p:sp>
        <p:nvSpPr>
          <p:cNvPr id="118" name="Flèche droite 117"/>
          <p:cNvSpPr/>
          <p:nvPr/>
        </p:nvSpPr>
        <p:spPr>
          <a:xfrm rot="10800000">
            <a:off x="8120160" y="4314492"/>
            <a:ext cx="229088" cy="16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cxnSp>
        <p:nvCxnSpPr>
          <p:cNvPr id="123" name="Forme 221"/>
          <p:cNvCxnSpPr>
            <a:stCxn id="86" idx="2"/>
            <a:endCxn id="68" idx="3"/>
          </p:cNvCxnSpPr>
          <p:nvPr/>
        </p:nvCxnSpPr>
        <p:spPr>
          <a:xfrm rot="10800000" flipV="1">
            <a:off x="6253452" y="4384397"/>
            <a:ext cx="1253711" cy="803375"/>
          </a:xfrm>
          <a:prstGeom prst="bentConnector3">
            <a:avLst>
              <a:gd name="adj1" fmla="val 82177"/>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98" name="AutoShape 107"/>
          <p:cNvSpPr>
            <a:spLocks noChangeArrowheads="1"/>
          </p:cNvSpPr>
          <p:nvPr/>
        </p:nvSpPr>
        <p:spPr bwMode="auto">
          <a:xfrm rot="16200000">
            <a:off x="3911567" y="2701928"/>
            <a:ext cx="376455" cy="755048"/>
          </a:xfrm>
          <a:prstGeom prst="roundRect">
            <a:avLst>
              <a:gd name="adj" fmla="val 16667"/>
            </a:avLst>
          </a:prstGeom>
          <a:solidFill>
            <a:srgbClr val="92D050"/>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200" b="1" dirty="0" smtClean="0">
                <a:solidFill>
                  <a:srgbClr val="006600"/>
                </a:solidFill>
                <a:latin typeface="Calibri" pitchFamily="34" charset="0"/>
              </a:rPr>
              <a:t>DAC</a:t>
            </a:r>
            <a:endParaRPr lang="fr-FR" sz="1000" b="1" dirty="0" smtClean="0">
              <a:solidFill>
                <a:srgbClr val="006600"/>
              </a:solidFill>
              <a:latin typeface="Calibri" pitchFamily="34" charset="0"/>
            </a:endParaRPr>
          </a:p>
        </p:txBody>
      </p:sp>
      <p:sp>
        <p:nvSpPr>
          <p:cNvPr id="99" name="AutoShape 107"/>
          <p:cNvSpPr>
            <a:spLocks noChangeArrowheads="1"/>
          </p:cNvSpPr>
          <p:nvPr/>
        </p:nvSpPr>
        <p:spPr bwMode="auto">
          <a:xfrm rot="16200000">
            <a:off x="3891063" y="2234159"/>
            <a:ext cx="403389" cy="764375"/>
          </a:xfrm>
          <a:prstGeom prst="roundRect">
            <a:avLst>
              <a:gd name="adj" fmla="val 16667"/>
            </a:avLst>
          </a:prstGeom>
          <a:gradFill>
            <a:gsLst>
              <a:gs pos="0">
                <a:schemeClr val="accent3"/>
              </a:gs>
              <a:gs pos="50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minor">
            <a:schemeClr val="dk1"/>
          </a:fontRef>
        </p:style>
        <p:txBody>
          <a:bodyPr vert="eaVert" anchor="ctr"/>
          <a:lstStyle/>
          <a:p>
            <a:pPr algn="ctr">
              <a:lnSpc>
                <a:spcPct val="80000"/>
              </a:lnSpc>
            </a:pPr>
            <a:r>
              <a:rPr lang="fr-FR" sz="1200" b="1" dirty="0" smtClean="0">
                <a:solidFill>
                  <a:srgbClr val="3333FF"/>
                </a:solidFill>
                <a:latin typeface="Calibri" pitchFamily="34" charset="0"/>
              </a:rPr>
              <a:t>RNA et </a:t>
            </a:r>
            <a:r>
              <a:rPr lang="fr-FR" sz="1200" b="1" dirty="0" err="1" smtClean="0">
                <a:solidFill>
                  <a:srgbClr val="FF0000"/>
                </a:solidFill>
                <a:latin typeface="Calibri" pitchFamily="34" charset="0"/>
              </a:rPr>
              <a:t>Sirene</a:t>
            </a:r>
            <a:endParaRPr lang="fr-FR" sz="1200" b="1" dirty="0" smtClean="0">
              <a:solidFill>
                <a:srgbClr val="FF0000"/>
              </a:solidFill>
              <a:latin typeface="Calibri" pitchFamily="34" charset="0"/>
            </a:endParaRPr>
          </a:p>
        </p:txBody>
      </p:sp>
      <p:sp>
        <p:nvSpPr>
          <p:cNvPr id="100" name="Ellipse 99"/>
          <p:cNvSpPr/>
          <p:nvPr/>
        </p:nvSpPr>
        <p:spPr>
          <a:xfrm>
            <a:off x="3237589" y="3795574"/>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1</a:t>
            </a:r>
            <a:endParaRPr lang="fr-FR" b="1" dirty="0">
              <a:solidFill>
                <a:schemeClr val="bg1"/>
              </a:solidFill>
              <a:latin typeface="Calibri" pitchFamily="34" charset="0"/>
            </a:endParaRPr>
          </a:p>
        </p:txBody>
      </p:sp>
      <p:sp>
        <p:nvSpPr>
          <p:cNvPr id="90" name="Flèche droite 89"/>
          <p:cNvSpPr/>
          <p:nvPr/>
        </p:nvSpPr>
        <p:spPr>
          <a:xfrm rot="10800000">
            <a:off x="1823481" y="2446340"/>
            <a:ext cx="1898788" cy="21903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latin typeface="Calibri" pitchFamily="34" charset="0"/>
            </a:endParaRPr>
          </a:p>
        </p:txBody>
      </p:sp>
      <p:cxnSp>
        <p:nvCxnSpPr>
          <p:cNvPr id="152" name="Forme 221"/>
          <p:cNvCxnSpPr>
            <a:stCxn id="150" idx="2"/>
            <a:endCxn id="146" idx="1"/>
          </p:cNvCxnSpPr>
          <p:nvPr/>
        </p:nvCxnSpPr>
        <p:spPr>
          <a:xfrm rot="16200000" flipH="1">
            <a:off x="1854908" y="4096001"/>
            <a:ext cx="512030" cy="1649898"/>
          </a:xfrm>
          <a:prstGeom prst="bentConnector2">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61" name="Rectangle 160"/>
          <p:cNvSpPr/>
          <p:nvPr/>
        </p:nvSpPr>
        <p:spPr>
          <a:xfrm>
            <a:off x="1470556" y="4542752"/>
            <a:ext cx="1080692" cy="415498"/>
          </a:xfrm>
          <a:prstGeom prst="rect">
            <a:avLst/>
          </a:prstGeom>
        </p:spPr>
        <p:txBody>
          <a:bodyPr wrap="square">
            <a:spAutoFit/>
          </a:bodyPr>
          <a:lstStyle/>
          <a:p>
            <a:pPr algn="ctr"/>
            <a:r>
              <a:rPr lang="fr-FR" sz="1050" b="1" i="1" dirty="0" smtClean="0">
                <a:solidFill>
                  <a:srgbClr val="3333FF"/>
                </a:solidFill>
              </a:rPr>
              <a:t>Vérification RNA</a:t>
            </a:r>
          </a:p>
        </p:txBody>
      </p:sp>
      <p:sp>
        <p:nvSpPr>
          <p:cNvPr id="162" name="Ellipse 161"/>
          <p:cNvSpPr/>
          <p:nvPr/>
        </p:nvSpPr>
        <p:spPr>
          <a:xfrm>
            <a:off x="2442637" y="4659109"/>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5</a:t>
            </a:r>
            <a:endParaRPr lang="fr-FR" b="1" dirty="0">
              <a:solidFill>
                <a:schemeClr val="bg1"/>
              </a:solidFill>
              <a:latin typeface="Calibri" pitchFamily="34" charset="0"/>
            </a:endParaRPr>
          </a:p>
        </p:txBody>
      </p:sp>
      <p:cxnSp>
        <p:nvCxnSpPr>
          <p:cNvPr id="172" name="Forme 221"/>
          <p:cNvCxnSpPr>
            <a:stCxn id="176" idx="4"/>
            <a:endCxn id="173" idx="1"/>
          </p:cNvCxnSpPr>
          <p:nvPr/>
        </p:nvCxnSpPr>
        <p:spPr>
          <a:xfrm rot="16200000" flipH="1">
            <a:off x="1650663" y="4186297"/>
            <a:ext cx="732003" cy="1822839"/>
          </a:xfrm>
          <a:prstGeom prst="bentConnector2">
            <a:avLst/>
          </a:prstGeom>
          <a:ln>
            <a:solidFill>
              <a:srgbClr val="3333F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1147088" y="5268137"/>
            <a:ext cx="1090873" cy="415498"/>
          </a:xfrm>
          <a:prstGeom prst="rect">
            <a:avLst/>
          </a:prstGeom>
        </p:spPr>
        <p:txBody>
          <a:bodyPr wrap="square">
            <a:spAutoFit/>
          </a:bodyPr>
          <a:lstStyle/>
          <a:p>
            <a:pPr algn="ctr"/>
            <a:r>
              <a:rPr lang="fr-FR" sz="1050" b="1" i="1" dirty="0" smtClean="0">
                <a:solidFill>
                  <a:srgbClr val="3333FF"/>
                </a:solidFill>
              </a:rPr>
              <a:t>Web service documents RNA</a:t>
            </a:r>
          </a:p>
        </p:txBody>
      </p:sp>
      <p:sp>
        <p:nvSpPr>
          <p:cNvPr id="187" name="Text Box 100"/>
          <p:cNvSpPr txBox="1">
            <a:spLocks noChangeArrowheads="1"/>
          </p:cNvSpPr>
          <p:nvPr/>
        </p:nvSpPr>
        <p:spPr bwMode="auto">
          <a:xfrm>
            <a:off x="7311959" y="5657197"/>
            <a:ext cx="1062304" cy="261610"/>
          </a:xfrm>
          <a:prstGeom prst="rect">
            <a:avLst/>
          </a:prstGeom>
          <a:noFill/>
          <a:ln w="9525">
            <a:noFill/>
            <a:miter lim="800000"/>
            <a:headEnd/>
            <a:tailEnd/>
          </a:ln>
        </p:spPr>
        <p:txBody>
          <a:bodyPr wrap="square">
            <a:spAutoFit/>
          </a:bodyPr>
          <a:lstStyle/>
          <a:p>
            <a:pPr algn="ctr"/>
            <a:r>
              <a:rPr lang="fr-FR" sz="1100" b="1" dirty="0" smtClean="0"/>
              <a:t>SGCMAS/DSI</a:t>
            </a:r>
            <a:endParaRPr lang="fr-FR" sz="1100" b="1" dirty="0"/>
          </a:p>
        </p:txBody>
      </p:sp>
      <p:grpSp>
        <p:nvGrpSpPr>
          <p:cNvPr id="188" name="Group 40"/>
          <p:cNvGrpSpPr>
            <a:grpSpLocks/>
          </p:cNvGrpSpPr>
          <p:nvPr/>
        </p:nvGrpSpPr>
        <p:grpSpPr bwMode="auto">
          <a:xfrm>
            <a:off x="7532562" y="5113590"/>
            <a:ext cx="608259" cy="568146"/>
            <a:chOff x="4533" y="1109"/>
            <a:chExt cx="379" cy="428"/>
          </a:xfrm>
        </p:grpSpPr>
        <p:sp>
          <p:nvSpPr>
            <p:cNvPr id="189" name="AutoShape 41"/>
            <p:cNvSpPr>
              <a:spLocks noChangeArrowheads="1"/>
            </p:cNvSpPr>
            <p:nvPr/>
          </p:nvSpPr>
          <p:spPr bwMode="auto">
            <a:xfrm>
              <a:off x="4533" y="1109"/>
              <a:ext cx="379" cy="428"/>
            </a:xfrm>
            <a:prstGeom prst="can">
              <a:avLst>
                <a:gd name="adj" fmla="val 27177"/>
              </a:avLst>
            </a:prstGeom>
            <a:ln>
              <a:headEnd/>
              <a:tailEnd/>
            </a:ln>
          </p:spPr>
          <p:style>
            <a:lnRef idx="0">
              <a:schemeClr val="accent3"/>
            </a:lnRef>
            <a:fillRef idx="3">
              <a:schemeClr val="accent3"/>
            </a:fillRef>
            <a:effectRef idx="3">
              <a:schemeClr val="accent3"/>
            </a:effectRef>
            <a:fontRef idx="minor">
              <a:schemeClr val="lt1"/>
            </a:fontRef>
          </p:style>
          <p:txBody>
            <a:bodyPr anchor="ctr">
              <a:spAutoFit/>
            </a:bodyPr>
            <a:lstStyle/>
            <a:p>
              <a:endParaRPr lang="fr-FR" sz="1600" dirty="0">
                <a:latin typeface="Calibri" pitchFamily="34" charset="0"/>
              </a:endParaRPr>
            </a:p>
          </p:txBody>
        </p:sp>
        <p:sp>
          <p:nvSpPr>
            <p:cNvPr id="190" name="Text Box 42"/>
            <p:cNvSpPr txBox="1">
              <a:spLocks noChangeArrowheads="1"/>
            </p:cNvSpPr>
            <p:nvPr/>
          </p:nvSpPr>
          <p:spPr bwMode="auto">
            <a:xfrm>
              <a:off x="4555" y="1266"/>
              <a:ext cx="343" cy="19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SIENE</a:t>
              </a:r>
              <a:endParaRPr lang="fr-FR" sz="1200" b="1" i="1" dirty="0">
                <a:solidFill>
                  <a:schemeClr val="bg1"/>
                </a:solidFill>
                <a:latin typeface="Calibri" pitchFamily="34" charset="0"/>
                <a:sym typeface="Wingdings" pitchFamily="2" charset="2"/>
              </a:endParaRPr>
            </a:p>
          </p:txBody>
        </p:sp>
      </p:grpSp>
      <p:sp>
        <p:nvSpPr>
          <p:cNvPr id="191" name="Flèche droite 190"/>
          <p:cNvSpPr/>
          <p:nvPr/>
        </p:nvSpPr>
        <p:spPr>
          <a:xfrm rot="5400000">
            <a:off x="7563149" y="4835609"/>
            <a:ext cx="534523" cy="169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cxnSp>
        <p:nvCxnSpPr>
          <p:cNvPr id="194" name="Forme 221"/>
          <p:cNvCxnSpPr>
            <a:stCxn id="192" idx="3"/>
            <a:endCxn id="200" idx="2"/>
          </p:cNvCxnSpPr>
          <p:nvPr/>
        </p:nvCxnSpPr>
        <p:spPr>
          <a:xfrm>
            <a:off x="6250011" y="5425298"/>
            <a:ext cx="1221908" cy="1665"/>
          </a:xfrm>
          <a:prstGeom prst="bentConnector3">
            <a:avLst>
              <a:gd name="adj1" fmla="val 50000"/>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6324648" y="4123398"/>
            <a:ext cx="1267604" cy="253916"/>
          </a:xfrm>
          <a:prstGeom prst="rect">
            <a:avLst/>
          </a:prstGeom>
        </p:spPr>
        <p:txBody>
          <a:bodyPr wrap="square">
            <a:spAutoFit/>
          </a:bodyPr>
          <a:lstStyle/>
          <a:p>
            <a:pPr algn="ctr"/>
            <a:r>
              <a:rPr lang="fr-FR" sz="1050" b="1" i="1" dirty="0" smtClean="0">
                <a:solidFill>
                  <a:srgbClr val="3333FF"/>
                </a:solidFill>
              </a:rPr>
              <a:t>Evénements Sirene</a:t>
            </a:r>
          </a:p>
        </p:txBody>
      </p:sp>
      <p:sp>
        <p:nvSpPr>
          <p:cNvPr id="202" name="Rectangle 201"/>
          <p:cNvSpPr/>
          <p:nvPr/>
        </p:nvSpPr>
        <p:spPr>
          <a:xfrm>
            <a:off x="6550170" y="5428451"/>
            <a:ext cx="997949" cy="415498"/>
          </a:xfrm>
          <a:prstGeom prst="rect">
            <a:avLst/>
          </a:prstGeom>
        </p:spPr>
        <p:txBody>
          <a:bodyPr wrap="square">
            <a:spAutoFit/>
          </a:bodyPr>
          <a:lstStyle/>
          <a:p>
            <a:pPr algn="ctr"/>
            <a:r>
              <a:rPr lang="fr-FR" sz="1050" b="1" i="1" dirty="0" smtClean="0">
                <a:solidFill>
                  <a:srgbClr val="3333FF"/>
                </a:solidFill>
              </a:rPr>
              <a:t>Vérification Sirene</a:t>
            </a:r>
          </a:p>
        </p:txBody>
      </p:sp>
      <p:sp>
        <p:nvSpPr>
          <p:cNvPr id="203" name="Ellipse 202"/>
          <p:cNvSpPr/>
          <p:nvPr/>
        </p:nvSpPr>
        <p:spPr>
          <a:xfrm>
            <a:off x="6298124" y="5279734"/>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6</a:t>
            </a:r>
            <a:endParaRPr lang="fr-FR" b="1" dirty="0">
              <a:solidFill>
                <a:schemeClr val="bg1"/>
              </a:solidFill>
              <a:latin typeface="Calibri" pitchFamily="34" charset="0"/>
            </a:endParaRPr>
          </a:p>
        </p:txBody>
      </p:sp>
      <p:sp>
        <p:nvSpPr>
          <p:cNvPr id="206" name="Ellipse 205"/>
          <p:cNvSpPr/>
          <p:nvPr/>
        </p:nvSpPr>
        <p:spPr>
          <a:xfrm>
            <a:off x="6277023" y="4659109"/>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9</a:t>
            </a:r>
            <a:endParaRPr lang="fr-FR" b="1" dirty="0">
              <a:latin typeface="Calibri" pitchFamily="34" charset="0"/>
            </a:endParaRPr>
          </a:p>
        </p:txBody>
      </p:sp>
      <p:sp>
        <p:nvSpPr>
          <p:cNvPr id="137" name="AutoShape 107"/>
          <p:cNvSpPr>
            <a:spLocks noChangeArrowheads="1"/>
          </p:cNvSpPr>
          <p:nvPr/>
        </p:nvSpPr>
        <p:spPr bwMode="auto">
          <a:xfrm rot="16200000">
            <a:off x="4379224" y="2234752"/>
            <a:ext cx="1361302" cy="887146"/>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a:lnSpc>
                <a:spcPct val="80000"/>
              </a:lnSpc>
            </a:pPr>
            <a:r>
              <a:rPr lang="fr-FR" sz="1200" b="1" dirty="0" smtClean="0">
                <a:solidFill>
                  <a:schemeClr val="bg1"/>
                </a:solidFill>
                <a:latin typeface="Calibri" pitchFamily="34" charset="0"/>
              </a:rPr>
              <a:t>Porte-document</a:t>
            </a:r>
            <a:endParaRPr lang="fr-FR" sz="1050" b="1" dirty="0" smtClean="0">
              <a:solidFill>
                <a:schemeClr val="bg1"/>
              </a:solidFill>
              <a:latin typeface="Calibri" pitchFamily="34" charset="0"/>
            </a:endParaRPr>
          </a:p>
          <a:p>
            <a:pPr algn="ctr">
              <a:lnSpc>
                <a:spcPct val="80000"/>
              </a:lnSpc>
            </a:pPr>
            <a:endParaRPr lang="fr-FR" sz="1050" b="1" dirty="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a:p>
            <a:pPr algn="ctr">
              <a:lnSpc>
                <a:spcPct val="80000"/>
              </a:lnSpc>
            </a:pPr>
            <a:endParaRPr lang="fr-FR" sz="1050" b="1" dirty="0" smtClean="0">
              <a:solidFill>
                <a:schemeClr val="bg1"/>
              </a:solidFill>
              <a:latin typeface="Calibri" pitchFamily="34" charset="0"/>
            </a:endParaRPr>
          </a:p>
        </p:txBody>
      </p:sp>
      <p:sp>
        <p:nvSpPr>
          <p:cNvPr id="143" name="AutoShape 107"/>
          <p:cNvSpPr>
            <a:spLocks noChangeArrowheads="1"/>
          </p:cNvSpPr>
          <p:nvPr/>
        </p:nvSpPr>
        <p:spPr bwMode="auto">
          <a:xfrm rot="16200000">
            <a:off x="4845319" y="2244110"/>
            <a:ext cx="403388" cy="744475"/>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eaVert" anchor="ctr"/>
          <a:lstStyle/>
          <a:p>
            <a:pPr algn="ctr">
              <a:lnSpc>
                <a:spcPct val="80000"/>
              </a:lnSpc>
            </a:pPr>
            <a:r>
              <a:rPr lang="fr-FR" sz="1200" b="1" dirty="0" smtClean="0">
                <a:solidFill>
                  <a:srgbClr val="3333FF"/>
                </a:solidFill>
                <a:latin typeface="Calibri" pitchFamily="34" charset="0"/>
              </a:rPr>
              <a:t>Doc-RNA</a:t>
            </a:r>
            <a:endParaRPr lang="fr-FR" sz="1200" b="1" dirty="0" smtClean="0">
              <a:solidFill>
                <a:srgbClr val="FF0000"/>
              </a:solidFill>
              <a:latin typeface="Calibri" pitchFamily="34" charset="0"/>
            </a:endParaRPr>
          </a:p>
        </p:txBody>
      </p:sp>
      <p:grpSp>
        <p:nvGrpSpPr>
          <p:cNvPr id="145" name="Groupe 116"/>
          <p:cNvGrpSpPr/>
          <p:nvPr/>
        </p:nvGrpSpPr>
        <p:grpSpPr>
          <a:xfrm>
            <a:off x="5291747" y="2004433"/>
            <a:ext cx="159749" cy="215118"/>
            <a:chOff x="6775704" y="877824"/>
            <a:chExt cx="484632" cy="493776"/>
          </a:xfrm>
        </p:grpSpPr>
        <p:sp>
          <p:nvSpPr>
            <p:cNvPr id="148" name="Organigramme : Procédé prédéfini 147"/>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49" name="Organigramme : Procédé prédéfini 148"/>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sp>
        <p:nvSpPr>
          <p:cNvPr id="153" name="AutoShape 107"/>
          <p:cNvSpPr>
            <a:spLocks noChangeArrowheads="1"/>
          </p:cNvSpPr>
          <p:nvPr/>
        </p:nvSpPr>
        <p:spPr bwMode="auto">
          <a:xfrm rot="16200000">
            <a:off x="4881680" y="2718317"/>
            <a:ext cx="374074" cy="735392"/>
          </a:xfrm>
          <a:prstGeom prst="roundRect">
            <a:avLst>
              <a:gd name="adj" fmla="val 16667"/>
            </a:avLst>
          </a:prstGeom>
          <a:solidFill>
            <a:srgbClr val="92D050"/>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200" b="1" dirty="0" smtClean="0">
                <a:solidFill>
                  <a:srgbClr val="006600"/>
                </a:solidFill>
                <a:latin typeface="Calibri" pitchFamily="34" charset="0"/>
              </a:rPr>
              <a:t>Doc-DAC</a:t>
            </a:r>
            <a:endParaRPr lang="fr-FR" sz="1000" b="1" dirty="0" smtClean="0">
              <a:solidFill>
                <a:srgbClr val="006600"/>
              </a:solidFill>
              <a:latin typeface="Calibri" pitchFamily="34" charset="0"/>
            </a:endParaRPr>
          </a:p>
        </p:txBody>
      </p:sp>
      <p:cxnSp>
        <p:nvCxnSpPr>
          <p:cNvPr id="222" name="Forme 221"/>
          <p:cNvCxnSpPr>
            <a:stCxn id="98" idx="1"/>
            <a:endCxn id="92" idx="0"/>
          </p:cNvCxnSpPr>
          <p:nvPr/>
        </p:nvCxnSpPr>
        <p:spPr>
          <a:xfrm rot="16200000" flipH="1">
            <a:off x="3635203" y="3732272"/>
            <a:ext cx="1413236" cy="484052"/>
          </a:xfrm>
          <a:prstGeom prst="bentConnector3">
            <a:avLst>
              <a:gd name="adj1" fmla="val 50000"/>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2217524" y="2263508"/>
            <a:ext cx="1092128" cy="246221"/>
          </a:xfrm>
          <a:prstGeom prst="rect">
            <a:avLst/>
          </a:prstGeom>
        </p:spPr>
        <p:txBody>
          <a:bodyPr wrap="square">
            <a:spAutoFit/>
          </a:bodyPr>
          <a:lstStyle/>
          <a:p>
            <a:pPr algn="ctr"/>
            <a:r>
              <a:rPr lang="fr-FR" sz="1000" i="1" dirty="0" smtClean="0">
                <a:solidFill>
                  <a:prstClr val="black"/>
                </a:solidFill>
              </a:rPr>
              <a:t>Si modification</a:t>
            </a:r>
          </a:p>
        </p:txBody>
      </p:sp>
      <p:sp>
        <p:nvSpPr>
          <p:cNvPr id="164" name="Rectangle 163"/>
          <p:cNvSpPr/>
          <p:nvPr/>
        </p:nvSpPr>
        <p:spPr>
          <a:xfrm>
            <a:off x="2746939" y="3451943"/>
            <a:ext cx="700741" cy="415498"/>
          </a:xfrm>
          <a:prstGeom prst="rect">
            <a:avLst/>
          </a:prstGeom>
        </p:spPr>
        <p:txBody>
          <a:bodyPr wrap="square">
            <a:spAutoFit/>
          </a:bodyPr>
          <a:lstStyle/>
          <a:p>
            <a:pPr algn="ctr"/>
            <a:r>
              <a:rPr lang="fr-FR" sz="1050" b="1" i="1" dirty="0" smtClean="0">
                <a:solidFill>
                  <a:srgbClr val="3333FF"/>
                </a:solidFill>
              </a:rPr>
              <a:t>GET-structure</a:t>
            </a:r>
          </a:p>
        </p:txBody>
      </p:sp>
      <p:sp>
        <p:nvSpPr>
          <p:cNvPr id="168" name="Ellipse 167"/>
          <p:cNvSpPr/>
          <p:nvPr/>
        </p:nvSpPr>
        <p:spPr>
          <a:xfrm>
            <a:off x="2444908" y="5000191"/>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4</a:t>
            </a:r>
            <a:endParaRPr lang="fr-FR" b="1" dirty="0">
              <a:solidFill>
                <a:schemeClr val="bg1"/>
              </a:solidFill>
              <a:latin typeface="Calibri" pitchFamily="34" charset="0"/>
            </a:endParaRPr>
          </a:p>
        </p:txBody>
      </p:sp>
      <p:sp>
        <p:nvSpPr>
          <p:cNvPr id="174" name="Ellipse 173"/>
          <p:cNvSpPr/>
          <p:nvPr/>
        </p:nvSpPr>
        <p:spPr>
          <a:xfrm>
            <a:off x="2444908" y="5319110"/>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8</a:t>
            </a:r>
            <a:endParaRPr lang="fr-FR" b="1" dirty="0">
              <a:solidFill>
                <a:schemeClr val="bg1"/>
              </a:solidFill>
              <a:latin typeface="Calibri" pitchFamily="34" charset="0"/>
            </a:endParaRPr>
          </a:p>
        </p:txBody>
      </p:sp>
      <p:sp>
        <p:nvSpPr>
          <p:cNvPr id="175" name="Ellipse 174"/>
          <p:cNvSpPr/>
          <p:nvPr/>
        </p:nvSpPr>
        <p:spPr>
          <a:xfrm>
            <a:off x="1384114" y="4600649"/>
            <a:ext cx="138113" cy="138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6" name="Ellipse 175"/>
          <p:cNvSpPr/>
          <p:nvPr/>
        </p:nvSpPr>
        <p:spPr>
          <a:xfrm>
            <a:off x="1036188" y="4593634"/>
            <a:ext cx="138113" cy="138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1" name="Flèche droite 180"/>
          <p:cNvSpPr/>
          <p:nvPr/>
        </p:nvSpPr>
        <p:spPr>
          <a:xfrm rot="5400000">
            <a:off x="970210" y="1488980"/>
            <a:ext cx="646995" cy="12703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latin typeface="Calibri" pitchFamily="34" charset="0"/>
            </a:endParaRPr>
          </a:p>
        </p:txBody>
      </p:sp>
      <p:grpSp>
        <p:nvGrpSpPr>
          <p:cNvPr id="182" name="Groupe 75"/>
          <p:cNvGrpSpPr/>
          <p:nvPr/>
        </p:nvGrpSpPr>
        <p:grpSpPr>
          <a:xfrm>
            <a:off x="8288829" y="3980145"/>
            <a:ext cx="871622" cy="887548"/>
            <a:chOff x="3989848" y="1123853"/>
            <a:chExt cx="1000317" cy="981635"/>
          </a:xfrm>
        </p:grpSpPr>
        <p:sp>
          <p:nvSpPr>
            <p:cNvPr id="183" name="Rectangle à coins arrondis 182"/>
            <p:cNvSpPr/>
            <p:nvPr/>
          </p:nvSpPr>
          <p:spPr>
            <a:xfrm>
              <a:off x="4045130" y="1123853"/>
              <a:ext cx="887506" cy="98163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185" name="Text Box 22"/>
            <p:cNvSpPr txBox="1">
              <a:spLocks noChangeArrowheads="1"/>
            </p:cNvSpPr>
            <p:nvPr/>
          </p:nvSpPr>
          <p:spPr bwMode="auto">
            <a:xfrm>
              <a:off x="3989848" y="1729813"/>
              <a:ext cx="1000317" cy="276999"/>
            </a:xfrm>
            <a:prstGeom prst="rect">
              <a:avLst/>
            </a:prstGeom>
            <a:noFill/>
            <a:ln w="9525">
              <a:noFill/>
              <a:miter lim="800000"/>
              <a:headEnd/>
              <a:tailEnd/>
            </a:ln>
          </p:spPr>
          <p:txBody>
            <a:bodyPr wrap="square">
              <a:spAutoFit/>
            </a:bodyPr>
            <a:lstStyle/>
            <a:p>
              <a:pPr algn="ctr"/>
              <a:r>
                <a:rPr lang="fr-FR" sz="1200" b="1" dirty="0" smtClean="0">
                  <a:solidFill>
                    <a:schemeClr val="bg1"/>
                  </a:solidFill>
                </a:rPr>
                <a:t>CFE/INSEE</a:t>
              </a:r>
              <a:endParaRPr lang="fr-FR" sz="1200" b="1" dirty="0">
                <a:solidFill>
                  <a:schemeClr val="bg1"/>
                </a:solidFill>
              </a:endParaRPr>
            </a:p>
          </p:txBody>
        </p:sp>
        <p:pic>
          <p:nvPicPr>
            <p:cNvPr id="195" name="Image 194" descr="Bonhomme.png"/>
            <p:cNvPicPr>
              <a:picLocks noChangeAspect="1"/>
            </p:cNvPicPr>
            <p:nvPr/>
          </p:nvPicPr>
          <p:blipFill>
            <a:blip r:embed="rId4" cstate="print"/>
            <a:stretch>
              <a:fillRect/>
            </a:stretch>
          </p:blipFill>
          <p:spPr>
            <a:xfrm>
              <a:off x="4324285" y="1273674"/>
              <a:ext cx="357860" cy="357861"/>
            </a:xfrm>
            <a:prstGeom prst="rect">
              <a:avLst/>
            </a:prstGeom>
          </p:spPr>
        </p:pic>
      </p:grpSp>
      <p:grpSp>
        <p:nvGrpSpPr>
          <p:cNvPr id="196" name="Groupe 138"/>
          <p:cNvGrpSpPr/>
          <p:nvPr/>
        </p:nvGrpSpPr>
        <p:grpSpPr>
          <a:xfrm>
            <a:off x="-17297" y="3974298"/>
            <a:ext cx="871069" cy="838200"/>
            <a:chOff x="4113306" y="1183341"/>
            <a:chExt cx="1000317" cy="981635"/>
          </a:xfrm>
        </p:grpSpPr>
        <p:sp>
          <p:nvSpPr>
            <p:cNvPr id="197" name="Rectangle à coins arrondis 196"/>
            <p:cNvSpPr/>
            <p:nvPr/>
          </p:nvSpPr>
          <p:spPr>
            <a:xfrm>
              <a:off x="4168588" y="1183341"/>
              <a:ext cx="887506" cy="9816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98" name="Text Box 22"/>
            <p:cNvSpPr txBox="1">
              <a:spLocks noChangeArrowheads="1"/>
            </p:cNvSpPr>
            <p:nvPr/>
          </p:nvSpPr>
          <p:spPr bwMode="auto">
            <a:xfrm>
              <a:off x="4113306" y="1641325"/>
              <a:ext cx="1000317" cy="430887"/>
            </a:xfrm>
            <a:prstGeom prst="rect">
              <a:avLst/>
            </a:prstGeom>
            <a:noFill/>
            <a:ln w="9525">
              <a:noFill/>
              <a:miter lim="800000"/>
              <a:headEnd/>
              <a:tailEnd/>
            </a:ln>
          </p:spPr>
          <p:txBody>
            <a:bodyPr wrap="square">
              <a:spAutoFit/>
            </a:bodyPr>
            <a:lstStyle/>
            <a:p>
              <a:pPr algn="ctr"/>
              <a:r>
                <a:rPr lang="fr-FR" sz="1050" b="1" dirty="0" smtClean="0">
                  <a:solidFill>
                    <a:schemeClr val="bg1"/>
                  </a:solidFill>
                </a:rPr>
                <a:t>Greffe des associations</a:t>
              </a:r>
              <a:endParaRPr lang="fr-FR" sz="1050" b="1" dirty="0">
                <a:solidFill>
                  <a:schemeClr val="bg1"/>
                </a:solidFill>
              </a:endParaRPr>
            </a:p>
          </p:txBody>
        </p:sp>
        <p:pic>
          <p:nvPicPr>
            <p:cNvPr id="199" name="Image 198" descr="Bonhomme.png"/>
            <p:cNvPicPr>
              <a:picLocks noChangeAspect="1"/>
            </p:cNvPicPr>
            <p:nvPr/>
          </p:nvPicPr>
          <p:blipFill>
            <a:blip r:embed="rId4" cstate="print"/>
            <a:stretch>
              <a:fillRect/>
            </a:stretch>
          </p:blipFill>
          <p:spPr>
            <a:xfrm>
              <a:off x="4449489" y="1265638"/>
              <a:ext cx="329268" cy="329268"/>
            </a:xfrm>
            <a:prstGeom prst="rect">
              <a:avLst/>
            </a:prstGeom>
          </p:spPr>
        </p:pic>
      </p:grpSp>
      <p:sp>
        <p:nvSpPr>
          <p:cNvPr id="237" name="Flèche droite 236"/>
          <p:cNvSpPr/>
          <p:nvPr/>
        </p:nvSpPr>
        <p:spPr>
          <a:xfrm>
            <a:off x="788012" y="4283759"/>
            <a:ext cx="229088" cy="16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sp>
        <p:nvSpPr>
          <p:cNvPr id="200" name="Ellipse 199"/>
          <p:cNvSpPr/>
          <p:nvPr/>
        </p:nvSpPr>
        <p:spPr>
          <a:xfrm>
            <a:off x="7471919" y="5357922"/>
            <a:ext cx="138113" cy="138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4" name="Flèche droite 203"/>
          <p:cNvSpPr/>
          <p:nvPr/>
        </p:nvSpPr>
        <p:spPr>
          <a:xfrm rot="5400000">
            <a:off x="7361696" y="2535326"/>
            <a:ext cx="2744909" cy="14473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latin typeface="Calibri" pitchFamily="34" charset="0"/>
            </a:endParaRPr>
          </a:p>
        </p:txBody>
      </p:sp>
      <p:pic>
        <p:nvPicPr>
          <p:cNvPr id="205" name="Image 204" descr="Bonhomme.png"/>
          <p:cNvPicPr>
            <a:picLocks noChangeAspect="1"/>
          </p:cNvPicPr>
          <p:nvPr/>
        </p:nvPicPr>
        <p:blipFill>
          <a:blip r:embed="rId4" cstate="print"/>
          <a:stretch>
            <a:fillRect/>
          </a:stretch>
        </p:blipFill>
        <p:spPr>
          <a:xfrm>
            <a:off x="4799800" y="852394"/>
            <a:ext cx="337514" cy="330960"/>
          </a:xfrm>
          <a:prstGeom prst="rect">
            <a:avLst/>
          </a:prstGeom>
        </p:spPr>
      </p:pic>
      <p:cxnSp>
        <p:nvCxnSpPr>
          <p:cNvPr id="207" name="Forme 221"/>
          <p:cNvCxnSpPr>
            <a:stCxn id="143" idx="2"/>
          </p:cNvCxnSpPr>
          <p:nvPr/>
        </p:nvCxnSpPr>
        <p:spPr>
          <a:xfrm flipH="1">
            <a:off x="4721959" y="2616348"/>
            <a:ext cx="697292" cy="2157228"/>
          </a:xfrm>
          <a:prstGeom prst="bentConnector4">
            <a:avLst>
              <a:gd name="adj1" fmla="val -32784"/>
              <a:gd name="adj2" fmla="val 98349"/>
            </a:avLst>
          </a:prstGeom>
          <a:ln>
            <a:solidFill>
              <a:srgbClr val="3333F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8" name="Forme 221"/>
          <p:cNvCxnSpPr>
            <a:stCxn id="153" idx="1"/>
            <a:endCxn id="92" idx="0"/>
          </p:cNvCxnSpPr>
          <p:nvPr/>
        </p:nvCxnSpPr>
        <p:spPr>
          <a:xfrm rot="5400000">
            <a:off x="4122349" y="3734548"/>
            <a:ext cx="1407866" cy="484870"/>
          </a:xfrm>
          <a:prstGeom prst="bentConnector3">
            <a:avLst>
              <a:gd name="adj1" fmla="val 50000"/>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4" name="Ellipse 153"/>
          <p:cNvSpPr/>
          <p:nvPr/>
        </p:nvSpPr>
        <p:spPr>
          <a:xfrm>
            <a:off x="4419975" y="3795574"/>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2</a:t>
            </a:r>
            <a:endParaRPr lang="fr-FR" b="1" dirty="0">
              <a:solidFill>
                <a:schemeClr val="bg1"/>
              </a:solidFill>
              <a:latin typeface="Calibri" pitchFamily="34" charset="0"/>
            </a:endParaRPr>
          </a:p>
        </p:txBody>
      </p:sp>
      <p:sp>
        <p:nvSpPr>
          <p:cNvPr id="216" name="Flèche droite 215"/>
          <p:cNvSpPr/>
          <p:nvPr/>
        </p:nvSpPr>
        <p:spPr>
          <a:xfrm rot="5400000">
            <a:off x="4419933" y="1312868"/>
            <a:ext cx="271050" cy="12703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latin typeface="Calibri" pitchFamily="34" charset="0"/>
            </a:endParaRPr>
          </a:p>
        </p:txBody>
      </p:sp>
      <p:sp>
        <p:nvSpPr>
          <p:cNvPr id="217" name="Ellipse 216"/>
          <p:cNvSpPr/>
          <p:nvPr/>
        </p:nvSpPr>
        <p:spPr>
          <a:xfrm>
            <a:off x="5226822" y="3198639"/>
            <a:ext cx="138113" cy="1380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6" name="Forme 221"/>
          <p:cNvCxnSpPr>
            <a:stCxn id="92" idx="7"/>
            <a:endCxn id="217" idx="4"/>
          </p:cNvCxnSpPr>
          <p:nvPr/>
        </p:nvCxnSpPr>
        <p:spPr>
          <a:xfrm rot="5400000" flipH="1" flipV="1">
            <a:off x="4296374" y="3721854"/>
            <a:ext cx="1384638" cy="614372"/>
          </a:xfrm>
          <a:prstGeom prst="bentConnector3">
            <a:avLst>
              <a:gd name="adj1" fmla="val 30577"/>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18" name="Ellipse 217"/>
          <p:cNvSpPr/>
          <p:nvPr/>
        </p:nvSpPr>
        <p:spPr>
          <a:xfrm>
            <a:off x="5468713" y="3786650"/>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8</a:t>
            </a:r>
            <a:endParaRPr lang="fr-FR" b="1" dirty="0">
              <a:solidFill>
                <a:schemeClr val="bg1"/>
              </a:solidFill>
              <a:latin typeface="Calibri" pitchFamily="34" charset="0"/>
            </a:endParaRPr>
          </a:p>
        </p:txBody>
      </p:sp>
      <p:sp>
        <p:nvSpPr>
          <p:cNvPr id="142" name="Ellipse 141"/>
          <p:cNvSpPr/>
          <p:nvPr/>
        </p:nvSpPr>
        <p:spPr>
          <a:xfrm>
            <a:off x="5101035" y="4099884"/>
            <a:ext cx="351692" cy="33997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fr-FR" b="1" dirty="0" smtClean="0">
                <a:solidFill>
                  <a:schemeClr val="tx1"/>
                </a:solidFill>
                <a:latin typeface="Calibri" pitchFamily="34" charset="0"/>
              </a:rPr>
              <a:t>7</a:t>
            </a:r>
            <a:endParaRPr lang="fr-FR" b="1" dirty="0">
              <a:solidFill>
                <a:schemeClr val="tx1"/>
              </a:solidFill>
              <a:latin typeface="Calibri" pitchFamily="34" charset="0"/>
            </a:endParaRPr>
          </a:p>
        </p:txBody>
      </p:sp>
      <p:grpSp>
        <p:nvGrpSpPr>
          <p:cNvPr id="260" name="Groupe 226"/>
          <p:cNvGrpSpPr/>
          <p:nvPr/>
        </p:nvGrpSpPr>
        <p:grpSpPr>
          <a:xfrm>
            <a:off x="43948" y="5098152"/>
            <a:ext cx="474810" cy="339970"/>
            <a:chOff x="7386449" y="5579139"/>
            <a:chExt cx="474810" cy="339970"/>
          </a:xfrm>
        </p:grpSpPr>
        <p:sp>
          <p:nvSpPr>
            <p:cNvPr id="261" name="Ellipse 260"/>
            <p:cNvSpPr/>
            <p:nvPr/>
          </p:nvSpPr>
          <p:spPr>
            <a:xfrm>
              <a:off x="7455880" y="5579139"/>
              <a:ext cx="351692" cy="339970"/>
            </a:xfrm>
            <a:prstGeom prst="ellipse">
              <a:avLst/>
            </a:prstGeom>
            <a:solidFill>
              <a:srgbClr val="00B050"/>
            </a:solidFill>
            <a:ln>
              <a:solidFill>
                <a:srgbClr val="0064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Calibri" pitchFamily="34" charset="0"/>
              </a:endParaRPr>
            </a:p>
          </p:txBody>
        </p:sp>
        <p:sp>
          <p:nvSpPr>
            <p:cNvPr id="262" name="Rectangle 261"/>
            <p:cNvSpPr/>
            <p:nvPr/>
          </p:nvSpPr>
          <p:spPr>
            <a:xfrm>
              <a:off x="7386449" y="5608122"/>
              <a:ext cx="474810" cy="276999"/>
            </a:xfrm>
            <a:prstGeom prst="rect">
              <a:avLst/>
            </a:prstGeom>
          </p:spPr>
          <p:txBody>
            <a:bodyPr wrap="none">
              <a:spAutoFit/>
            </a:bodyPr>
            <a:lstStyle/>
            <a:p>
              <a:r>
                <a:rPr lang="fr-FR" sz="1200" b="1" dirty="0" smtClean="0">
                  <a:solidFill>
                    <a:prstClr val="white"/>
                  </a:solidFill>
                  <a:cs typeface="Arial"/>
                </a:rPr>
                <a:t>V1.0</a:t>
              </a:r>
              <a:endParaRPr lang="fr-FR" sz="1200" dirty="0"/>
            </a:p>
          </p:txBody>
        </p:sp>
      </p:grpSp>
      <p:sp>
        <p:nvSpPr>
          <p:cNvPr id="263" name="Ellipse 262"/>
          <p:cNvSpPr/>
          <p:nvPr/>
        </p:nvSpPr>
        <p:spPr>
          <a:xfrm>
            <a:off x="119729" y="5469627"/>
            <a:ext cx="351692" cy="339970"/>
          </a:xfrm>
          <a:prstGeom prst="ellipse">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Calibri" pitchFamily="34" charset="0"/>
            </a:endParaRPr>
          </a:p>
        </p:txBody>
      </p:sp>
      <p:sp>
        <p:nvSpPr>
          <p:cNvPr id="264" name="Rectangle 263"/>
          <p:cNvSpPr/>
          <p:nvPr/>
        </p:nvSpPr>
        <p:spPr>
          <a:xfrm>
            <a:off x="50298" y="5511310"/>
            <a:ext cx="474810" cy="276999"/>
          </a:xfrm>
          <a:prstGeom prst="rect">
            <a:avLst/>
          </a:prstGeom>
        </p:spPr>
        <p:txBody>
          <a:bodyPr wrap="none">
            <a:spAutoFit/>
          </a:bodyPr>
          <a:lstStyle/>
          <a:p>
            <a:r>
              <a:rPr lang="fr-FR" sz="1200" b="1" dirty="0" smtClean="0">
                <a:solidFill>
                  <a:schemeClr val="bg1"/>
                </a:solidFill>
                <a:cs typeface="Arial"/>
              </a:rPr>
              <a:t>V1.1</a:t>
            </a:r>
            <a:endParaRPr lang="fr-FR" sz="1200" dirty="0">
              <a:solidFill>
                <a:schemeClr val="bg1"/>
              </a:solidFill>
            </a:endParaRPr>
          </a:p>
        </p:txBody>
      </p:sp>
      <p:sp>
        <p:nvSpPr>
          <p:cNvPr id="265" name="Ellipse 264"/>
          <p:cNvSpPr/>
          <p:nvPr/>
        </p:nvSpPr>
        <p:spPr>
          <a:xfrm>
            <a:off x="114137" y="5858905"/>
            <a:ext cx="351692" cy="339970"/>
          </a:xfrm>
          <a:prstGeom prst="ellips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b="1" dirty="0">
              <a:latin typeface="Calibri" pitchFamily="34" charset="0"/>
            </a:endParaRPr>
          </a:p>
        </p:txBody>
      </p:sp>
      <p:sp>
        <p:nvSpPr>
          <p:cNvPr id="266" name="Rectangle 265"/>
          <p:cNvSpPr/>
          <p:nvPr/>
        </p:nvSpPr>
        <p:spPr>
          <a:xfrm>
            <a:off x="59220" y="5900588"/>
            <a:ext cx="474810" cy="276999"/>
          </a:xfrm>
          <a:prstGeom prst="rect">
            <a:avLst/>
          </a:prstGeom>
        </p:spPr>
        <p:txBody>
          <a:bodyPr wrap="none">
            <a:spAutoFit/>
          </a:bodyPr>
          <a:lstStyle/>
          <a:p>
            <a:r>
              <a:rPr lang="fr-FR" sz="1200" b="1" dirty="0" smtClean="0">
                <a:cs typeface="Arial"/>
              </a:rPr>
              <a:t>V1.2</a:t>
            </a:r>
            <a:endParaRPr lang="fr-FR" sz="1200" dirty="0"/>
          </a:p>
        </p:txBody>
      </p:sp>
      <p:sp>
        <p:nvSpPr>
          <p:cNvPr id="267" name="Ellipse 266"/>
          <p:cNvSpPr/>
          <p:nvPr/>
        </p:nvSpPr>
        <p:spPr>
          <a:xfrm>
            <a:off x="4176020" y="5629992"/>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2</a:t>
            </a:r>
            <a:endParaRPr lang="fr-FR" b="1" dirty="0">
              <a:solidFill>
                <a:schemeClr val="bg1"/>
              </a:solidFill>
              <a:latin typeface="Calibri" pitchFamily="34" charset="0"/>
            </a:endParaRPr>
          </a:p>
        </p:txBody>
      </p:sp>
      <p:sp>
        <p:nvSpPr>
          <p:cNvPr id="268" name="Ellipse 267"/>
          <p:cNvSpPr/>
          <p:nvPr/>
        </p:nvSpPr>
        <p:spPr>
          <a:xfrm>
            <a:off x="4435408" y="5629190"/>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4</a:t>
            </a:r>
            <a:endParaRPr lang="fr-FR" b="1" dirty="0">
              <a:solidFill>
                <a:schemeClr val="bg1"/>
              </a:solidFill>
              <a:latin typeface="Calibri" pitchFamily="34" charset="0"/>
            </a:endParaRPr>
          </a:p>
        </p:txBody>
      </p:sp>
      <p:sp>
        <p:nvSpPr>
          <p:cNvPr id="269" name="Ellipse 268"/>
          <p:cNvSpPr/>
          <p:nvPr/>
        </p:nvSpPr>
        <p:spPr>
          <a:xfrm>
            <a:off x="4684070" y="5628477"/>
            <a:ext cx="351692" cy="339970"/>
          </a:xfrm>
          <a:prstGeom prst="ellipse">
            <a:avLst/>
          </a:prstGeom>
          <a:solidFill>
            <a:srgbClr val="00B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latin typeface="Calibri" pitchFamily="34" charset="0"/>
              </a:rPr>
              <a:t>6</a:t>
            </a:r>
            <a:endParaRPr lang="fr-FR" b="1" dirty="0">
              <a:solidFill>
                <a:schemeClr val="bg1"/>
              </a:solidFill>
              <a:latin typeface="Calibri" pitchFamily="34" charset="0"/>
            </a:endParaRPr>
          </a:p>
        </p:txBody>
      </p:sp>
      <p:cxnSp>
        <p:nvCxnSpPr>
          <p:cNvPr id="60" name="Connecteur droit avec flèche 59"/>
          <p:cNvCxnSpPr/>
          <p:nvPr/>
        </p:nvCxnSpPr>
        <p:spPr>
          <a:xfrm>
            <a:off x="5503448" y="5553792"/>
            <a:ext cx="453599" cy="305113"/>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5586356" y="5819032"/>
            <a:ext cx="1284347" cy="523220"/>
          </a:xfrm>
          <a:prstGeom prst="rect">
            <a:avLst/>
          </a:prstGeom>
        </p:spPr>
        <p:txBody>
          <a:bodyPr wrap="square">
            <a:spAutoFit/>
          </a:bodyPr>
          <a:lstStyle/>
          <a:p>
            <a:pPr algn="ctr"/>
            <a:r>
              <a:rPr lang="fr-FR" sz="1400" b="1" i="1" dirty="0" err="1" smtClean="0">
                <a:solidFill>
                  <a:srgbClr val="00B0F0"/>
                </a:solidFill>
              </a:rPr>
              <a:t>DataAsso</a:t>
            </a:r>
            <a:r>
              <a:rPr lang="fr-FR" sz="1400" b="1" i="1" dirty="0" smtClean="0">
                <a:solidFill>
                  <a:srgbClr val="00B0F0"/>
                </a:solidFill>
              </a:rPr>
              <a:t> (chantier 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xfrm>
            <a:off x="6350" y="15875"/>
            <a:ext cx="9144000" cy="714375"/>
          </a:xfrm>
          <a:noFill/>
        </p:spPr>
        <p:txBody>
          <a:bodyPr vert="horz" wrap="square" lIns="91440" tIns="45720" rIns="91440" bIns="45720" numCol="1" anchorCtr="0" compatLnSpc="1">
            <a:prstTxWarp prst="textNoShape">
              <a:avLst/>
            </a:prstTxWarp>
          </a:bodyPr>
          <a:lstStyle/>
          <a:p>
            <a:r>
              <a:rPr lang="fr-FR" b="1" dirty="0" smtClean="0"/>
              <a:t>ESB SIVA et flux : perspectives 2017</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11</a:t>
            </a:fld>
            <a:endParaRPr lang="fr-FR" dirty="0">
              <a:solidFill>
                <a:schemeClr val="accent5">
                  <a:lumMod val="50000"/>
                </a:schemeClr>
              </a:solidFill>
            </a:endParaRPr>
          </a:p>
        </p:txBody>
      </p:sp>
      <p:sp>
        <p:nvSpPr>
          <p:cNvPr id="4" name="Espace réservé du contenu 2"/>
          <p:cNvSpPr>
            <a:spLocks noGrp="1"/>
          </p:cNvSpPr>
          <p:nvPr>
            <p:ph idx="4294967295"/>
          </p:nvPr>
        </p:nvSpPr>
        <p:spPr>
          <a:xfrm>
            <a:off x="117929" y="814388"/>
            <a:ext cx="8848271" cy="5319712"/>
          </a:xfrm>
        </p:spPr>
        <p:txBody>
          <a:bodyPr/>
          <a:lstStyle/>
          <a:p>
            <a:pPr marL="0" lvl="0" indent="0" algn="just" eaLnBrk="1" hangingPunct="1">
              <a:spcBef>
                <a:spcPct val="0"/>
              </a:spcBef>
              <a:buClrTx/>
              <a:buBlip>
                <a:blip r:embed="rId3"/>
              </a:buBlip>
            </a:pPr>
            <a:r>
              <a:rPr lang="fr-FR" sz="1800" kern="1200" dirty="0" smtClean="0">
                <a:solidFill>
                  <a:srgbClr val="3333FF"/>
                </a:solidFill>
                <a:latin typeface="Calibri" pitchFamily="34" charset="0"/>
                <a:cs typeface="Arial" charset="0"/>
              </a:rPr>
              <a:t> Flux </a:t>
            </a:r>
            <a:r>
              <a:rPr lang="fr-FR" sz="1800" kern="1200" dirty="0" err="1" smtClean="0">
                <a:solidFill>
                  <a:srgbClr val="3333FF"/>
                </a:solidFill>
                <a:latin typeface="Calibri" pitchFamily="34" charset="0"/>
                <a:cs typeface="Arial" charset="0"/>
              </a:rPr>
              <a:t>Sirene</a:t>
            </a:r>
            <a:endParaRPr lang="fr-FR" sz="1800" kern="1200" dirty="0" smtClean="0">
              <a:solidFill>
                <a:srgbClr val="3333FF"/>
              </a:solidFill>
              <a:latin typeface="Calibri" pitchFamily="34" charset="0"/>
              <a:cs typeface="Arial" charset="0"/>
            </a:endParaRPr>
          </a:p>
          <a:p>
            <a:pPr lvl="1" algn="just" eaLnBrk="1" hangingPunct="1">
              <a:spcBef>
                <a:spcPts val="600"/>
              </a:spcBef>
              <a:buClr>
                <a:srgbClr val="575F6D"/>
              </a:buClr>
              <a:buBlip>
                <a:blip r:embed="rId3"/>
              </a:buBlip>
            </a:pPr>
            <a:r>
              <a:rPr lang="fr-FR" sz="1600" dirty="0" smtClean="0">
                <a:solidFill>
                  <a:srgbClr val="3333FF"/>
                </a:solidFill>
                <a:latin typeface="Calibri" pitchFamily="34" charset="0"/>
              </a:rPr>
              <a:t>Intégration de l’API </a:t>
            </a:r>
            <a:r>
              <a:rPr lang="fr-FR" sz="1600" dirty="0" err="1" smtClean="0">
                <a:solidFill>
                  <a:srgbClr val="3333FF"/>
                </a:solidFill>
                <a:latin typeface="Calibri" pitchFamily="34" charset="0"/>
              </a:rPr>
              <a:t>Sirene</a:t>
            </a:r>
            <a:r>
              <a:rPr lang="fr-FR" sz="1600" dirty="0" smtClean="0">
                <a:solidFill>
                  <a:srgbClr val="3333FF"/>
                </a:solidFill>
                <a:latin typeface="Calibri" pitchFamily="34" charset="0"/>
              </a:rPr>
              <a:t> (à la place de l’API </a:t>
            </a:r>
            <a:r>
              <a:rPr lang="fr-FR" sz="1600" dirty="0" err="1" smtClean="0">
                <a:solidFill>
                  <a:srgbClr val="3333FF"/>
                </a:solidFill>
                <a:latin typeface="Calibri" pitchFamily="34" charset="0"/>
              </a:rPr>
              <a:t>Siene</a:t>
            </a:r>
            <a:r>
              <a:rPr lang="fr-FR" sz="1600" dirty="0" smtClean="0">
                <a:solidFill>
                  <a:srgbClr val="3333FF"/>
                </a:solidFill>
                <a:latin typeface="Calibri" pitchFamily="34" charset="0"/>
              </a:rPr>
              <a:t>)</a:t>
            </a:r>
          </a:p>
          <a:p>
            <a:pPr lvl="1" algn="just" eaLnBrk="1" hangingPunct="1">
              <a:spcBef>
                <a:spcPts val="600"/>
              </a:spcBef>
              <a:buClr>
                <a:srgbClr val="575F6D"/>
              </a:buClr>
              <a:buBlip>
                <a:blip r:embed="rId3"/>
              </a:buBlip>
            </a:pPr>
            <a:r>
              <a:rPr lang="fr-FR" sz="1600" dirty="0" smtClean="0">
                <a:solidFill>
                  <a:srgbClr val="3333FF"/>
                </a:solidFill>
                <a:latin typeface="Calibri" pitchFamily="34" charset="0"/>
              </a:rPr>
              <a:t>Intégration du flux quotidien des événements </a:t>
            </a:r>
            <a:r>
              <a:rPr lang="fr-FR" sz="1600" dirty="0" err="1" smtClean="0">
                <a:solidFill>
                  <a:srgbClr val="3333FF"/>
                </a:solidFill>
                <a:latin typeface="Calibri" pitchFamily="34" charset="0"/>
              </a:rPr>
              <a:t>Sirene</a:t>
            </a:r>
            <a:r>
              <a:rPr lang="fr-FR" sz="1600" dirty="0" smtClean="0">
                <a:solidFill>
                  <a:srgbClr val="3333FF"/>
                </a:solidFill>
                <a:latin typeface="Calibri" pitchFamily="34" charset="0"/>
              </a:rPr>
              <a:t> (</a:t>
            </a:r>
            <a:r>
              <a:rPr lang="fr-FR" sz="1600" dirty="0" err="1" smtClean="0">
                <a:solidFill>
                  <a:srgbClr val="3333FF"/>
                </a:solidFill>
                <a:latin typeface="Calibri" pitchFamily="34" charset="0"/>
              </a:rPr>
              <a:t>OpenData</a:t>
            </a:r>
            <a:r>
              <a:rPr lang="fr-FR" sz="1600" dirty="0" smtClean="0">
                <a:solidFill>
                  <a:srgbClr val="3333FF"/>
                </a:solidFill>
                <a:latin typeface="Calibri" pitchFamily="34" charset="0"/>
              </a:rPr>
              <a:t> 01/01/2017)</a:t>
            </a:r>
          </a:p>
          <a:p>
            <a:pPr lvl="1" algn="just" eaLnBrk="1" hangingPunct="1">
              <a:spcBef>
                <a:spcPts val="600"/>
              </a:spcBef>
              <a:buClr>
                <a:srgbClr val="575F6D"/>
              </a:buClr>
              <a:buBlip>
                <a:blip r:embed="rId3"/>
              </a:buBlip>
            </a:pPr>
            <a:r>
              <a:rPr lang="fr-FR" sz="1600" dirty="0" smtClean="0">
                <a:solidFill>
                  <a:srgbClr val="3333FF"/>
                </a:solidFill>
                <a:latin typeface="Calibri" pitchFamily="34" charset="0"/>
              </a:rPr>
              <a:t>Flux « EDI CFE » pour la phase 2 du projet (création </a:t>
            </a:r>
            <a:r>
              <a:rPr lang="fr-FR" sz="1600" dirty="0" err="1" smtClean="0">
                <a:solidFill>
                  <a:srgbClr val="3333FF"/>
                </a:solidFill>
                <a:latin typeface="Calibri" pitchFamily="34" charset="0"/>
              </a:rPr>
              <a:t>Sirene</a:t>
            </a:r>
            <a:r>
              <a:rPr lang="fr-FR" sz="1600" dirty="0" smtClean="0">
                <a:solidFill>
                  <a:srgbClr val="3333FF"/>
                </a:solidFill>
                <a:latin typeface="Calibri" pitchFamily="34" charset="0"/>
              </a:rPr>
              <a:t> et modification)</a:t>
            </a:r>
          </a:p>
          <a:p>
            <a:pPr algn="just" eaLnBrk="1" hangingPunct="1">
              <a:lnSpc>
                <a:spcPct val="150000"/>
              </a:lnSpc>
              <a:buBlip>
                <a:blip r:embed="rId3"/>
              </a:buBlip>
            </a:pPr>
            <a:r>
              <a:rPr lang="fr-FR" sz="1800" dirty="0" smtClean="0">
                <a:solidFill>
                  <a:srgbClr val="3333FF"/>
                </a:solidFill>
                <a:latin typeface="Calibri" pitchFamily="34" charset="0"/>
              </a:rPr>
              <a:t>« Dynamisation » de l’appariement </a:t>
            </a:r>
            <a:r>
              <a:rPr lang="fr-FR" sz="1800" dirty="0" err="1" smtClean="0">
                <a:solidFill>
                  <a:srgbClr val="3333FF"/>
                </a:solidFill>
                <a:latin typeface="Calibri" pitchFamily="34" charset="0"/>
              </a:rPr>
              <a:t>Sirene</a:t>
            </a:r>
            <a:r>
              <a:rPr lang="fr-FR" sz="1800" dirty="0" smtClean="0">
                <a:solidFill>
                  <a:srgbClr val="3333FF"/>
                </a:solidFill>
                <a:latin typeface="Calibri" pitchFamily="34" charset="0"/>
              </a:rPr>
              <a:t>-RNA</a:t>
            </a:r>
          </a:p>
          <a:p>
            <a:pPr lvl="1" algn="just" eaLnBrk="1" hangingPunct="1">
              <a:buBlip>
                <a:blip r:embed="rId3"/>
              </a:buBlip>
            </a:pPr>
            <a:r>
              <a:rPr lang="fr-FR" sz="1600" dirty="0" smtClean="0">
                <a:solidFill>
                  <a:srgbClr val="3333FF"/>
                </a:solidFill>
                <a:latin typeface="Calibri" pitchFamily="34" charset="0"/>
              </a:rPr>
              <a:t>Exploitation de l’appariement dans </a:t>
            </a:r>
            <a:r>
              <a:rPr lang="fr-FR" sz="1600" dirty="0" err="1" smtClean="0">
                <a:solidFill>
                  <a:srgbClr val="3333FF"/>
                </a:solidFill>
                <a:latin typeface="Calibri" pitchFamily="34" charset="0"/>
              </a:rPr>
              <a:t>Sirene</a:t>
            </a:r>
            <a:r>
              <a:rPr lang="fr-FR" sz="1600" dirty="0" smtClean="0">
                <a:solidFill>
                  <a:srgbClr val="3333FF"/>
                </a:solidFill>
                <a:latin typeface="Calibri" pitchFamily="34" charset="0"/>
              </a:rPr>
              <a:t> </a:t>
            </a:r>
            <a:r>
              <a:rPr lang="fr-FR" sz="1600" dirty="0">
                <a:solidFill>
                  <a:srgbClr val="3333FF"/>
                </a:solidFill>
                <a:latin typeface="Calibri" pitchFamily="34" charset="0"/>
              </a:rPr>
              <a:t>?</a:t>
            </a:r>
          </a:p>
          <a:p>
            <a:pPr lvl="1" algn="just" eaLnBrk="1" hangingPunct="1">
              <a:buBlip>
                <a:blip r:embed="rId3"/>
              </a:buBlip>
            </a:pPr>
            <a:r>
              <a:rPr lang="fr-FR" sz="1600" dirty="0" smtClean="0">
                <a:solidFill>
                  <a:srgbClr val="3333FF"/>
                </a:solidFill>
                <a:latin typeface="Calibri" pitchFamily="34" charset="0"/>
              </a:rPr>
              <a:t>Synchronisation </a:t>
            </a:r>
            <a:r>
              <a:rPr lang="fr-FR" sz="1600" dirty="0" err="1" smtClean="0">
                <a:solidFill>
                  <a:srgbClr val="3333FF"/>
                </a:solidFill>
                <a:latin typeface="Calibri" pitchFamily="34" charset="0"/>
              </a:rPr>
              <a:t>Sirene</a:t>
            </a:r>
            <a:r>
              <a:rPr lang="fr-FR" sz="1600" dirty="0" smtClean="0">
                <a:solidFill>
                  <a:srgbClr val="3333FF"/>
                </a:solidFill>
                <a:latin typeface="Calibri" pitchFamily="34" charset="0"/>
              </a:rPr>
              <a:t> et </a:t>
            </a:r>
            <a:r>
              <a:rPr lang="fr-FR" sz="1600" dirty="0" err="1" smtClean="0">
                <a:solidFill>
                  <a:srgbClr val="3333FF"/>
                </a:solidFill>
                <a:latin typeface="Calibri" pitchFamily="34" charset="0"/>
              </a:rPr>
              <a:t>DBAsso</a:t>
            </a:r>
            <a:r>
              <a:rPr lang="fr-FR" sz="1600" dirty="0" smtClean="0">
                <a:solidFill>
                  <a:srgbClr val="3333FF"/>
                </a:solidFill>
                <a:latin typeface="Calibri" pitchFamily="34" charset="0"/>
              </a:rPr>
              <a:t> </a:t>
            </a:r>
            <a:r>
              <a:rPr lang="fr-FR" sz="1600" dirty="0">
                <a:solidFill>
                  <a:srgbClr val="3333FF"/>
                </a:solidFill>
                <a:latin typeface="Calibri" pitchFamily="34" charset="0"/>
                <a:sym typeface="Wingdings" panose="05000000000000000000" pitchFamily="2" charset="2"/>
              </a:rPr>
              <a:t> </a:t>
            </a:r>
            <a:r>
              <a:rPr lang="fr-FR" sz="1500" dirty="0" smtClean="0">
                <a:solidFill>
                  <a:srgbClr val="3333FF"/>
                </a:solidFill>
                <a:latin typeface="Calibri" pitchFamily="34" charset="0"/>
                <a:sym typeface="Wingdings" panose="05000000000000000000" pitchFamily="2" charset="2"/>
              </a:rPr>
              <a:t>Proposition : </a:t>
            </a:r>
          </a:p>
          <a:p>
            <a:pPr lvl="2" algn="just" eaLnBrk="1" hangingPunct="1">
              <a:buBlip>
                <a:blip r:embed="rId3"/>
              </a:buBlip>
            </a:pPr>
            <a:r>
              <a:rPr lang="fr-FR" sz="1400" dirty="0" smtClean="0">
                <a:solidFill>
                  <a:srgbClr val="3333FF"/>
                </a:solidFill>
                <a:latin typeface="Calibri" pitchFamily="34" charset="0"/>
                <a:sym typeface="Wingdings" panose="05000000000000000000" pitchFamily="2" charset="2"/>
              </a:rPr>
              <a:t>w</a:t>
            </a:r>
            <a:r>
              <a:rPr lang="fr-FR" sz="1400" dirty="0" smtClean="0">
                <a:solidFill>
                  <a:srgbClr val="3333FF"/>
                </a:solidFill>
                <a:latin typeface="Calibri" pitchFamily="34" charset="0"/>
              </a:rPr>
              <a:t>eb </a:t>
            </a:r>
            <a:r>
              <a:rPr lang="fr-FR" sz="1400" dirty="0">
                <a:solidFill>
                  <a:srgbClr val="3333FF"/>
                </a:solidFill>
                <a:latin typeface="Calibri" pitchFamily="34" charset="0"/>
              </a:rPr>
              <a:t>service de </a:t>
            </a:r>
            <a:r>
              <a:rPr lang="fr-FR" sz="1400" dirty="0" smtClean="0">
                <a:solidFill>
                  <a:srgbClr val="3333FF"/>
                </a:solidFill>
                <a:latin typeface="Calibri" pitchFamily="34" charset="0"/>
              </a:rPr>
              <a:t>modification de la jointure  n° SIREN/n° RNA, en attente validation dans </a:t>
            </a:r>
            <a:r>
              <a:rPr lang="fr-FR" sz="1400" dirty="0" err="1" smtClean="0">
                <a:solidFill>
                  <a:srgbClr val="3333FF"/>
                </a:solidFill>
                <a:latin typeface="Calibri" pitchFamily="34" charset="0"/>
              </a:rPr>
              <a:t>Sirene</a:t>
            </a:r>
            <a:endParaRPr lang="fr-FR" sz="1400" dirty="0" smtClean="0">
              <a:solidFill>
                <a:srgbClr val="3333FF"/>
              </a:solidFill>
              <a:latin typeface="Calibri" pitchFamily="34" charset="0"/>
            </a:endParaRPr>
          </a:p>
          <a:p>
            <a:pPr lvl="2" algn="just" eaLnBrk="1" hangingPunct="1">
              <a:buBlip>
                <a:blip r:embed="rId3"/>
              </a:buBlip>
            </a:pPr>
            <a:r>
              <a:rPr lang="fr-FR" sz="1400" dirty="0" smtClean="0">
                <a:solidFill>
                  <a:srgbClr val="3333FF"/>
                </a:solidFill>
                <a:latin typeface="Calibri" pitchFamily="34" charset="0"/>
              </a:rPr>
              <a:t>Transmission de l’information à la base </a:t>
            </a:r>
            <a:r>
              <a:rPr lang="fr-FR" sz="1400" dirty="0" err="1" smtClean="0">
                <a:solidFill>
                  <a:srgbClr val="3333FF"/>
                </a:solidFill>
                <a:latin typeface="Calibri" pitchFamily="34" charset="0"/>
              </a:rPr>
              <a:t>Sirene</a:t>
            </a:r>
            <a:r>
              <a:rPr lang="fr-FR" sz="1400" dirty="0" smtClean="0">
                <a:solidFill>
                  <a:srgbClr val="3333FF"/>
                </a:solidFill>
                <a:latin typeface="Calibri" pitchFamily="34" charset="0"/>
              </a:rPr>
              <a:t>, à valider</a:t>
            </a:r>
          </a:p>
          <a:p>
            <a:pPr algn="just" eaLnBrk="1" hangingPunct="1">
              <a:lnSpc>
                <a:spcPct val="150000"/>
              </a:lnSpc>
              <a:buBlip>
                <a:blip r:embed="rId3"/>
              </a:buBlip>
            </a:pPr>
            <a:r>
              <a:rPr lang="fr-FR" sz="1800" dirty="0" smtClean="0">
                <a:solidFill>
                  <a:srgbClr val="3333FF"/>
                </a:solidFill>
                <a:latin typeface="Calibri" pitchFamily="34" charset="0"/>
              </a:rPr>
              <a:t>Dites-le nous une fois pour les documents</a:t>
            </a:r>
          </a:p>
          <a:p>
            <a:pPr lvl="1" algn="just" eaLnBrk="1" hangingPunct="1">
              <a:buBlip>
                <a:blip r:embed="rId3"/>
              </a:buBlip>
            </a:pPr>
            <a:r>
              <a:rPr lang="fr-FR" sz="1600" dirty="0" smtClean="0">
                <a:solidFill>
                  <a:srgbClr val="3333FF"/>
                </a:solidFill>
                <a:latin typeface="Calibri" pitchFamily="34" charset="0"/>
              </a:rPr>
              <a:t>Conception d’un dispositif plus facile à implémenter dans les portails administratifs ?</a:t>
            </a:r>
          </a:p>
          <a:p>
            <a:pPr algn="just" eaLnBrk="1" hangingPunct="1">
              <a:lnSpc>
                <a:spcPct val="150000"/>
              </a:lnSpc>
              <a:buBlip>
                <a:blip r:embed="rId3"/>
              </a:buBlip>
            </a:pPr>
            <a:r>
              <a:rPr lang="fr-FR" sz="1800" dirty="0" smtClean="0">
                <a:solidFill>
                  <a:srgbClr val="3333FF"/>
                </a:solidFill>
                <a:latin typeface="Calibri" pitchFamily="34" charset="0"/>
              </a:rPr>
              <a:t>Autres services</a:t>
            </a:r>
            <a:endParaRPr lang="fr-FR" sz="1800" dirty="0">
              <a:solidFill>
                <a:srgbClr val="3333FF"/>
              </a:solidFill>
              <a:latin typeface="Calibri" pitchFamily="34" charset="0"/>
            </a:endParaRPr>
          </a:p>
          <a:p>
            <a:pPr lvl="1" algn="just" eaLnBrk="1" hangingPunct="1">
              <a:buBlip>
                <a:blip r:embed="rId3"/>
              </a:buBlip>
            </a:pPr>
            <a:r>
              <a:rPr lang="fr-FR" sz="1600" dirty="0" smtClean="0">
                <a:solidFill>
                  <a:srgbClr val="3333FF"/>
                </a:solidFill>
                <a:latin typeface="Calibri" pitchFamily="34" charset="0"/>
              </a:rPr>
              <a:t>Recherche d’une association sur le nom, l’objet ou le territoire </a:t>
            </a:r>
            <a:r>
              <a:rPr lang="fr-FR" sz="1600" dirty="0" smtClean="0">
                <a:solidFill>
                  <a:srgbClr val="3333FF"/>
                </a:solidFill>
                <a:latin typeface="Calibri" pitchFamily="34" charset="0"/>
                <a:sym typeface="Wingdings" panose="05000000000000000000" pitchFamily="2" charset="2"/>
              </a:rPr>
              <a:t> API </a:t>
            </a:r>
            <a:r>
              <a:rPr lang="fr-FR" sz="1600" dirty="0" err="1" smtClean="0">
                <a:solidFill>
                  <a:srgbClr val="3333FF"/>
                </a:solidFill>
                <a:latin typeface="Calibri" pitchFamily="34" charset="0"/>
                <a:sym typeface="Wingdings" panose="05000000000000000000" pitchFamily="2" charset="2"/>
              </a:rPr>
              <a:t>DataAsso</a:t>
            </a:r>
            <a:r>
              <a:rPr lang="fr-FR" sz="1600" dirty="0" smtClean="0">
                <a:solidFill>
                  <a:srgbClr val="3333FF"/>
                </a:solidFill>
                <a:latin typeface="Calibri" pitchFamily="34" charset="0"/>
                <a:sym typeface="Wingdings" panose="05000000000000000000" pitchFamily="2" charset="2"/>
              </a:rPr>
              <a:t> (voir chantier 3)</a:t>
            </a:r>
          </a:p>
          <a:p>
            <a:pPr lvl="1" algn="just" eaLnBrk="1" hangingPunct="1">
              <a:buBlip>
                <a:blip r:embed="rId3"/>
              </a:buBlip>
            </a:pPr>
            <a:r>
              <a:rPr lang="fr-FR" sz="1600" dirty="0" smtClean="0">
                <a:solidFill>
                  <a:srgbClr val="3333FF"/>
                </a:solidFill>
                <a:latin typeface="Calibri" pitchFamily="34" charset="0"/>
                <a:sym typeface="Wingdings" panose="05000000000000000000" pitchFamily="2" charset="2"/>
              </a:rPr>
              <a:t>Constitution des unions, fédérations, réseaux d’association grâce au flux 2 « DAC »  impact sur chantier 3</a:t>
            </a:r>
          </a:p>
          <a:p>
            <a:pPr lvl="1" algn="just" eaLnBrk="1" hangingPunct="1">
              <a:buBlip>
                <a:blip r:embed="rId3"/>
              </a:buBlip>
            </a:pPr>
            <a:r>
              <a:rPr lang="fr-FR" sz="1600" dirty="0" smtClean="0">
                <a:solidFill>
                  <a:srgbClr val="3333FF"/>
                </a:solidFill>
                <a:latin typeface="Calibri" pitchFamily="34" charset="0"/>
                <a:sym typeface="Wingdings" panose="05000000000000000000" pitchFamily="2" charset="2"/>
              </a:rPr>
              <a:t>Données structurées pour la liste des dirigeants  France-</a:t>
            </a:r>
            <a:r>
              <a:rPr lang="fr-FR" sz="1600" dirty="0" err="1" smtClean="0">
                <a:solidFill>
                  <a:srgbClr val="3333FF"/>
                </a:solidFill>
                <a:latin typeface="Calibri" pitchFamily="34" charset="0"/>
                <a:sym typeface="Wingdings" panose="05000000000000000000" pitchFamily="2" charset="2"/>
              </a:rPr>
              <a:t>Connect</a:t>
            </a:r>
            <a:r>
              <a:rPr lang="fr-FR" sz="1600" dirty="0" smtClean="0">
                <a:solidFill>
                  <a:srgbClr val="3333FF"/>
                </a:solidFill>
                <a:latin typeface="Calibri" pitchFamily="34" charset="0"/>
                <a:sym typeface="Wingdings" panose="05000000000000000000" pitchFamily="2" charset="2"/>
              </a:rPr>
              <a:t> pour les associations ?</a:t>
            </a:r>
            <a:endParaRPr lang="fr-FR" sz="1600" dirty="0">
              <a:solidFill>
                <a:srgbClr val="3333FF"/>
              </a:solidFill>
              <a:latin typeface="Calibri" pitchFamily="34" charset="0"/>
            </a:endParaRPr>
          </a:p>
          <a:p>
            <a:pPr marL="0" indent="0" algn="just" eaLnBrk="1" hangingPunct="1">
              <a:buNone/>
            </a:pPr>
            <a:endParaRPr lang="fr-FR" sz="1400" b="0" dirty="0">
              <a:solidFill>
                <a:srgbClr val="3333FF"/>
              </a:solidFill>
              <a:latin typeface="Calibri" pitchFamily="34" charset="0"/>
            </a:endParaRPr>
          </a:p>
        </p:txBody>
      </p:sp>
    </p:spTree>
    <p:extLst>
      <p:ext uri="{BB962C8B-B14F-4D97-AF65-F5344CB8AC3E}">
        <p14:creationId xmlns:p14="http://schemas.microsoft.com/office/powerpoint/2010/main" xmlns="" val="349954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left)">
                                      <p:cBhvr>
                                        <p:cTn id="27" dur="500"/>
                                        <p:tgtEl>
                                          <p:spTgt spid="4">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left)">
                                      <p:cBhvr>
                                        <p:cTn id="30" dur="500"/>
                                        <p:tgtEl>
                                          <p:spTgt spid="4">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left)">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9" end="9"/>
                                            </p:txEl>
                                          </p:spTgt>
                                        </p:tgtEl>
                                        <p:attrNameLst>
                                          <p:attrName>style.visibility</p:attrName>
                                        </p:attrNameLst>
                                      </p:cBhvr>
                                      <p:to>
                                        <p:strVal val="visible"/>
                                      </p:to>
                                    </p:set>
                                    <p:animEffect transition="in" filter="wipe(left)">
                                      <p:cBhvr>
                                        <p:cTn id="38" dur="500"/>
                                        <p:tgtEl>
                                          <p:spTgt spid="4">
                                            <p:txEl>
                                              <p:pRg st="9" end="9"/>
                                            </p:txEl>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wipe(left)">
                                      <p:cBhvr>
                                        <p:cTn id="41" dur="500"/>
                                        <p:tgtEl>
                                          <p:spTgt spid="4">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
                                            <p:txEl>
                                              <p:pRg st="11" end="11"/>
                                            </p:txEl>
                                          </p:spTgt>
                                        </p:tgtEl>
                                        <p:attrNameLst>
                                          <p:attrName>style.visibility</p:attrName>
                                        </p:attrNameLst>
                                      </p:cBhvr>
                                      <p:to>
                                        <p:strVal val="visible"/>
                                      </p:to>
                                    </p:set>
                                    <p:animEffect transition="in" filter="wipe(left)">
                                      <p:cBhvr>
                                        <p:cTn id="46" dur="500"/>
                                        <p:tgtEl>
                                          <p:spTgt spid="4">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xEl>
                                              <p:pRg st="12" end="12"/>
                                            </p:txEl>
                                          </p:spTgt>
                                        </p:tgtEl>
                                        <p:attrNameLst>
                                          <p:attrName>style.visibility</p:attrName>
                                        </p:attrNameLst>
                                      </p:cBhvr>
                                      <p:to>
                                        <p:strVal val="visible"/>
                                      </p:to>
                                    </p:set>
                                    <p:animEffect transition="in" filter="wipe(left)">
                                      <p:cBhvr>
                                        <p:cTn id="49" dur="500"/>
                                        <p:tgtEl>
                                          <p:spTgt spid="4">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
                                            <p:txEl>
                                              <p:pRg st="13" end="13"/>
                                            </p:txEl>
                                          </p:spTgt>
                                        </p:tgtEl>
                                        <p:attrNameLst>
                                          <p:attrName>style.visibility</p:attrName>
                                        </p:attrNameLst>
                                      </p:cBhvr>
                                      <p:to>
                                        <p:strVal val="visible"/>
                                      </p:to>
                                    </p:set>
                                    <p:animEffect transition="in" filter="wipe(left)">
                                      <p:cBhvr>
                                        <p:cTn id="52" dur="500"/>
                                        <p:tgtEl>
                                          <p:spTgt spid="4">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
                                            <p:txEl>
                                              <p:pRg st="14" end="14"/>
                                            </p:txEl>
                                          </p:spTgt>
                                        </p:tgtEl>
                                        <p:attrNameLst>
                                          <p:attrName>style.visibility</p:attrName>
                                        </p:attrNameLst>
                                      </p:cBhvr>
                                      <p:to>
                                        <p:strVal val="visible"/>
                                      </p:to>
                                    </p:set>
                                    <p:animEffect transition="in" filter="wipe(left)">
                                      <p:cBhvr>
                                        <p:cTn id="55"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Appariement </a:t>
            </a:r>
            <a:r>
              <a:rPr lang="fr-FR" b="1" dirty="0" err="1" smtClean="0"/>
              <a:t>Sirene</a:t>
            </a:r>
            <a:r>
              <a:rPr lang="fr-FR" b="1" dirty="0" smtClean="0"/>
              <a:t>-RNA : objectifs, méthodes et résultats</a:t>
            </a:r>
          </a:p>
        </p:txBody>
      </p:sp>
      <p:sp>
        <p:nvSpPr>
          <p:cNvPr id="86" name="Espace réservé du contenu 2"/>
          <p:cNvSpPr>
            <a:spLocks noGrp="1"/>
          </p:cNvSpPr>
          <p:nvPr>
            <p:ph idx="4294967295"/>
          </p:nvPr>
        </p:nvSpPr>
        <p:spPr>
          <a:xfrm>
            <a:off x="87996" y="790694"/>
            <a:ext cx="8968920" cy="5267206"/>
          </a:xfrm>
          <a:noFill/>
        </p:spPr>
        <p:txBody>
          <a:bodyPr/>
          <a:lstStyle/>
          <a:p>
            <a:pPr algn="just" eaLnBrk="1" hangingPunct="1">
              <a:buBlip>
                <a:blip r:embed="rId3"/>
              </a:buBlip>
            </a:pPr>
            <a:r>
              <a:rPr lang="fr-FR" sz="1800" dirty="0" smtClean="0">
                <a:solidFill>
                  <a:srgbClr val="3333FF"/>
                </a:solidFill>
                <a:latin typeface="Calibri" pitchFamily="34" charset="0"/>
              </a:rPr>
              <a:t>Objectifs </a:t>
            </a:r>
            <a:r>
              <a:rPr lang="fr-FR" sz="1800" dirty="0">
                <a:solidFill>
                  <a:srgbClr val="3333FF"/>
                </a:solidFill>
                <a:latin typeface="Calibri" pitchFamily="34" charset="0"/>
              </a:rPr>
              <a:t>:</a:t>
            </a:r>
          </a:p>
          <a:p>
            <a:pPr lvl="1" eaLnBrk="1" hangingPunct="1">
              <a:buBlip>
                <a:blip r:embed="rId3"/>
              </a:buBlip>
            </a:pPr>
            <a:r>
              <a:rPr lang="fr-FR" sz="1600" dirty="0">
                <a:solidFill>
                  <a:srgbClr val="3333FF"/>
                </a:solidFill>
                <a:latin typeface="Calibri" pitchFamily="34" charset="0"/>
              </a:rPr>
              <a:t>Pour chaque association de la base </a:t>
            </a:r>
            <a:r>
              <a:rPr lang="fr-FR" sz="1600" dirty="0" err="1">
                <a:solidFill>
                  <a:srgbClr val="3333FF"/>
                </a:solidFill>
                <a:latin typeface="Calibri" pitchFamily="34" charset="0"/>
              </a:rPr>
              <a:t>Sirene</a:t>
            </a:r>
            <a:r>
              <a:rPr lang="fr-FR" sz="1600" dirty="0">
                <a:solidFill>
                  <a:srgbClr val="3333FF"/>
                </a:solidFill>
                <a:latin typeface="Calibri" pitchFamily="34" charset="0"/>
              </a:rPr>
              <a:t>, identifiée par le n° SIREN, trouver le n° RNA correspondant</a:t>
            </a:r>
          </a:p>
          <a:p>
            <a:pPr lvl="1" eaLnBrk="1" hangingPunct="1">
              <a:buBlip>
                <a:blip r:embed="rId3"/>
              </a:buBlip>
            </a:pPr>
            <a:r>
              <a:rPr lang="fr-FR" sz="1600" dirty="0">
                <a:solidFill>
                  <a:srgbClr val="3333FF"/>
                </a:solidFill>
                <a:latin typeface="Calibri" pitchFamily="34" charset="0"/>
              </a:rPr>
              <a:t>Identifier des solutions permettant de « pérenniser » l’appariement (tendre vers l’exhaustivité)</a:t>
            </a:r>
          </a:p>
          <a:p>
            <a:pPr algn="just" eaLnBrk="1" hangingPunct="1">
              <a:buBlip>
                <a:blip r:embed="rId3"/>
              </a:buBlip>
            </a:pPr>
            <a:r>
              <a:rPr lang="fr-FR" sz="1800" dirty="0" smtClean="0">
                <a:solidFill>
                  <a:srgbClr val="3333FF"/>
                </a:solidFill>
                <a:latin typeface="Calibri" pitchFamily="34" charset="0"/>
              </a:rPr>
              <a:t>Principe </a:t>
            </a:r>
            <a:r>
              <a:rPr lang="fr-FR" sz="1800" dirty="0">
                <a:solidFill>
                  <a:srgbClr val="3333FF"/>
                </a:solidFill>
                <a:latin typeface="Calibri" pitchFamily="34" charset="0"/>
              </a:rPr>
              <a:t>:</a:t>
            </a:r>
          </a:p>
          <a:p>
            <a:pPr lvl="1" algn="just" eaLnBrk="1" hangingPunct="1">
              <a:buBlip>
                <a:blip r:embed="rId3"/>
              </a:buBlip>
            </a:pPr>
            <a:r>
              <a:rPr lang="fr-FR" sz="1600" dirty="0">
                <a:solidFill>
                  <a:srgbClr val="3333FF"/>
                </a:solidFill>
                <a:latin typeface="Calibri" pitchFamily="34" charset="0"/>
              </a:rPr>
              <a:t>Rapprocher les unités (associations) à partir de leur nom et de l’adresse de leur siège dans les deux bases</a:t>
            </a:r>
          </a:p>
          <a:p>
            <a:pPr algn="just" eaLnBrk="1" hangingPunct="1">
              <a:buBlip>
                <a:blip r:embed="rId3"/>
              </a:buBlip>
            </a:pPr>
            <a:r>
              <a:rPr lang="fr-FR" sz="1800" dirty="0" smtClean="0">
                <a:solidFill>
                  <a:srgbClr val="3333FF"/>
                </a:solidFill>
                <a:latin typeface="Calibri" pitchFamily="34" charset="0"/>
              </a:rPr>
              <a:t>Travaux </a:t>
            </a:r>
            <a:r>
              <a:rPr lang="fr-FR" sz="1800" dirty="0">
                <a:solidFill>
                  <a:srgbClr val="3333FF"/>
                </a:solidFill>
                <a:latin typeface="Calibri" pitchFamily="34" charset="0"/>
              </a:rPr>
              <a:t>réalisés en 5 étapes principales :</a:t>
            </a:r>
          </a:p>
          <a:p>
            <a:pPr algn="just" eaLnBrk="1" hangingPunct="1">
              <a:buBlip>
                <a:blip r:embed="rId3"/>
              </a:buBlip>
            </a:pPr>
            <a:endParaRPr lang="fr-FR" sz="1800" dirty="0" smtClean="0">
              <a:solidFill>
                <a:srgbClr val="3333FF"/>
              </a:solidFill>
              <a:latin typeface="Calibri" pitchFamily="34" charset="0"/>
            </a:endParaRPr>
          </a:p>
          <a:p>
            <a:pPr algn="just" eaLnBrk="1" hangingPunct="1">
              <a:buBlip>
                <a:blip r:embed="rId3"/>
              </a:buBlip>
            </a:pPr>
            <a:endParaRPr lang="fr-FR" sz="1800" dirty="0">
              <a:solidFill>
                <a:srgbClr val="3333FF"/>
              </a:solidFill>
              <a:latin typeface="Calibri" pitchFamily="34" charset="0"/>
            </a:endParaRPr>
          </a:p>
          <a:p>
            <a:pPr algn="just" eaLnBrk="1" hangingPunct="1">
              <a:buBlip>
                <a:blip r:embed="rId3"/>
              </a:buBlip>
            </a:pPr>
            <a:endParaRPr lang="fr-FR" sz="1800" dirty="0" smtClean="0">
              <a:solidFill>
                <a:srgbClr val="3333FF"/>
              </a:solidFill>
              <a:latin typeface="Calibri" pitchFamily="34" charset="0"/>
            </a:endParaRPr>
          </a:p>
          <a:p>
            <a:pPr algn="just" eaLnBrk="1" hangingPunct="1">
              <a:lnSpc>
                <a:spcPct val="150000"/>
              </a:lnSpc>
              <a:buBlip>
                <a:blip r:embed="rId3"/>
              </a:buBlip>
            </a:pPr>
            <a:r>
              <a:rPr lang="fr-FR" sz="1800" dirty="0" smtClean="0">
                <a:solidFill>
                  <a:srgbClr val="3333FF"/>
                </a:solidFill>
                <a:latin typeface="Calibri" pitchFamily="34" charset="0"/>
              </a:rPr>
              <a:t>Résultats sur </a:t>
            </a:r>
            <a:r>
              <a:rPr lang="fr-FR" sz="1800" dirty="0">
                <a:solidFill>
                  <a:srgbClr val="3333FF"/>
                </a:solidFill>
                <a:latin typeface="Calibri" pitchFamily="34" charset="0"/>
              </a:rPr>
              <a:t>la base des </a:t>
            </a:r>
            <a:r>
              <a:rPr lang="fr-FR" sz="1800" dirty="0">
                <a:solidFill>
                  <a:srgbClr val="3333FF"/>
                </a:solidFill>
                <a:latin typeface="Calibri" pitchFamily="34" charset="0"/>
                <a:sym typeface="Wingdings" pitchFamily="2" charset="2"/>
              </a:rPr>
              <a:t>947 569  unités légales retenues </a:t>
            </a:r>
            <a:r>
              <a:rPr lang="fr-FR" sz="1800" dirty="0" smtClean="0">
                <a:solidFill>
                  <a:srgbClr val="3333FF"/>
                </a:solidFill>
                <a:latin typeface="Calibri" pitchFamily="34" charset="0"/>
                <a:sym typeface="Wingdings" pitchFamily="2" charset="2"/>
              </a:rPr>
              <a:t>:</a:t>
            </a:r>
          </a:p>
          <a:p>
            <a:pPr algn="just" eaLnBrk="1" hangingPunct="1">
              <a:buBlip>
                <a:blip r:embed="rId3"/>
              </a:buBlip>
            </a:pPr>
            <a:endParaRPr lang="fr-FR" sz="1800" dirty="0">
              <a:solidFill>
                <a:srgbClr val="3333FF"/>
              </a:solidFill>
              <a:latin typeface="Calibri" pitchFamily="34" charset="0"/>
              <a:sym typeface="Wingdings" pitchFamily="2" charset="2"/>
            </a:endParaRPr>
          </a:p>
          <a:p>
            <a:pPr algn="just" eaLnBrk="1" hangingPunct="1">
              <a:buBlip>
                <a:blip r:embed="rId3"/>
              </a:buBlip>
            </a:pPr>
            <a:endParaRPr lang="fr-FR" sz="1800" dirty="0" smtClean="0">
              <a:solidFill>
                <a:srgbClr val="3333FF"/>
              </a:solidFill>
              <a:latin typeface="Calibri" pitchFamily="34" charset="0"/>
              <a:sym typeface="Wingdings" pitchFamily="2" charset="2"/>
            </a:endParaRPr>
          </a:p>
          <a:p>
            <a:pPr algn="just" eaLnBrk="1" hangingPunct="1">
              <a:buBlip>
                <a:blip r:embed="rId3"/>
              </a:buBlip>
            </a:pPr>
            <a:endParaRPr lang="fr-FR" sz="1800" dirty="0">
              <a:solidFill>
                <a:srgbClr val="3333FF"/>
              </a:solidFill>
              <a:latin typeface="Calibri" pitchFamily="34" charset="0"/>
              <a:sym typeface="Wingdings" pitchFamily="2" charset="2"/>
            </a:endParaRPr>
          </a:p>
          <a:p>
            <a:pPr marL="400050" lvl="1" indent="0" algn="just" eaLnBrk="1" hangingPunct="1">
              <a:lnSpc>
                <a:spcPct val="200000"/>
              </a:lnSpc>
              <a:buNone/>
            </a:pPr>
            <a:r>
              <a:rPr lang="fr-FR" sz="1700" b="1" dirty="0" smtClean="0">
                <a:solidFill>
                  <a:srgbClr val="3333FF"/>
                </a:solidFill>
                <a:latin typeface="Calibri" pitchFamily="34" charset="0"/>
                <a:sym typeface="Wingdings" panose="05000000000000000000" pitchFamily="2" charset="2"/>
              </a:rPr>
              <a:t> </a:t>
            </a:r>
            <a:r>
              <a:rPr lang="fr-FR" sz="1700" b="1" dirty="0" smtClean="0">
                <a:solidFill>
                  <a:srgbClr val="3333FF"/>
                </a:solidFill>
                <a:latin typeface="Calibri" pitchFamily="34" charset="0"/>
              </a:rPr>
              <a:t>Reste </a:t>
            </a:r>
            <a:r>
              <a:rPr lang="fr-FR" sz="1700" b="1" dirty="0">
                <a:solidFill>
                  <a:srgbClr val="3333FF"/>
                </a:solidFill>
                <a:latin typeface="Calibri" pitchFamily="34" charset="0"/>
              </a:rPr>
              <a:t>254 090 paires à </a:t>
            </a:r>
            <a:r>
              <a:rPr lang="fr-FR" sz="1700" b="1" dirty="0" smtClean="0">
                <a:solidFill>
                  <a:srgbClr val="3333FF"/>
                </a:solidFill>
                <a:latin typeface="Calibri" pitchFamily="34" charset="0"/>
              </a:rPr>
              <a:t>trouver</a:t>
            </a:r>
            <a:endParaRPr lang="fr-FR" sz="1700" b="1" dirty="0">
              <a:solidFill>
                <a:srgbClr val="3333FF"/>
              </a:solidFill>
              <a:latin typeface="Calibri" pitchFamily="34" charset="0"/>
              <a:sym typeface="Wingdings" pitchFamily="2" charset="2"/>
            </a:endParaRPr>
          </a:p>
          <a:p>
            <a:pPr algn="just" eaLnBrk="1" hangingPunct="1">
              <a:buBlip>
                <a:blip r:embed="rId3"/>
              </a:buBlip>
            </a:pPr>
            <a:endParaRPr lang="fr-FR" sz="1500" dirty="0" smtClean="0">
              <a:solidFill>
                <a:srgbClr val="3333FF"/>
              </a:solidFill>
              <a:latin typeface="Calibri" pitchFamily="34" charset="0"/>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12</a:t>
            </a:fld>
            <a:endParaRPr lang="fr-FR" dirty="0">
              <a:solidFill>
                <a:schemeClr val="accent5">
                  <a:lumMod val="50000"/>
                </a:schemeClr>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xmlns="" val="298270243"/>
              </p:ext>
            </p:extLst>
          </p:nvPr>
        </p:nvGraphicFramePr>
        <p:xfrm>
          <a:off x="576942" y="4635044"/>
          <a:ext cx="7837714" cy="1013460"/>
        </p:xfrm>
        <a:graphic>
          <a:graphicData uri="http://schemas.openxmlformats.org/drawingml/2006/table">
            <a:tbl>
              <a:tblPr firstRow="1" lastRow="1">
                <a:tableStyleId>{1FECB4D8-DB02-4DC6-A0A2-4F2EBAE1DC90}</a:tableStyleId>
              </a:tblPr>
              <a:tblGrid>
                <a:gridCol w="2060779"/>
                <a:gridCol w="1706054"/>
                <a:gridCol w="1368221"/>
                <a:gridCol w="1701175"/>
                <a:gridCol w="1001485"/>
              </a:tblGrid>
              <a:tr h="190500">
                <a:tc>
                  <a:txBody>
                    <a:bodyPr/>
                    <a:lstStyle/>
                    <a:p>
                      <a:pPr algn="l" fontAlgn="b"/>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600" u="none" strike="noStrike" dirty="0" smtClean="0">
                          <a:latin typeface="Calibri" panose="020F0502020204030204" pitchFamily="34" charset="0"/>
                          <a:cs typeface="Calibri" panose="020F0502020204030204" pitchFamily="34" charset="0"/>
                        </a:rPr>
                        <a:t>RNA récent</a:t>
                      </a:r>
                      <a:endParaRPr lang="fr-FR" sz="1600" b="1" i="0" u="none" strike="noStrike" dirty="0" smtClean="0">
                        <a:solidFill>
                          <a:srgbClr val="3333FF"/>
                        </a:solidFill>
                        <a:latin typeface="Calibri" pitchFamily="34" charset="0"/>
                        <a:cs typeface="Calibri" panose="020F0502020204030204" pitchFamily="34" charset="0"/>
                      </a:endParaRPr>
                    </a:p>
                  </a:txBody>
                  <a:tcPr marL="9525" marR="9525" marT="9525"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fr-FR" sz="1600" u="none" strike="noStrike" dirty="0" smtClean="0">
                          <a:latin typeface="Calibri" panose="020F0502020204030204" pitchFamily="34" charset="0"/>
                          <a:cs typeface="Calibri" panose="020F0502020204030204" pitchFamily="34" charset="0"/>
                        </a:rPr>
                        <a:t>RNA ancien</a:t>
                      </a:r>
                      <a:endParaRPr lang="fr-FR" sz="1600" b="1" i="0" u="none" strike="noStrike" dirty="0" smtClean="0">
                        <a:solidFill>
                          <a:srgbClr val="3333FF"/>
                        </a:solidFill>
                        <a:latin typeface="Calibri" pitchFamily="34" charset="0"/>
                        <a:cs typeface="Calibri" panose="020F0502020204030204" pitchFamily="34" charset="0"/>
                      </a:endParaRPr>
                    </a:p>
                  </a:txBody>
                  <a:tcPr marL="9525" marR="9525" marT="9525" marB="0" anchor="ctr"/>
                </a:tc>
                <a:tc gridSpan="2">
                  <a:txBody>
                    <a:bodyPr/>
                    <a:lstStyle/>
                    <a:p>
                      <a:pPr algn="ctr" fontAlgn="b"/>
                      <a:r>
                        <a:rPr lang="fr-FR" sz="1600" u="none" strike="noStrike" dirty="0" smtClean="0">
                          <a:latin typeface="Calibri" panose="020F0502020204030204" pitchFamily="34" charset="0"/>
                          <a:cs typeface="Calibri" panose="020F0502020204030204" pitchFamily="34" charset="0"/>
                        </a:rPr>
                        <a:t>Total</a:t>
                      </a:r>
                      <a:r>
                        <a:rPr lang="fr-FR" sz="1600" u="none" strike="noStrike" baseline="0" dirty="0" smtClean="0">
                          <a:latin typeface="Calibri" panose="020F0502020204030204" pitchFamily="34" charset="0"/>
                          <a:cs typeface="Calibri" panose="020F0502020204030204" pitchFamily="34" charset="0"/>
                        </a:rPr>
                        <a:t> RNA récent et ancien</a:t>
                      </a:r>
                      <a:endParaRPr lang="fr-FR" sz="1600" b="1" i="0" u="none" strike="noStrike" dirty="0">
                        <a:solidFill>
                          <a:srgbClr val="3333FF"/>
                        </a:solidFill>
                        <a:latin typeface="Calibri" pitchFamily="34" charset="0"/>
                        <a:cs typeface="Calibri" panose="020F0502020204030204" pitchFamily="34" charset="0"/>
                      </a:endParaRPr>
                    </a:p>
                  </a:txBody>
                  <a:tcPr marL="9525" marR="9525" marT="9525" marB="0" anchor="ctr"/>
                </a:tc>
                <a:tc hMerge="1">
                  <a:txBody>
                    <a:bodyPr/>
                    <a:lstStyle/>
                    <a:p>
                      <a:pPr algn="ctr" fontAlgn="b"/>
                      <a:endParaRPr lang="fr-FR" sz="1800" b="1" i="0" u="none" strike="noStrike" dirty="0">
                        <a:solidFill>
                          <a:srgbClr val="000000"/>
                        </a:solidFill>
                        <a:latin typeface="Calibri" pitchFamily="34" charset="0"/>
                      </a:endParaRPr>
                    </a:p>
                  </a:txBody>
                  <a:tcPr marL="9525" marR="9525" marT="9525" marB="0" anchor="b"/>
                </a:tc>
              </a:tr>
              <a:tr h="190500">
                <a:tc>
                  <a:txBody>
                    <a:bodyPr/>
                    <a:lstStyle/>
                    <a:p>
                      <a:pPr algn="l" fontAlgn="b"/>
                      <a:r>
                        <a:rPr lang="fr-FR" sz="1600" u="none" strike="noStrike" dirty="0" smtClean="0">
                          <a:latin typeface="Calibri" panose="020F0502020204030204" pitchFamily="34" charset="0"/>
                          <a:cs typeface="Calibri" panose="020F0502020204030204" pitchFamily="34" charset="0"/>
                        </a:rPr>
                        <a:t>Communes égales</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523 125</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FR" sz="1600" u="none" strike="noStrike" dirty="0" smtClean="0">
                          <a:latin typeface="Calibri" panose="020F0502020204030204" pitchFamily="34" charset="0"/>
                          <a:cs typeface="Calibri" panose="020F0502020204030204" pitchFamily="34" charset="0"/>
                        </a:rPr>
                        <a:t>155 509</a:t>
                      </a:r>
                      <a:endParaRPr lang="fr-FR" sz="1600" b="0" i="0" u="none" strike="noStrike" dirty="0" smtClean="0">
                        <a:solidFill>
                          <a:srgbClr val="3333FF"/>
                        </a:solidFill>
                        <a:latin typeface="Calibri" pitchFamily="34" charset="0"/>
                        <a:cs typeface="Calibri" panose="020F0502020204030204"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FR" sz="1600" u="none" strike="noStrike" dirty="0" smtClean="0">
                          <a:latin typeface="Calibri" panose="020F0502020204030204" pitchFamily="34" charset="0"/>
                          <a:cs typeface="Calibri" panose="020F0502020204030204" pitchFamily="34" charset="0"/>
                        </a:rPr>
                        <a:t>678 634</a:t>
                      </a:r>
                      <a:endParaRPr lang="fr-FR" sz="1600" b="0" i="0" u="none" strike="noStrike" dirty="0" smtClean="0">
                        <a:solidFill>
                          <a:srgbClr val="3333FF"/>
                        </a:solidFill>
                        <a:latin typeface="Calibri" pitchFamily="34" charset="0"/>
                        <a:cs typeface="Calibri" panose="020F0502020204030204" pitchFamily="34" charset="0"/>
                      </a:endParaRPr>
                    </a:p>
                  </a:txBody>
                  <a:tcPr marL="9525" marR="9525" marT="9525" marB="0" anchor="b"/>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fr-FR" sz="1600" u="none" strike="noStrike" dirty="0" smtClean="0">
                          <a:latin typeface="Calibri" panose="020F0502020204030204" pitchFamily="34" charset="0"/>
                          <a:cs typeface="Calibri" panose="020F0502020204030204" pitchFamily="34" charset="0"/>
                        </a:rPr>
                        <a:t>71,62%</a:t>
                      </a:r>
                      <a:endParaRPr lang="fr-FR" sz="1600" b="0" i="0" u="none" strike="noStrike" dirty="0" smtClean="0">
                        <a:solidFill>
                          <a:srgbClr val="3333FF"/>
                        </a:solidFill>
                        <a:latin typeface="Calibri" pitchFamily="34" charset="0"/>
                        <a:cs typeface="Calibri" panose="020F0502020204030204" pitchFamily="34" charset="0"/>
                      </a:endParaRPr>
                    </a:p>
                  </a:txBody>
                  <a:tcPr marL="9525" marR="9525" marT="9525" marB="0" anchor="b"/>
                </a:tc>
              </a:tr>
              <a:tr h="190500">
                <a:tc>
                  <a:txBody>
                    <a:bodyPr/>
                    <a:lstStyle/>
                    <a:p>
                      <a:pPr algn="l" fontAlgn="b"/>
                      <a:r>
                        <a:rPr lang="fr-FR" sz="1600" u="none" strike="noStrike" dirty="0" smtClean="0">
                          <a:latin typeface="Calibri" panose="020F0502020204030204" pitchFamily="34" charset="0"/>
                          <a:cs typeface="Calibri" panose="020F0502020204030204" pitchFamily="34" charset="0"/>
                        </a:rPr>
                        <a:t>Unités</a:t>
                      </a:r>
                      <a:r>
                        <a:rPr lang="fr-FR" sz="1600" u="none" strike="noStrike" baseline="0" dirty="0" smtClean="0">
                          <a:latin typeface="Calibri" panose="020F0502020204030204" pitchFamily="34" charset="0"/>
                          <a:cs typeface="Calibri" panose="020F0502020204030204" pitchFamily="34" charset="0"/>
                        </a:rPr>
                        <a:t> urbaines et rural</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8 441</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6 404</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14 845</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1,57%</a:t>
                      </a:r>
                      <a:endParaRPr lang="fr-FR" sz="1600" b="0" i="0" u="none" strike="noStrike" dirty="0">
                        <a:solidFill>
                          <a:srgbClr val="3333FF"/>
                        </a:solidFill>
                        <a:latin typeface="Calibri" pitchFamily="34" charset="0"/>
                        <a:cs typeface="Calibri" panose="020F0502020204030204" pitchFamily="34" charset="0"/>
                      </a:endParaRPr>
                    </a:p>
                  </a:txBody>
                  <a:tcPr marL="9525" marR="9525" marT="9525" marB="0" anchor="b"/>
                </a:tc>
              </a:tr>
              <a:tr h="190500">
                <a:tc>
                  <a:txBody>
                    <a:bodyPr/>
                    <a:lstStyle/>
                    <a:p>
                      <a:pPr algn="l" fontAlgn="b"/>
                      <a:r>
                        <a:rPr lang="fr-FR" sz="1600" u="none" strike="noStrike" dirty="0">
                          <a:latin typeface="Calibri" panose="020F0502020204030204" pitchFamily="34" charset="0"/>
                          <a:cs typeface="Calibri" panose="020F0502020204030204" pitchFamily="34" charset="0"/>
                        </a:rPr>
                        <a:t>Total</a:t>
                      </a:r>
                      <a:endParaRPr lang="fr-FR" sz="1600" b="1"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531 566</a:t>
                      </a:r>
                      <a:endParaRPr lang="fr-FR" sz="1600" b="1"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161 913</a:t>
                      </a:r>
                      <a:endParaRPr lang="fr-FR" sz="1600" b="1"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693 479</a:t>
                      </a:r>
                      <a:endParaRPr lang="fr-FR" sz="1600" b="1" i="0" u="none" strike="noStrike" dirty="0">
                        <a:solidFill>
                          <a:srgbClr val="3333FF"/>
                        </a:solidFill>
                        <a:latin typeface="Calibri" pitchFamily="34" charset="0"/>
                        <a:cs typeface="Calibri" panose="020F0502020204030204" pitchFamily="34" charset="0"/>
                      </a:endParaRPr>
                    </a:p>
                  </a:txBody>
                  <a:tcPr marL="9525" marR="9525" marT="9525" marB="0" anchor="b"/>
                </a:tc>
                <a:tc>
                  <a:txBody>
                    <a:bodyPr/>
                    <a:lstStyle/>
                    <a:p>
                      <a:pPr algn="r" fontAlgn="b"/>
                      <a:r>
                        <a:rPr lang="fr-FR" sz="1600" u="none" strike="noStrike" dirty="0" smtClean="0">
                          <a:latin typeface="Calibri" panose="020F0502020204030204" pitchFamily="34" charset="0"/>
                          <a:cs typeface="Calibri" panose="020F0502020204030204" pitchFamily="34" charset="0"/>
                        </a:rPr>
                        <a:t>73,19%</a:t>
                      </a:r>
                      <a:endParaRPr lang="fr-FR" sz="1600" b="1" i="0" u="none" strike="noStrike" dirty="0">
                        <a:solidFill>
                          <a:srgbClr val="3333FF"/>
                        </a:solidFill>
                        <a:latin typeface="Calibri" pitchFamily="34" charset="0"/>
                        <a:cs typeface="Calibri" panose="020F0502020204030204" pitchFamily="34" charset="0"/>
                      </a:endParaRPr>
                    </a:p>
                  </a:txBody>
                  <a:tcPr marL="9525" marR="9525" marT="9525" marB="0" anchor="b"/>
                </a:tc>
              </a:tr>
            </a:tbl>
          </a:graphicData>
        </a:graphic>
      </p:graphicFrame>
      <p:sp>
        <p:nvSpPr>
          <p:cNvPr id="2" name="Pentagone 1"/>
          <p:cNvSpPr/>
          <p:nvPr/>
        </p:nvSpPr>
        <p:spPr>
          <a:xfrm>
            <a:off x="787400" y="3213100"/>
            <a:ext cx="1663700" cy="868095"/>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marL="0" lvl="1" algn="ctr"/>
            <a:r>
              <a:rPr lang="fr-FR" sz="1600" dirty="0">
                <a:solidFill>
                  <a:srgbClr val="3333FF"/>
                </a:solidFill>
                <a:latin typeface="Calibri" pitchFamily="34" charset="0"/>
              </a:rPr>
              <a:t>Sélection des données </a:t>
            </a:r>
            <a:r>
              <a:rPr lang="fr-FR" sz="1600" dirty="0" smtClean="0">
                <a:solidFill>
                  <a:srgbClr val="3333FF"/>
                </a:solidFill>
                <a:latin typeface="Calibri" pitchFamily="34" charset="0"/>
              </a:rPr>
              <a:t>source</a:t>
            </a:r>
            <a:endParaRPr lang="fr-FR" sz="1600" dirty="0">
              <a:solidFill>
                <a:srgbClr val="3333FF"/>
              </a:solidFill>
              <a:latin typeface="Calibri" pitchFamily="34" charset="0"/>
            </a:endParaRPr>
          </a:p>
        </p:txBody>
      </p:sp>
      <p:sp>
        <p:nvSpPr>
          <p:cNvPr id="3" name="Chevron 2"/>
          <p:cNvSpPr/>
          <p:nvPr/>
        </p:nvSpPr>
        <p:spPr>
          <a:xfrm>
            <a:off x="2032000" y="3218289"/>
            <a:ext cx="2019300" cy="854356"/>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solidFill>
                <a:schemeClr val="tx1"/>
              </a:solidFill>
            </a:endParaRPr>
          </a:p>
        </p:txBody>
      </p:sp>
      <p:sp>
        <p:nvSpPr>
          <p:cNvPr id="4" name="Rectangle 3"/>
          <p:cNvSpPr/>
          <p:nvPr/>
        </p:nvSpPr>
        <p:spPr>
          <a:xfrm>
            <a:off x="2362200" y="3355106"/>
            <a:ext cx="1510371" cy="584775"/>
          </a:xfrm>
          <a:prstGeom prst="rect">
            <a:avLst/>
          </a:prstGeom>
        </p:spPr>
        <p:txBody>
          <a:bodyPr wrap="square">
            <a:spAutoFit/>
          </a:bodyPr>
          <a:lstStyle/>
          <a:p>
            <a:pPr algn="ctr">
              <a:spcBef>
                <a:spcPct val="20000"/>
              </a:spcBef>
              <a:buClr>
                <a:srgbClr val="575F6D"/>
              </a:buClr>
            </a:pPr>
            <a:r>
              <a:rPr lang="fr-FR" sz="1600" kern="0" dirty="0">
                <a:solidFill>
                  <a:srgbClr val="3333FF"/>
                </a:solidFill>
                <a:cs typeface="Arial"/>
              </a:rPr>
              <a:t>Nettoyage des données source</a:t>
            </a:r>
          </a:p>
        </p:txBody>
      </p:sp>
      <p:sp>
        <p:nvSpPr>
          <p:cNvPr id="9" name="Chevron 8"/>
          <p:cNvSpPr/>
          <p:nvPr/>
        </p:nvSpPr>
        <p:spPr>
          <a:xfrm>
            <a:off x="3632200" y="3218289"/>
            <a:ext cx="2019300" cy="854356"/>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solidFill>
                <a:schemeClr val="tx1"/>
              </a:solidFill>
            </a:endParaRPr>
          </a:p>
        </p:txBody>
      </p:sp>
      <p:sp>
        <p:nvSpPr>
          <p:cNvPr id="10" name="Rectangle 9"/>
          <p:cNvSpPr/>
          <p:nvPr/>
        </p:nvSpPr>
        <p:spPr>
          <a:xfrm>
            <a:off x="3872571" y="3360870"/>
            <a:ext cx="1723793" cy="584775"/>
          </a:xfrm>
          <a:prstGeom prst="rect">
            <a:avLst/>
          </a:prstGeom>
        </p:spPr>
        <p:txBody>
          <a:bodyPr wrap="square">
            <a:spAutoFit/>
          </a:bodyPr>
          <a:lstStyle/>
          <a:p>
            <a:pPr algn="ctr">
              <a:spcBef>
                <a:spcPct val="20000"/>
              </a:spcBef>
              <a:buClr>
                <a:srgbClr val="575F6D"/>
              </a:buClr>
            </a:pPr>
            <a:r>
              <a:rPr lang="fr-FR" sz="1600" dirty="0">
                <a:solidFill>
                  <a:srgbClr val="3333FF"/>
                </a:solidFill>
              </a:rPr>
              <a:t>Réalisation de </a:t>
            </a:r>
            <a:r>
              <a:rPr lang="fr-FR" sz="1600" dirty="0" smtClean="0">
                <a:solidFill>
                  <a:srgbClr val="3333FF"/>
                </a:solidFill>
              </a:rPr>
              <a:t>l’appariement</a:t>
            </a:r>
            <a:endParaRPr lang="fr-FR" sz="1600" kern="0" dirty="0">
              <a:solidFill>
                <a:srgbClr val="3333FF"/>
              </a:solidFill>
              <a:cs typeface="Arial"/>
            </a:endParaRPr>
          </a:p>
        </p:txBody>
      </p:sp>
      <p:sp>
        <p:nvSpPr>
          <p:cNvPr id="11" name="Chevron 10"/>
          <p:cNvSpPr/>
          <p:nvPr/>
        </p:nvSpPr>
        <p:spPr>
          <a:xfrm>
            <a:off x="5219700" y="3218289"/>
            <a:ext cx="2019300" cy="854356"/>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solidFill>
                <a:schemeClr val="tx1"/>
              </a:solidFill>
            </a:endParaRPr>
          </a:p>
        </p:txBody>
      </p:sp>
      <p:sp>
        <p:nvSpPr>
          <p:cNvPr id="12" name="Rectangle 11"/>
          <p:cNvSpPr/>
          <p:nvPr/>
        </p:nvSpPr>
        <p:spPr>
          <a:xfrm>
            <a:off x="5596364" y="3360870"/>
            <a:ext cx="1428285" cy="584775"/>
          </a:xfrm>
          <a:prstGeom prst="rect">
            <a:avLst/>
          </a:prstGeom>
        </p:spPr>
        <p:txBody>
          <a:bodyPr wrap="square">
            <a:spAutoFit/>
          </a:bodyPr>
          <a:lstStyle/>
          <a:p>
            <a:pPr algn="ctr">
              <a:spcBef>
                <a:spcPct val="20000"/>
              </a:spcBef>
              <a:buClr>
                <a:srgbClr val="575F6D"/>
              </a:buClr>
            </a:pPr>
            <a:r>
              <a:rPr lang="fr-FR" sz="1600" dirty="0" smtClean="0">
                <a:solidFill>
                  <a:srgbClr val="3333FF"/>
                </a:solidFill>
              </a:rPr>
              <a:t>Validation des résultats</a:t>
            </a:r>
            <a:endParaRPr lang="fr-FR" sz="1600" kern="0" dirty="0">
              <a:solidFill>
                <a:srgbClr val="3333FF"/>
              </a:solidFill>
              <a:cs typeface="Arial"/>
            </a:endParaRPr>
          </a:p>
        </p:txBody>
      </p:sp>
      <p:sp>
        <p:nvSpPr>
          <p:cNvPr id="13" name="Chevron 12"/>
          <p:cNvSpPr/>
          <p:nvPr/>
        </p:nvSpPr>
        <p:spPr>
          <a:xfrm>
            <a:off x="6807200" y="3218290"/>
            <a:ext cx="2019300" cy="854356"/>
          </a:xfrm>
          <a:prstGeom prst="chevron">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dirty="0">
              <a:solidFill>
                <a:schemeClr val="tx1"/>
              </a:solidFill>
            </a:endParaRPr>
          </a:p>
        </p:txBody>
      </p:sp>
      <p:sp>
        <p:nvSpPr>
          <p:cNvPr id="14" name="Rectangle 13"/>
          <p:cNvSpPr/>
          <p:nvPr/>
        </p:nvSpPr>
        <p:spPr>
          <a:xfrm>
            <a:off x="7124699" y="3469273"/>
            <a:ext cx="1428285" cy="338554"/>
          </a:xfrm>
          <a:prstGeom prst="rect">
            <a:avLst/>
          </a:prstGeom>
        </p:spPr>
        <p:txBody>
          <a:bodyPr wrap="square">
            <a:spAutoFit/>
          </a:bodyPr>
          <a:lstStyle/>
          <a:p>
            <a:pPr algn="ctr">
              <a:spcBef>
                <a:spcPct val="20000"/>
              </a:spcBef>
              <a:buClr>
                <a:srgbClr val="575F6D"/>
              </a:buClr>
            </a:pPr>
            <a:r>
              <a:rPr lang="fr-FR" sz="1600" dirty="0" smtClean="0">
                <a:solidFill>
                  <a:srgbClr val="3333FF"/>
                </a:solidFill>
              </a:rPr>
              <a:t>Bilan</a:t>
            </a:r>
            <a:endParaRPr lang="fr-FR" sz="1600" kern="0" dirty="0">
              <a:solidFill>
                <a:srgbClr val="3333FF"/>
              </a:solidFil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6">
                                            <p:txEl>
                                              <p:pRg st="0" end="0"/>
                                            </p:txEl>
                                          </p:spTgt>
                                        </p:tgtEl>
                                        <p:attrNameLst>
                                          <p:attrName>style.visibility</p:attrName>
                                        </p:attrNameLst>
                                      </p:cBhvr>
                                      <p:to>
                                        <p:strVal val="visible"/>
                                      </p:to>
                                    </p:set>
                                    <p:anim calcmode="lin" valueType="num">
                                      <p:cBhvr>
                                        <p:cTn id="7" dur="1000" fill="hold"/>
                                        <p:tgtEl>
                                          <p:spTgt spid="8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6">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6">
                                            <p:txEl>
                                              <p:pRg st="1" end="1"/>
                                            </p:txEl>
                                          </p:spTgt>
                                        </p:tgtEl>
                                        <p:attrNameLst>
                                          <p:attrName>style.visibility</p:attrName>
                                        </p:attrNameLst>
                                      </p:cBhvr>
                                      <p:to>
                                        <p:strVal val="visible"/>
                                      </p:to>
                                    </p:set>
                                    <p:anim calcmode="lin" valueType="num">
                                      <p:cBhvr>
                                        <p:cTn id="12" dur="1000" fill="hold"/>
                                        <p:tgtEl>
                                          <p:spTgt spid="8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8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86">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6">
                                            <p:txEl>
                                              <p:pRg st="2" end="2"/>
                                            </p:txEl>
                                          </p:spTgt>
                                        </p:tgtEl>
                                        <p:attrNameLst>
                                          <p:attrName>style.visibility</p:attrName>
                                        </p:attrNameLst>
                                      </p:cBhvr>
                                      <p:to>
                                        <p:strVal val="visible"/>
                                      </p:to>
                                    </p:set>
                                    <p:anim calcmode="lin" valueType="num">
                                      <p:cBhvr>
                                        <p:cTn id="17" dur="1000" fill="hold"/>
                                        <p:tgtEl>
                                          <p:spTgt spid="86">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86">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8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86">
                                            <p:txEl>
                                              <p:pRg st="3" end="3"/>
                                            </p:txEl>
                                          </p:spTgt>
                                        </p:tgtEl>
                                        <p:attrNameLst>
                                          <p:attrName>style.visibility</p:attrName>
                                        </p:attrNameLst>
                                      </p:cBhvr>
                                      <p:to>
                                        <p:strVal val="visible"/>
                                      </p:to>
                                    </p:set>
                                    <p:anim calcmode="lin" valueType="num">
                                      <p:cBhvr>
                                        <p:cTn id="24" dur="1000" fill="hold"/>
                                        <p:tgtEl>
                                          <p:spTgt spid="86">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86">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86">
                                            <p:txEl>
                                              <p:pRg st="3" end="3"/>
                                            </p:txEl>
                                          </p:spTgt>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86">
                                            <p:txEl>
                                              <p:pRg st="4" end="4"/>
                                            </p:txEl>
                                          </p:spTgt>
                                        </p:tgtEl>
                                        <p:attrNameLst>
                                          <p:attrName>style.visibility</p:attrName>
                                        </p:attrNameLst>
                                      </p:cBhvr>
                                      <p:to>
                                        <p:strVal val="visible"/>
                                      </p:to>
                                    </p:set>
                                    <p:anim calcmode="lin" valueType="num">
                                      <p:cBhvr>
                                        <p:cTn id="29" dur="1000" fill="hold"/>
                                        <p:tgtEl>
                                          <p:spTgt spid="86">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86">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8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86">
                                            <p:txEl>
                                              <p:pRg st="5" end="5"/>
                                            </p:txEl>
                                          </p:spTgt>
                                        </p:tgtEl>
                                        <p:attrNameLst>
                                          <p:attrName>style.visibility</p:attrName>
                                        </p:attrNameLst>
                                      </p:cBhvr>
                                      <p:to>
                                        <p:strVal val="visible"/>
                                      </p:to>
                                    </p:set>
                                    <p:anim calcmode="lin" valueType="num">
                                      <p:cBhvr>
                                        <p:cTn id="36" dur="1000" fill="hold"/>
                                        <p:tgtEl>
                                          <p:spTgt spid="86">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86">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86">
                                            <p:txEl>
                                              <p:pRg st="5" end="5"/>
                                            </p:txEl>
                                          </p:spTgt>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left)">
                                      <p:cBhvr>
                                        <p:cTn id="42" dur="500"/>
                                        <p:tgtEl>
                                          <p:spTgt spid="2"/>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left)">
                                      <p:cBhvr>
                                        <p:cTn id="46" dur="500"/>
                                        <p:tgtEl>
                                          <p:spTgt spid="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left)">
                                      <p:cBhvr>
                                        <p:cTn id="49" dur="500"/>
                                        <p:tgtEl>
                                          <p:spTgt spid="4"/>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wipe(left)">
                                      <p:cBhvr>
                                        <p:cTn id="56" dur="500"/>
                                        <p:tgtEl>
                                          <p:spTgt spid="1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left)">
                                      <p:cBhvr>
                                        <p:cTn id="63" dur="500"/>
                                        <p:tgtEl>
                                          <p:spTgt spid="12"/>
                                        </p:tgtEl>
                                      </p:cBhvr>
                                    </p:animEffect>
                                  </p:childTnLst>
                                </p:cTn>
                              </p:par>
                            </p:childTnLst>
                          </p:cTn>
                        </p:par>
                        <p:par>
                          <p:cTn id="64" fill="hold">
                            <p:stCondLst>
                              <p:cond delay="3000"/>
                            </p:stCondLst>
                            <p:childTnLst>
                              <p:par>
                                <p:cTn id="65" presetID="22" presetClass="entr" presetSubtype="8"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wipe(left)">
                                      <p:cBhvr>
                                        <p:cTn id="67" dur="500"/>
                                        <p:tgtEl>
                                          <p:spTgt spid="13"/>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left)">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grpId="0" nodeType="clickEffect">
                                  <p:stCondLst>
                                    <p:cond delay="0"/>
                                  </p:stCondLst>
                                  <p:childTnLst>
                                    <p:set>
                                      <p:cBhvr>
                                        <p:cTn id="74" dur="1" fill="hold">
                                          <p:stCondLst>
                                            <p:cond delay="0"/>
                                          </p:stCondLst>
                                        </p:cTn>
                                        <p:tgtEl>
                                          <p:spTgt spid="86">
                                            <p:txEl>
                                              <p:pRg st="9" end="9"/>
                                            </p:txEl>
                                          </p:spTgt>
                                        </p:tgtEl>
                                        <p:attrNameLst>
                                          <p:attrName>style.visibility</p:attrName>
                                        </p:attrNameLst>
                                      </p:cBhvr>
                                      <p:to>
                                        <p:strVal val="visible"/>
                                      </p:to>
                                    </p:set>
                                    <p:anim calcmode="lin" valueType="num">
                                      <p:cBhvr>
                                        <p:cTn id="75" dur="1000" fill="hold"/>
                                        <p:tgtEl>
                                          <p:spTgt spid="86">
                                            <p:txEl>
                                              <p:pRg st="9" end="9"/>
                                            </p:txEl>
                                          </p:spTgt>
                                        </p:tgtEl>
                                        <p:attrNameLst>
                                          <p:attrName>ppt_w</p:attrName>
                                        </p:attrNameLst>
                                      </p:cBhvr>
                                      <p:tavLst>
                                        <p:tav tm="0">
                                          <p:val>
                                            <p:strVal val="#ppt_w*0.70"/>
                                          </p:val>
                                        </p:tav>
                                        <p:tav tm="100000">
                                          <p:val>
                                            <p:strVal val="#ppt_w"/>
                                          </p:val>
                                        </p:tav>
                                      </p:tavLst>
                                    </p:anim>
                                    <p:anim calcmode="lin" valueType="num">
                                      <p:cBhvr>
                                        <p:cTn id="76" dur="1000" fill="hold"/>
                                        <p:tgtEl>
                                          <p:spTgt spid="86">
                                            <p:txEl>
                                              <p:pRg st="9" end="9"/>
                                            </p:txEl>
                                          </p:spTgt>
                                        </p:tgtEl>
                                        <p:attrNameLst>
                                          <p:attrName>ppt_h</p:attrName>
                                        </p:attrNameLst>
                                      </p:cBhvr>
                                      <p:tavLst>
                                        <p:tav tm="0">
                                          <p:val>
                                            <p:strVal val="#ppt_h"/>
                                          </p:val>
                                        </p:tav>
                                        <p:tav tm="100000">
                                          <p:val>
                                            <p:strVal val="#ppt_h"/>
                                          </p:val>
                                        </p:tav>
                                      </p:tavLst>
                                    </p:anim>
                                    <p:animEffect transition="in" filter="fade">
                                      <p:cBhvr>
                                        <p:cTn id="77" dur="1000"/>
                                        <p:tgtEl>
                                          <p:spTgt spid="86">
                                            <p:txEl>
                                              <p:pRg st="9" end="9"/>
                                            </p:txEl>
                                          </p:spTgt>
                                        </p:tgtEl>
                                      </p:cBhvr>
                                    </p:animEffect>
                                  </p:childTnLst>
                                </p:cTn>
                              </p:par>
                            </p:childTnLst>
                          </p:cTn>
                        </p:par>
                        <p:par>
                          <p:cTn id="78" fill="hold">
                            <p:stCondLst>
                              <p:cond delay="1000"/>
                            </p:stCondLst>
                            <p:childTnLst>
                              <p:par>
                                <p:cTn id="79" presetID="10" presetClass="entr" presetSubtype="0" fill="hold" nodeType="afterEffect">
                                  <p:stCondLst>
                                    <p:cond delay="0"/>
                                  </p:stCondLst>
                                  <p:childTnLst>
                                    <p:set>
                                      <p:cBhvr>
                                        <p:cTn id="80" dur="1" fill="hold">
                                          <p:stCondLst>
                                            <p:cond delay="0"/>
                                          </p:stCondLst>
                                        </p:cTn>
                                        <p:tgtEl>
                                          <p:spTgt spid="5"/>
                                        </p:tgtEl>
                                        <p:attrNameLst>
                                          <p:attrName>style.visibility</p:attrName>
                                        </p:attrNameLst>
                                      </p:cBhvr>
                                      <p:to>
                                        <p:strVal val="visible"/>
                                      </p:to>
                                    </p:set>
                                    <p:animEffect transition="in" filter="fade">
                                      <p:cBhvr>
                                        <p:cTn id="81" dur="500"/>
                                        <p:tgtEl>
                                          <p:spTgt spid="5"/>
                                        </p:tgtEl>
                                      </p:cBhvr>
                                    </p:animEffect>
                                  </p:childTnLst>
                                </p:cTn>
                              </p:par>
                            </p:childTnLst>
                          </p:cTn>
                        </p:par>
                      </p:childTnLst>
                    </p:cTn>
                  </p:par>
                  <p:par>
                    <p:cTn id="82" fill="hold">
                      <p:stCondLst>
                        <p:cond delay="indefinite"/>
                      </p:stCondLst>
                      <p:childTnLst>
                        <p:par>
                          <p:cTn id="83" fill="hold">
                            <p:stCondLst>
                              <p:cond delay="0"/>
                            </p:stCondLst>
                            <p:childTnLst>
                              <p:par>
                                <p:cTn id="84" presetID="55" presetClass="entr" presetSubtype="0" fill="hold" grpId="0" nodeType="clickEffect">
                                  <p:stCondLst>
                                    <p:cond delay="0"/>
                                  </p:stCondLst>
                                  <p:childTnLst>
                                    <p:set>
                                      <p:cBhvr>
                                        <p:cTn id="85" dur="1" fill="hold">
                                          <p:stCondLst>
                                            <p:cond delay="0"/>
                                          </p:stCondLst>
                                        </p:cTn>
                                        <p:tgtEl>
                                          <p:spTgt spid="86">
                                            <p:txEl>
                                              <p:pRg st="13" end="13"/>
                                            </p:txEl>
                                          </p:spTgt>
                                        </p:tgtEl>
                                        <p:attrNameLst>
                                          <p:attrName>style.visibility</p:attrName>
                                        </p:attrNameLst>
                                      </p:cBhvr>
                                      <p:to>
                                        <p:strVal val="visible"/>
                                      </p:to>
                                    </p:set>
                                    <p:anim calcmode="lin" valueType="num">
                                      <p:cBhvr>
                                        <p:cTn id="86" dur="1000" fill="hold"/>
                                        <p:tgtEl>
                                          <p:spTgt spid="86">
                                            <p:txEl>
                                              <p:pRg st="13" end="13"/>
                                            </p:txEl>
                                          </p:spTgt>
                                        </p:tgtEl>
                                        <p:attrNameLst>
                                          <p:attrName>ppt_w</p:attrName>
                                        </p:attrNameLst>
                                      </p:cBhvr>
                                      <p:tavLst>
                                        <p:tav tm="0">
                                          <p:val>
                                            <p:strVal val="#ppt_w*0.70"/>
                                          </p:val>
                                        </p:tav>
                                        <p:tav tm="100000">
                                          <p:val>
                                            <p:strVal val="#ppt_w"/>
                                          </p:val>
                                        </p:tav>
                                      </p:tavLst>
                                    </p:anim>
                                    <p:anim calcmode="lin" valueType="num">
                                      <p:cBhvr>
                                        <p:cTn id="87" dur="1000" fill="hold"/>
                                        <p:tgtEl>
                                          <p:spTgt spid="86">
                                            <p:txEl>
                                              <p:pRg st="13" end="13"/>
                                            </p:txEl>
                                          </p:spTgt>
                                        </p:tgtEl>
                                        <p:attrNameLst>
                                          <p:attrName>ppt_h</p:attrName>
                                        </p:attrNameLst>
                                      </p:cBhvr>
                                      <p:tavLst>
                                        <p:tav tm="0">
                                          <p:val>
                                            <p:strVal val="#ppt_h"/>
                                          </p:val>
                                        </p:tav>
                                        <p:tav tm="100000">
                                          <p:val>
                                            <p:strVal val="#ppt_h"/>
                                          </p:val>
                                        </p:tav>
                                      </p:tavLst>
                                    </p:anim>
                                    <p:animEffect transition="in" filter="fade">
                                      <p:cBhvr>
                                        <p:cTn id="88" dur="1000"/>
                                        <p:tgtEl>
                                          <p:spTgt spid="8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uiExpand="1" build="p"/>
      <p:bldP spid="2" grpId="0" animBg="1"/>
      <p:bldP spid="3" grpId="0" animBg="1"/>
      <p:bldP spid="4" grpId="0"/>
      <p:bldP spid="9" grpId="0" animBg="1"/>
      <p:bldP spid="10" grpId="0"/>
      <p:bldP spid="11" grpId="0" animBg="1"/>
      <p:bldP spid="12" grpId="0"/>
      <p:bldP spid="13" grpId="0"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a:t>Appariement </a:t>
            </a:r>
            <a:r>
              <a:rPr lang="fr-FR" b="1" dirty="0" err="1"/>
              <a:t>Sirene</a:t>
            </a:r>
            <a:r>
              <a:rPr lang="fr-FR" b="1" dirty="0"/>
              <a:t>-RNA : </a:t>
            </a:r>
            <a:r>
              <a:rPr lang="fr-FR" b="1" dirty="0" smtClean="0"/>
              <a:t>validation, bilan et reste à faire</a:t>
            </a: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13</a:t>
            </a:fld>
            <a:endParaRPr lang="fr-FR" dirty="0">
              <a:solidFill>
                <a:schemeClr val="accent5">
                  <a:lumMod val="50000"/>
                </a:schemeClr>
              </a:solidFill>
            </a:endParaRPr>
          </a:p>
        </p:txBody>
      </p:sp>
      <p:sp>
        <p:nvSpPr>
          <p:cNvPr id="4" name="Espace réservé du contenu 2"/>
          <p:cNvSpPr>
            <a:spLocks noGrp="1"/>
          </p:cNvSpPr>
          <p:nvPr>
            <p:ph idx="4294967295"/>
          </p:nvPr>
        </p:nvSpPr>
        <p:spPr>
          <a:xfrm>
            <a:off x="222954" y="839668"/>
            <a:ext cx="8654346" cy="5192832"/>
          </a:xfrm>
        </p:spPr>
        <p:txBody>
          <a:bodyPr/>
          <a:lstStyle/>
          <a:p>
            <a:pPr algn="just" eaLnBrk="1" hangingPunct="1">
              <a:spcBef>
                <a:spcPts val="1200"/>
              </a:spcBef>
              <a:buBlip>
                <a:blip r:embed="rId3"/>
              </a:buBlip>
            </a:pPr>
            <a:r>
              <a:rPr lang="fr-FR" sz="1800" dirty="0" smtClean="0">
                <a:solidFill>
                  <a:srgbClr val="3333FF"/>
                </a:solidFill>
                <a:latin typeface="Calibri" pitchFamily="34" charset="0"/>
                <a:sym typeface="Wingdings" pitchFamily="2" charset="2"/>
              </a:rPr>
              <a:t>Validation des résultats et bilan</a:t>
            </a:r>
            <a:endParaRPr lang="fr-FR" sz="1800" dirty="0">
              <a:solidFill>
                <a:srgbClr val="3333FF"/>
              </a:solidFill>
              <a:latin typeface="Calibri" pitchFamily="34" charset="0"/>
              <a:sym typeface="Wingdings" pitchFamily="2" charset="2"/>
            </a:endParaRPr>
          </a:p>
          <a:p>
            <a:pPr lvl="1" algn="just" eaLnBrk="1" hangingPunct="1">
              <a:buBlip>
                <a:blip r:embed="rId3"/>
              </a:buBlip>
            </a:pPr>
            <a:r>
              <a:rPr lang="fr-FR" sz="1600" dirty="0" smtClean="0">
                <a:solidFill>
                  <a:srgbClr val="3333FF"/>
                </a:solidFill>
                <a:latin typeface="Calibri" pitchFamily="34" charset="0"/>
              </a:rPr>
              <a:t>Qualité de l’appariement :</a:t>
            </a:r>
          </a:p>
          <a:p>
            <a:pPr lvl="2" algn="just" eaLnBrk="1" hangingPunct="1">
              <a:buBlip>
                <a:blip r:embed="rId3"/>
              </a:buBlip>
            </a:pPr>
            <a:r>
              <a:rPr lang="fr-FR" sz="1500" dirty="0" smtClean="0">
                <a:solidFill>
                  <a:srgbClr val="3333FF"/>
                </a:solidFill>
                <a:latin typeface="Calibri" pitchFamily="34" charset="0"/>
              </a:rPr>
              <a:t>Taux de « faux positifs » estimé à moins de 3%</a:t>
            </a:r>
          </a:p>
          <a:p>
            <a:pPr lvl="2" algn="just" eaLnBrk="1" hangingPunct="1">
              <a:buBlip>
                <a:blip r:embed="rId3"/>
              </a:buBlip>
            </a:pPr>
            <a:r>
              <a:rPr lang="fr-FR" sz="1500" dirty="0" smtClean="0">
                <a:solidFill>
                  <a:srgbClr val="3333FF"/>
                </a:solidFill>
                <a:latin typeface="Calibri" pitchFamily="34" charset="0"/>
              </a:rPr>
              <a:t>En contrepartie, le taux de « bons</a:t>
            </a:r>
            <a:r>
              <a:rPr lang="fr-FR" sz="1500" dirty="0">
                <a:solidFill>
                  <a:srgbClr val="3333FF"/>
                </a:solidFill>
                <a:latin typeface="Calibri" pitchFamily="34" charset="0"/>
              </a:rPr>
              <a:t> </a:t>
            </a:r>
            <a:r>
              <a:rPr lang="fr-FR" sz="1500" dirty="0" smtClean="0">
                <a:solidFill>
                  <a:srgbClr val="3333FF"/>
                </a:solidFill>
                <a:latin typeface="Calibri" pitchFamily="34" charset="0"/>
              </a:rPr>
              <a:t>négatifs » est supérieur à 10% </a:t>
            </a:r>
          </a:p>
          <a:p>
            <a:pPr lvl="1" algn="just" eaLnBrk="1" hangingPunct="1">
              <a:buBlip>
                <a:blip r:embed="rId3"/>
              </a:buBlip>
            </a:pPr>
            <a:r>
              <a:rPr lang="fr-FR" sz="1600" dirty="0" smtClean="0">
                <a:solidFill>
                  <a:srgbClr val="3333FF"/>
                </a:solidFill>
                <a:latin typeface="Calibri" pitchFamily="34" charset="0"/>
              </a:rPr>
              <a:t>Analyse du recoupement avec l’appariement 2014 :</a:t>
            </a:r>
          </a:p>
          <a:p>
            <a:pPr lvl="2" algn="just" eaLnBrk="1" hangingPunct="1">
              <a:buBlip>
                <a:blip r:embed="rId3"/>
              </a:buBlip>
            </a:pPr>
            <a:r>
              <a:rPr lang="fr-FR" sz="1500" dirty="0">
                <a:solidFill>
                  <a:srgbClr val="3333FF"/>
                </a:solidFill>
                <a:latin typeface="Calibri" pitchFamily="34" charset="0"/>
              </a:rPr>
              <a:t>L’appariement 2014 inclut 85% des paires de l’appariement 2016</a:t>
            </a:r>
          </a:p>
          <a:p>
            <a:pPr lvl="1" algn="just" eaLnBrk="1" hangingPunct="1">
              <a:buBlip>
                <a:blip r:embed="rId3"/>
              </a:buBlip>
            </a:pPr>
            <a:r>
              <a:rPr lang="fr-FR" sz="1600" b="1" dirty="0">
                <a:solidFill>
                  <a:srgbClr val="3333FF"/>
                </a:solidFill>
                <a:latin typeface="Calibri" pitchFamily="34" charset="0"/>
                <a:sym typeface="Wingdings" panose="05000000000000000000" pitchFamily="2" charset="2"/>
              </a:rPr>
              <a:t></a:t>
            </a:r>
            <a:r>
              <a:rPr lang="fr-FR" sz="1600" b="1" dirty="0">
                <a:solidFill>
                  <a:srgbClr val="3333FF"/>
                </a:solidFill>
                <a:latin typeface="Calibri" pitchFamily="34" charset="0"/>
              </a:rPr>
              <a:t> la grande majorité des paires </a:t>
            </a:r>
            <a:r>
              <a:rPr lang="fr-FR" sz="1600" b="1" dirty="0" smtClean="0">
                <a:solidFill>
                  <a:srgbClr val="3333FF"/>
                </a:solidFill>
                <a:latin typeface="Calibri" pitchFamily="34" charset="0"/>
              </a:rPr>
              <a:t>qui restent à former se </a:t>
            </a:r>
            <a:r>
              <a:rPr lang="fr-FR" sz="1600" b="1" dirty="0">
                <a:solidFill>
                  <a:srgbClr val="3333FF"/>
                </a:solidFill>
                <a:latin typeface="Calibri" pitchFamily="34" charset="0"/>
              </a:rPr>
              <a:t>trouvent </a:t>
            </a:r>
            <a:r>
              <a:rPr lang="fr-FR" sz="1600" b="1" dirty="0">
                <a:solidFill>
                  <a:srgbClr val="C00000"/>
                </a:solidFill>
                <a:latin typeface="Calibri" pitchFamily="34" charset="0"/>
              </a:rPr>
              <a:t>dans la même commune </a:t>
            </a:r>
            <a:r>
              <a:rPr lang="fr-FR" sz="1600" b="1" dirty="0">
                <a:solidFill>
                  <a:srgbClr val="3333FF"/>
                </a:solidFill>
                <a:latin typeface="Calibri" pitchFamily="34" charset="0"/>
              </a:rPr>
              <a:t>dans chacune des 2 </a:t>
            </a:r>
            <a:r>
              <a:rPr lang="fr-FR" sz="1600" b="1" dirty="0" smtClean="0">
                <a:solidFill>
                  <a:srgbClr val="3333FF"/>
                </a:solidFill>
                <a:latin typeface="Calibri" pitchFamily="34" charset="0"/>
              </a:rPr>
              <a:t>bases </a:t>
            </a:r>
            <a:r>
              <a:rPr lang="fr-FR" sz="1600" dirty="0" smtClean="0">
                <a:solidFill>
                  <a:srgbClr val="3333FF"/>
                </a:solidFill>
                <a:latin typeface="Calibri" pitchFamily="34" charset="0"/>
                <a:sym typeface="Wingdings" panose="05000000000000000000" pitchFamily="2" charset="2"/>
              </a:rPr>
              <a:t> Identification de 3 gisements principaux</a:t>
            </a:r>
          </a:p>
          <a:p>
            <a:pPr algn="just" eaLnBrk="1" hangingPunct="1">
              <a:buBlip>
                <a:blip r:embed="rId3"/>
              </a:buBlip>
            </a:pPr>
            <a:endParaRPr lang="fr-FR" sz="1800" dirty="0" smtClean="0">
              <a:solidFill>
                <a:srgbClr val="3333FF"/>
              </a:solidFill>
              <a:latin typeface="Calibri" pitchFamily="34" charset="0"/>
            </a:endParaRPr>
          </a:p>
          <a:p>
            <a:pPr algn="just" eaLnBrk="1" hangingPunct="1">
              <a:buBlip>
                <a:blip r:embed="rId3"/>
              </a:buBlip>
            </a:pPr>
            <a:r>
              <a:rPr lang="fr-FR" sz="1800" dirty="0" smtClean="0">
                <a:solidFill>
                  <a:srgbClr val="3333FF"/>
                </a:solidFill>
                <a:latin typeface="Calibri" pitchFamily="34" charset="0"/>
              </a:rPr>
              <a:t>Reste à faire</a:t>
            </a:r>
          </a:p>
          <a:p>
            <a:pPr lvl="1" algn="just" eaLnBrk="1" hangingPunct="1">
              <a:spcBef>
                <a:spcPts val="0"/>
              </a:spcBef>
              <a:buBlip>
                <a:blip r:embed="rId3"/>
              </a:buBlip>
            </a:pPr>
            <a:r>
              <a:rPr lang="fr-FR" sz="1600" dirty="0">
                <a:solidFill>
                  <a:srgbClr val="3333FF"/>
                </a:solidFill>
                <a:latin typeface="Calibri" pitchFamily="34" charset="0"/>
                <a:sym typeface="Wingdings" pitchFamily="2" charset="2"/>
              </a:rPr>
              <a:t>Exploitation de l’appariement 2016 dans </a:t>
            </a:r>
            <a:r>
              <a:rPr lang="fr-FR" sz="1600" dirty="0" err="1" smtClean="0">
                <a:solidFill>
                  <a:srgbClr val="3333FF"/>
                </a:solidFill>
                <a:latin typeface="Calibri" pitchFamily="34" charset="0"/>
                <a:sym typeface="Wingdings" pitchFamily="2" charset="2"/>
              </a:rPr>
              <a:t>Sirene</a:t>
            </a:r>
            <a:endParaRPr lang="fr-FR" sz="1600" dirty="0">
              <a:solidFill>
                <a:srgbClr val="3333FF"/>
              </a:solidFill>
              <a:latin typeface="Calibri" pitchFamily="34" charset="0"/>
              <a:sym typeface="Wingdings" pitchFamily="2" charset="2"/>
            </a:endParaRPr>
          </a:p>
          <a:p>
            <a:pPr lvl="1" algn="just" eaLnBrk="1" hangingPunct="1">
              <a:spcBef>
                <a:spcPts val="0"/>
              </a:spcBef>
              <a:buBlip>
                <a:blip r:embed="rId3"/>
              </a:buBlip>
            </a:pPr>
            <a:r>
              <a:rPr lang="fr-FR" sz="1600" dirty="0">
                <a:solidFill>
                  <a:srgbClr val="3333FF"/>
                </a:solidFill>
                <a:latin typeface="Calibri" pitchFamily="34" charset="0"/>
                <a:sym typeface="Wingdings" pitchFamily="2" charset="2"/>
              </a:rPr>
              <a:t>Permettre à l’association elle-même de modifier ou de créer une </a:t>
            </a:r>
            <a:r>
              <a:rPr lang="fr-FR" sz="1600" dirty="0" smtClean="0">
                <a:solidFill>
                  <a:srgbClr val="3333FF"/>
                </a:solidFill>
                <a:latin typeface="Calibri" pitchFamily="34" charset="0"/>
                <a:sym typeface="Wingdings" pitchFamily="2" charset="2"/>
              </a:rPr>
              <a:t>jointure </a:t>
            </a:r>
            <a:r>
              <a:rPr lang="fr-FR" sz="1600" dirty="0">
                <a:solidFill>
                  <a:srgbClr val="3333FF"/>
                </a:solidFill>
                <a:latin typeface="Calibri" pitchFamily="34" charset="0"/>
                <a:sym typeface="Wingdings" pitchFamily="2" charset="2"/>
              </a:rPr>
              <a:t>n° SIREN/n° RNA </a:t>
            </a:r>
            <a:r>
              <a:rPr lang="fr-FR" sz="1600" dirty="0" smtClean="0">
                <a:solidFill>
                  <a:srgbClr val="3333FF"/>
                </a:solidFill>
                <a:latin typeface="Calibri" pitchFamily="34" charset="0"/>
                <a:sym typeface="Wingdings" pitchFamily="2" charset="2"/>
              </a:rPr>
              <a:t>:</a:t>
            </a:r>
            <a:endParaRPr lang="fr-FR" sz="1600" dirty="0">
              <a:solidFill>
                <a:srgbClr val="3333FF"/>
              </a:solidFill>
              <a:latin typeface="Calibri" pitchFamily="34" charset="0"/>
              <a:sym typeface="Wingdings" pitchFamily="2" charset="2"/>
            </a:endParaRPr>
          </a:p>
          <a:p>
            <a:pPr lvl="2" algn="just" eaLnBrk="1" hangingPunct="1">
              <a:buBlip>
                <a:blip r:embed="rId3"/>
              </a:buBlip>
            </a:pPr>
            <a:r>
              <a:rPr lang="fr-FR" sz="1500" dirty="0">
                <a:solidFill>
                  <a:srgbClr val="3333FF"/>
                </a:solidFill>
                <a:latin typeface="Calibri" pitchFamily="34" charset="0"/>
                <a:sym typeface="Wingdings" pitchFamily="2" charset="2"/>
              </a:rPr>
              <a:t> </a:t>
            </a:r>
            <a:r>
              <a:rPr lang="fr-FR" sz="1500" dirty="0" smtClean="0">
                <a:solidFill>
                  <a:srgbClr val="3333FF"/>
                </a:solidFill>
                <a:latin typeface="Calibri" pitchFamily="34" charset="0"/>
                <a:sym typeface="Wingdings" pitchFamily="2" charset="2"/>
              </a:rPr>
              <a:t>mécanisme permettant à une association de déclarer la création/modification de la jointure tout en permettant sa validation par l’INSEE </a:t>
            </a:r>
            <a:endParaRPr lang="fr-FR" sz="1500" dirty="0">
              <a:solidFill>
                <a:srgbClr val="3333FF"/>
              </a:solidFill>
              <a:latin typeface="Calibri" pitchFamily="34" charset="0"/>
              <a:sym typeface="Wingdings" pitchFamily="2" charset="2"/>
            </a:endParaRPr>
          </a:p>
          <a:p>
            <a:pPr lvl="1" algn="just" eaLnBrk="1" hangingPunct="1">
              <a:spcBef>
                <a:spcPts val="0"/>
              </a:spcBef>
              <a:buBlip>
                <a:blip r:embed="rId3"/>
              </a:buBlip>
            </a:pPr>
            <a:r>
              <a:rPr lang="fr-FR" sz="1600" dirty="0" smtClean="0">
                <a:solidFill>
                  <a:srgbClr val="3333FF"/>
                </a:solidFill>
                <a:latin typeface="Calibri" pitchFamily="34" charset="0"/>
                <a:sym typeface="Wingdings" pitchFamily="2" charset="2"/>
              </a:rPr>
              <a:t>Synchronisation </a:t>
            </a:r>
            <a:r>
              <a:rPr lang="fr-FR" sz="1600" dirty="0">
                <a:solidFill>
                  <a:srgbClr val="3333FF"/>
                </a:solidFill>
                <a:latin typeface="Calibri" pitchFamily="34" charset="0"/>
                <a:sym typeface="Wingdings" pitchFamily="2" charset="2"/>
              </a:rPr>
              <a:t>des nouvelles paires constituées ou des paires modifiées de </a:t>
            </a:r>
            <a:r>
              <a:rPr lang="fr-FR" sz="1600" dirty="0" err="1">
                <a:solidFill>
                  <a:srgbClr val="3333FF"/>
                </a:solidFill>
                <a:latin typeface="Calibri" pitchFamily="34" charset="0"/>
                <a:sym typeface="Wingdings" pitchFamily="2" charset="2"/>
              </a:rPr>
              <a:t>Sirene</a:t>
            </a:r>
            <a:r>
              <a:rPr lang="fr-FR" sz="1600" dirty="0">
                <a:solidFill>
                  <a:srgbClr val="3333FF"/>
                </a:solidFill>
                <a:latin typeface="Calibri" pitchFamily="34" charset="0"/>
                <a:sym typeface="Wingdings" pitchFamily="2" charset="2"/>
              </a:rPr>
              <a:t> vers </a:t>
            </a:r>
            <a:r>
              <a:rPr lang="fr-FR" sz="1600" dirty="0" err="1">
                <a:solidFill>
                  <a:srgbClr val="3333FF"/>
                </a:solidFill>
                <a:latin typeface="Calibri" pitchFamily="34" charset="0"/>
                <a:sym typeface="Wingdings" pitchFamily="2" charset="2"/>
              </a:rPr>
              <a:t>DBAsso</a:t>
            </a:r>
            <a:r>
              <a:rPr lang="fr-FR" sz="1600" dirty="0">
                <a:solidFill>
                  <a:srgbClr val="3333FF"/>
                </a:solidFill>
                <a:latin typeface="Calibri" pitchFamily="34" charset="0"/>
                <a:sym typeface="Wingdings" pitchFamily="2" charset="2"/>
              </a:rPr>
              <a:t> </a:t>
            </a:r>
            <a:r>
              <a:rPr lang="fr-FR" sz="1600" dirty="0" smtClean="0">
                <a:solidFill>
                  <a:srgbClr val="3333FF"/>
                </a:solidFill>
                <a:latin typeface="Calibri" pitchFamily="34" charset="0"/>
                <a:sym typeface="Wingdings" pitchFamily="2" charset="2"/>
              </a:rPr>
              <a:t>:</a:t>
            </a:r>
            <a:endParaRPr lang="fr-FR" sz="1600" dirty="0">
              <a:solidFill>
                <a:srgbClr val="3333FF"/>
              </a:solidFill>
              <a:latin typeface="Calibri" pitchFamily="34" charset="0"/>
              <a:sym typeface="Wingdings" pitchFamily="2" charset="2"/>
            </a:endParaRPr>
          </a:p>
          <a:p>
            <a:pPr lvl="2" algn="just" eaLnBrk="1" hangingPunct="1">
              <a:buBlip>
                <a:blip r:embed="rId3"/>
              </a:buBlip>
            </a:pPr>
            <a:r>
              <a:rPr lang="fr-FR" sz="1500" dirty="0">
                <a:solidFill>
                  <a:srgbClr val="3333FF"/>
                </a:solidFill>
                <a:latin typeface="Calibri" pitchFamily="34" charset="0"/>
                <a:sym typeface="Wingdings" pitchFamily="2" charset="2"/>
              </a:rPr>
              <a:t> exploitation du fichier des événements quotidiens de </a:t>
            </a:r>
            <a:r>
              <a:rPr lang="fr-FR" sz="1500" dirty="0" err="1">
                <a:solidFill>
                  <a:srgbClr val="3333FF"/>
                </a:solidFill>
                <a:latin typeface="Calibri" pitchFamily="34" charset="0"/>
                <a:sym typeface="Wingdings" pitchFamily="2" charset="2"/>
              </a:rPr>
              <a:t>Sirene</a:t>
            </a:r>
            <a:r>
              <a:rPr lang="fr-FR" sz="1500" dirty="0">
                <a:solidFill>
                  <a:srgbClr val="3333FF"/>
                </a:solidFill>
                <a:latin typeface="Calibri" pitchFamily="34" charset="0"/>
                <a:sym typeface="Wingdings" pitchFamily="2" charset="2"/>
              </a:rPr>
              <a:t> publié en </a:t>
            </a:r>
            <a:r>
              <a:rPr lang="fr-FR" sz="1500" dirty="0" err="1">
                <a:solidFill>
                  <a:srgbClr val="3333FF"/>
                </a:solidFill>
                <a:latin typeface="Calibri" pitchFamily="34" charset="0"/>
                <a:sym typeface="Wingdings" pitchFamily="2" charset="2"/>
              </a:rPr>
              <a:t>Opendata</a:t>
            </a:r>
            <a:r>
              <a:rPr lang="fr-FR" sz="1500" dirty="0">
                <a:solidFill>
                  <a:srgbClr val="3333FF"/>
                </a:solidFill>
                <a:latin typeface="Calibri" pitchFamily="34" charset="0"/>
                <a:sym typeface="Wingdings" pitchFamily="2" charset="2"/>
              </a:rPr>
              <a:t> à partir du 01/01/2017. </a:t>
            </a:r>
            <a:r>
              <a:rPr lang="fr-FR" sz="1500" dirty="0" smtClean="0">
                <a:solidFill>
                  <a:srgbClr val="3333FF"/>
                </a:solidFill>
                <a:latin typeface="Calibri" pitchFamily="34" charset="0"/>
                <a:sym typeface="Wingdings" pitchFamily="2" charset="2"/>
              </a:rPr>
              <a:t>Ce </a:t>
            </a:r>
            <a:r>
              <a:rPr lang="fr-FR" sz="1500" dirty="0">
                <a:solidFill>
                  <a:srgbClr val="3333FF"/>
                </a:solidFill>
                <a:latin typeface="Calibri" pitchFamily="34" charset="0"/>
                <a:sym typeface="Wingdings" pitchFamily="2" charset="2"/>
              </a:rPr>
              <a:t>fichier servira aussi de « flux retour » pour la phase 2 du projet</a:t>
            </a:r>
            <a:endParaRPr lang="fr-FR" sz="1500" dirty="0">
              <a:solidFill>
                <a:srgbClr val="3333FF"/>
              </a:solidFill>
              <a:latin typeface="Calibri" pitchFamily="34" charset="0"/>
            </a:endParaRPr>
          </a:p>
          <a:p>
            <a:pPr lvl="1" algn="just" eaLnBrk="1" hangingPunct="1">
              <a:buBlip>
                <a:blip r:embed="rId3"/>
              </a:buBlip>
            </a:pPr>
            <a:endParaRPr lang="fr-FR" sz="1500" dirty="0" smtClean="0">
              <a:solidFill>
                <a:srgbClr val="3333FF"/>
              </a:solidFill>
              <a:latin typeface="Calibri" pitchFamily="34" charset="0"/>
            </a:endParaRPr>
          </a:p>
        </p:txBody>
      </p:sp>
    </p:spTree>
    <p:extLst>
      <p:ext uri="{BB962C8B-B14F-4D97-AF65-F5344CB8AC3E}">
        <p14:creationId xmlns:p14="http://schemas.microsoft.com/office/powerpoint/2010/main" xmlns="" val="257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left)">
                                      <p:cBhvr>
                                        <p:cTn id="21" dur="500"/>
                                        <p:tgtEl>
                                          <p:spTgt spid="4">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left)">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animEffect transition="in" filter="wipe(left)">
                                      <p:cBhvr>
                                        <p:cTn id="34" dur="500"/>
                                        <p:tgtEl>
                                          <p:spTgt spid="4">
                                            <p:txEl>
                                              <p:pRg st="8" end="8"/>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wipe(left)">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wipe(left)">
                                      <p:cBhvr>
                                        <p:cTn id="42" dur="500"/>
                                        <p:tgtEl>
                                          <p:spTgt spid="4">
                                            <p:txEl>
                                              <p:pRg st="10" end="10"/>
                                            </p:txEl>
                                          </p:spTgt>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wipe(left)">
                                      <p:cBhvr>
                                        <p:cTn id="45" dur="500"/>
                                        <p:tgtEl>
                                          <p:spTgt spid="4">
                                            <p:txEl>
                                              <p:pRg st="11" end="1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
                                            <p:txEl>
                                              <p:pRg st="12" end="12"/>
                                            </p:txEl>
                                          </p:spTgt>
                                        </p:tgtEl>
                                        <p:attrNameLst>
                                          <p:attrName>style.visibility</p:attrName>
                                        </p:attrNameLst>
                                      </p:cBhvr>
                                      <p:to>
                                        <p:strVal val="visible"/>
                                      </p:to>
                                    </p:set>
                                    <p:animEffect transition="in" filter="wipe(left)">
                                      <p:cBhvr>
                                        <p:cTn id="50" dur="500"/>
                                        <p:tgtEl>
                                          <p:spTgt spid="4">
                                            <p:txEl>
                                              <p:pRg st="12" end="12"/>
                                            </p:tx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
                                            <p:txEl>
                                              <p:pRg st="13" end="13"/>
                                            </p:txEl>
                                          </p:spTgt>
                                        </p:tgtEl>
                                        <p:attrNameLst>
                                          <p:attrName>style.visibility</p:attrName>
                                        </p:attrNameLst>
                                      </p:cBhvr>
                                      <p:to>
                                        <p:strVal val="visible"/>
                                      </p:to>
                                    </p:set>
                                    <p:animEffect transition="in" filter="wipe(left)">
                                      <p:cBhvr>
                                        <p:cTn id="53"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èche droite 7"/>
          <p:cNvSpPr/>
          <p:nvPr/>
        </p:nvSpPr>
        <p:spPr>
          <a:xfrm rot="5400000">
            <a:off x="-542894" y="4367042"/>
            <a:ext cx="3270459" cy="715933"/>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 </a:t>
            </a:r>
            <a:r>
              <a:rPr lang="fr-FR" b="1" dirty="0"/>
              <a:t>SIVA Chantier 1 Phase </a:t>
            </a:r>
            <a:r>
              <a:rPr lang="fr-FR" b="1" dirty="0" smtClean="0"/>
              <a:t>2 : objectifs et méthode</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14</a:t>
            </a:fld>
            <a:endParaRPr lang="fr-FR" dirty="0">
              <a:solidFill>
                <a:schemeClr val="accent5">
                  <a:lumMod val="50000"/>
                </a:schemeClr>
              </a:solidFill>
            </a:endParaRPr>
          </a:p>
        </p:txBody>
      </p:sp>
      <p:sp>
        <p:nvSpPr>
          <p:cNvPr id="5" name="Rectangle 4"/>
          <p:cNvSpPr/>
          <p:nvPr/>
        </p:nvSpPr>
        <p:spPr>
          <a:xfrm>
            <a:off x="3921313" y="926870"/>
            <a:ext cx="1282700" cy="369332"/>
          </a:xfrm>
          <a:prstGeom prst="rect">
            <a:avLst/>
          </a:prstGeom>
        </p:spPr>
        <p:txBody>
          <a:bodyPr wrap="square">
            <a:spAutoFit/>
          </a:bodyPr>
          <a:lstStyle/>
          <a:p>
            <a:pPr algn="ctr"/>
            <a:r>
              <a:rPr lang="fr-FR" b="1" dirty="0" smtClean="0">
                <a:solidFill>
                  <a:srgbClr val="3333FF"/>
                </a:solidFill>
              </a:rPr>
              <a:t>Objectifs</a:t>
            </a:r>
          </a:p>
        </p:txBody>
      </p:sp>
      <p:sp>
        <p:nvSpPr>
          <p:cNvPr id="6" name="Flèche droite 5"/>
          <p:cNvSpPr/>
          <p:nvPr/>
        </p:nvSpPr>
        <p:spPr>
          <a:xfrm rot="7110640">
            <a:off x="4003952" y="1382387"/>
            <a:ext cx="191634" cy="148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sp>
        <p:nvSpPr>
          <p:cNvPr id="7" name="Flèche droite 6"/>
          <p:cNvSpPr/>
          <p:nvPr/>
        </p:nvSpPr>
        <p:spPr>
          <a:xfrm rot="3335044">
            <a:off x="4925972" y="1384992"/>
            <a:ext cx="191634" cy="148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sp>
        <p:nvSpPr>
          <p:cNvPr id="2" name="Rectangle à coins arrondis 1"/>
          <p:cNvSpPr/>
          <p:nvPr/>
        </p:nvSpPr>
        <p:spPr>
          <a:xfrm>
            <a:off x="1638300" y="1765300"/>
            <a:ext cx="2764431" cy="54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latin typeface="Calibri" panose="020F0502020204030204" pitchFamily="34" charset="0"/>
                <a:cs typeface="Calibri" panose="020F0502020204030204" pitchFamily="34" charset="0"/>
              </a:rPr>
              <a:t>Dématérialiser la demande d’attribution de SIREN/Siret</a:t>
            </a:r>
            <a:endParaRPr lang="fr-FR" sz="1400" dirty="0">
              <a:latin typeface="Calibri" panose="020F0502020204030204" pitchFamily="34" charset="0"/>
              <a:cs typeface="Calibri" panose="020F0502020204030204" pitchFamily="34" charset="0"/>
            </a:endParaRPr>
          </a:p>
        </p:txBody>
      </p:sp>
      <p:sp>
        <p:nvSpPr>
          <p:cNvPr id="9" name="Rectangle à coins arrondis 8"/>
          <p:cNvSpPr/>
          <p:nvPr/>
        </p:nvSpPr>
        <p:spPr>
          <a:xfrm>
            <a:off x="4728569" y="1765300"/>
            <a:ext cx="2764431" cy="5461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smtClean="0">
                <a:latin typeface="Calibri" panose="020F0502020204030204" pitchFamily="34" charset="0"/>
                <a:cs typeface="Calibri" panose="020F0502020204030204" pitchFamily="34" charset="0"/>
              </a:rPr>
              <a:t>Unifier les démarches de modification des différents greffes</a:t>
            </a:r>
            <a:endParaRPr lang="fr-FR" sz="1400" dirty="0">
              <a:latin typeface="Calibri" panose="020F0502020204030204" pitchFamily="34" charset="0"/>
              <a:cs typeface="Calibri" panose="020F0502020204030204" pitchFamily="34" charset="0"/>
            </a:endParaRPr>
          </a:p>
        </p:txBody>
      </p:sp>
      <p:sp>
        <p:nvSpPr>
          <p:cNvPr id="10" name="Flèche droite 9"/>
          <p:cNvSpPr/>
          <p:nvPr/>
        </p:nvSpPr>
        <p:spPr>
          <a:xfrm rot="5400000">
            <a:off x="4327057" y="2421942"/>
            <a:ext cx="512053" cy="4179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sp>
        <p:nvSpPr>
          <p:cNvPr id="3" name="Rectangle à coins arrondis 2"/>
          <p:cNvSpPr/>
          <p:nvPr/>
        </p:nvSpPr>
        <p:spPr>
          <a:xfrm>
            <a:off x="1999887" y="2954079"/>
            <a:ext cx="6705600" cy="322538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marL="228600" indent="-228600" algn="just">
              <a:spcBef>
                <a:spcPts val="0"/>
              </a:spcBef>
              <a:spcAft>
                <a:spcPts val="600"/>
              </a:spcAft>
              <a:buFont typeface="+mj-lt"/>
              <a:buAutoNum type="arabicPeriod"/>
            </a:pPr>
            <a:r>
              <a:rPr lang="fr-FR" sz="1400" dirty="0" smtClean="0">
                <a:solidFill>
                  <a:srgbClr val="006600"/>
                </a:solidFill>
                <a:latin typeface="Calibri" pitchFamily="34" charset="0"/>
              </a:rPr>
              <a:t>Analyse des formulaires des </a:t>
            </a:r>
            <a:r>
              <a:rPr lang="fr-FR" sz="1400" dirty="0">
                <a:solidFill>
                  <a:srgbClr val="006600"/>
                </a:solidFill>
                <a:latin typeface="Calibri" pitchFamily="34" charset="0"/>
              </a:rPr>
              <a:t>trois grands événements (création, modification, dissolution/radiation)</a:t>
            </a:r>
          </a:p>
          <a:p>
            <a:pPr marL="228600" indent="-228600" algn="just">
              <a:spcBef>
                <a:spcPts val="0"/>
              </a:spcBef>
              <a:spcAft>
                <a:spcPts val="600"/>
              </a:spcAft>
              <a:buFont typeface="+mj-lt"/>
              <a:buAutoNum type="arabicPeriod"/>
            </a:pPr>
            <a:r>
              <a:rPr lang="fr-FR" sz="1400" dirty="0" smtClean="0">
                <a:solidFill>
                  <a:srgbClr val="006600"/>
                </a:solidFill>
                <a:latin typeface="Calibri" pitchFamily="34" charset="0"/>
              </a:rPr>
              <a:t>Etude de leur </a:t>
            </a:r>
            <a:r>
              <a:rPr lang="fr-FR" sz="1400" dirty="0">
                <a:solidFill>
                  <a:srgbClr val="006600"/>
                </a:solidFill>
                <a:latin typeface="Calibri" pitchFamily="34" charset="0"/>
              </a:rPr>
              <a:t>degré de compatibilité </a:t>
            </a:r>
            <a:r>
              <a:rPr lang="fr-FR" sz="1400" dirty="0" smtClean="0">
                <a:solidFill>
                  <a:srgbClr val="006600"/>
                </a:solidFill>
                <a:latin typeface="Calibri" pitchFamily="34" charset="0"/>
              </a:rPr>
              <a:t>et/ou </a:t>
            </a:r>
            <a:r>
              <a:rPr lang="fr-FR" sz="1400" dirty="0">
                <a:solidFill>
                  <a:srgbClr val="006600"/>
                </a:solidFill>
                <a:latin typeface="Calibri" pitchFamily="34" charset="0"/>
              </a:rPr>
              <a:t>de </a:t>
            </a:r>
            <a:r>
              <a:rPr lang="fr-FR" sz="1400" dirty="0" smtClean="0">
                <a:solidFill>
                  <a:srgbClr val="006600"/>
                </a:solidFill>
                <a:latin typeface="Calibri" pitchFamily="34" charset="0"/>
              </a:rPr>
              <a:t>rapprochement</a:t>
            </a:r>
            <a:endParaRPr lang="fr-FR" sz="1400" dirty="0">
              <a:solidFill>
                <a:srgbClr val="006600"/>
              </a:solidFill>
              <a:latin typeface="Calibri" pitchFamily="34" charset="0"/>
            </a:endParaRPr>
          </a:p>
          <a:p>
            <a:pPr marL="228600" indent="-228600" algn="just">
              <a:spcBef>
                <a:spcPts val="0"/>
              </a:spcBef>
              <a:spcAft>
                <a:spcPts val="600"/>
              </a:spcAft>
              <a:buFont typeface="+mj-lt"/>
              <a:buAutoNum type="arabicPeriod"/>
            </a:pPr>
            <a:r>
              <a:rPr lang="fr-FR" sz="1400" dirty="0" smtClean="0">
                <a:solidFill>
                  <a:srgbClr val="006600"/>
                </a:solidFill>
                <a:latin typeface="Calibri" pitchFamily="34" charset="0"/>
              </a:rPr>
              <a:t>Pour chaque événement, définition d’un </a:t>
            </a:r>
            <a:r>
              <a:rPr lang="fr-FR" sz="1400" dirty="0">
                <a:solidFill>
                  <a:srgbClr val="006600"/>
                </a:solidFill>
                <a:latin typeface="Calibri" pitchFamily="34" charset="0"/>
              </a:rPr>
              <a:t>workflow permettant d’échanger les informations entre </a:t>
            </a:r>
            <a:r>
              <a:rPr lang="fr-FR" sz="1400" dirty="0" smtClean="0">
                <a:solidFill>
                  <a:srgbClr val="006600"/>
                </a:solidFill>
                <a:latin typeface="Calibri" pitchFamily="34" charset="0"/>
              </a:rPr>
              <a:t>greffes et étude de l’impact d’une télé-démarche unifiée pour la modification et la dissolution</a:t>
            </a:r>
          </a:p>
          <a:p>
            <a:pPr marL="228600" indent="-228600" algn="just">
              <a:spcBef>
                <a:spcPts val="0"/>
              </a:spcBef>
              <a:spcAft>
                <a:spcPts val="600"/>
              </a:spcAft>
              <a:buFont typeface="+mj-lt"/>
              <a:buAutoNum type="arabicPeriod"/>
            </a:pPr>
            <a:r>
              <a:rPr lang="fr-FR" sz="1400" dirty="0" smtClean="0">
                <a:solidFill>
                  <a:srgbClr val="C00000"/>
                </a:solidFill>
                <a:latin typeface="Calibri" pitchFamily="34" charset="0"/>
              </a:rPr>
              <a:t>Définition et validation d’une </a:t>
            </a:r>
            <a:r>
              <a:rPr lang="fr-FR" sz="1400" dirty="0">
                <a:solidFill>
                  <a:srgbClr val="C00000"/>
                </a:solidFill>
                <a:latin typeface="Calibri" pitchFamily="34" charset="0"/>
              </a:rPr>
              <a:t>norme association </a:t>
            </a:r>
            <a:r>
              <a:rPr lang="fr-FR" sz="1400" dirty="0" smtClean="0">
                <a:solidFill>
                  <a:srgbClr val="C00000"/>
                </a:solidFill>
                <a:latin typeface="Calibri" pitchFamily="34" charset="0"/>
              </a:rPr>
              <a:t>(CCCFE)</a:t>
            </a:r>
            <a:endParaRPr lang="fr-FR" sz="1400" dirty="0">
              <a:solidFill>
                <a:srgbClr val="C00000"/>
              </a:solidFill>
              <a:latin typeface="Calibri" pitchFamily="34" charset="0"/>
            </a:endParaRPr>
          </a:p>
          <a:p>
            <a:pPr marL="228600" indent="-228600" algn="just">
              <a:spcBef>
                <a:spcPts val="0"/>
              </a:spcBef>
              <a:spcAft>
                <a:spcPts val="600"/>
              </a:spcAft>
              <a:buFont typeface="+mj-lt"/>
              <a:buAutoNum type="arabicPeriod"/>
            </a:pPr>
            <a:r>
              <a:rPr lang="fr-FR" sz="1400" dirty="0" smtClean="0">
                <a:solidFill>
                  <a:srgbClr val="C00000"/>
                </a:solidFill>
                <a:latin typeface="Calibri" pitchFamily="34" charset="0"/>
              </a:rPr>
              <a:t>Identification des </a:t>
            </a:r>
            <a:r>
              <a:rPr lang="fr-FR" sz="1400" dirty="0">
                <a:solidFill>
                  <a:srgbClr val="C00000"/>
                </a:solidFill>
                <a:latin typeface="Calibri" pitchFamily="34" charset="0"/>
              </a:rPr>
              <a:t>événements, rubriques et champs correspondants dans l’EDI </a:t>
            </a:r>
            <a:r>
              <a:rPr lang="fr-FR" sz="1400" dirty="0" smtClean="0">
                <a:solidFill>
                  <a:srgbClr val="C00000"/>
                </a:solidFill>
                <a:latin typeface="Calibri" pitchFamily="34" charset="0"/>
              </a:rPr>
              <a:t>CFE</a:t>
            </a:r>
          </a:p>
          <a:p>
            <a:pPr marL="228600" indent="-228600" algn="just">
              <a:spcBef>
                <a:spcPts val="0"/>
              </a:spcBef>
              <a:spcAft>
                <a:spcPts val="600"/>
              </a:spcAft>
              <a:buFont typeface="+mj-lt"/>
              <a:buAutoNum type="arabicPeriod"/>
            </a:pPr>
            <a:r>
              <a:rPr lang="fr-FR" sz="1400" dirty="0" smtClean="0">
                <a:solidFill>
                  <a:srgbClr val="3333FF"/>
                </a:solidFill>
                <a:latin typeface="Calibri" pitchFamily="34" charset="0"/>
              </a:rPr>
              <a:t>Conception des télé-démarches</a:t>
            </a:r>
          </a:p>
          <a:p>
            <a:pPr marL="228600" indent="-228600" algn="just">
              <a:spcBef>
                <a:spcPts val="0"/>
              </a:spcBef>
              <a:spcAft>
                <a:spcPts val="600"/>
              </a:spcAft>
              <a:buFont typeface="+mj-lt"/>
              <a:buAutoNum type="arabicPeriod"/>
            </a:pPr>
            <a:r>
              <a:rPr lang="fr-FR" sz="1400" dirty="0" smtClean="0">
                <a:solidFill>
                  <a:srgbClr val="3333FF"/>
                </a:solidFill>
                <a:latin typeface="Calibri" pitchFamily="34" charset="0"/>
              </a:rPr>
              <a:t>Conception des fichiers d’échange</a:t>
            </a:r>
          </a:p>
          <a:p>
            <a:pPr marL="228600" indent="-228600" algn="just">
              <a:spcBef>
                <a:spcPts val="0"/>
              </a:spcBef>
              <a:spcAft>
                <a:spcPts val="600"/>
              </a:spcAft>
              <a:buFont typeface="+mj-lt"/>
              <a:buAutoNum type="arabicPeriod"/>
            </a:pPr>
            <a:r>
              <a:rPr lang="fr-FR" sz="1400" dirty="0" smtClean="0">
                <a:solidFill>
                  <a:srgbClr val="3333FF"/>
                </a:solidFill>
                <a:latin typeface="Calibri" pitchFamily="34" charset="0"/>
              </a:rPr>
              <a:t>Définition des modalités de recettes</a:t>
            </a:r>
            <a:endParaRPr lang="fr-FR" sz="1400" dirty="0">
              <a:solidFill>
                <a:srgbClr val="3333FF"/>
              </a:solidFill>
              <a:latin typeface="Calibri" pitchFamily="34" charset="0"/>
            </a:endParaRPr>
          </a:p>
        </p:txBody>
      </p:sp>
      <p:sp>
        <p:nvSpPr>
          <p:cNvPr id="13" name="Rectangle 12"/>
          <p:cNvSpPr/>
          <p:nvPr/>
        </p:nvSpPr>
        <p:spPr>
          <a:xfrm>
            <a:off x="408526" y="3220405"/>
            <a:ext cx="1282700" cy="369332"/>
          </a:xfrm>
          <a:prstGeom prst="rect">
            <a:avLst/>
          </a:prstGeom>
        </p:spPr>
        <p:txBody>
          <a:bodyPr wrap="square">
            <a:spAutoFit/>
          </a:bodyPr>
          <a:lstStyle/>
          <a:p>
            <a:pPr algn="ctr"/>
            <a:r>
              <a:rPr lang="fr-FR" b="1" dirty="0" smtClean="0">
                <a:solidFill>
                  <a:srgbClr val="006600"/>
                </a:solidFill>
              </a:rPr>
              <a:t>Pré-</a:t>
            </a:r>
            <a:r>
              <a:rPr lang="fr-FR" b="1" dirty="0">
                <a:solidFill>
                  <a:srgbClr val="006600"/>
                </a:solidFill>
              </a:rPr>
              <a:t>é</a:t>
            </a:r>
            <a:r>
              <a:rPr lang="fr-FR" b="1" dirty="0" smtClean="0">
                <a:solidFill>
                  <a:srgbClr val="006600"/>
                </a:solidFill>
              </a:rPr>
              <a:t>tude</a:t>
            </a:r>
          </a:p>
        </p:txBody>
      </p:sp>
      <p:sp>
        <p:nvSpPr>
          <p:cNvPr id="14" name="Rectangle 13"/>
          <p:cNvSpPr/>
          <p:nvPr/>
        </p:nvSpPr>
        <p:spPr>
          <a:xfrm>
            <a:off x="402001" y="3655839"/>
            <a:ext cx="1282700" cy="923330"/>
          </a:xfrm>
          <a:prstGeom prst="rect">
            <a:avLst/>
          </a:prstGeom>
        </p:spPr>
        <p:txBody>
          <a:bodyPr wrap="square">
            <a:spAutoFit/>
          </a:bodyPr>
          <a:lstStyle/>
          <a:p>
            <a:pPr algn="ctr"/>
            <a:r>
              <a:rPr lang="fr-FR" b="1" dirty="0" smtClean="0">
                <a:solidFill>
                  <a:srgbClr val="006600"/>
                </a:solidFill>
              </a:rPr>
              <a:t>Etude de faisabilité et d’impact</a:t>
            </a:r>
          </a:p>
        </p:txBody>
      </p:sp>
      <p:sp>
        <p:nvSpPr>
          <p:cNvPr id="15" name="Rectangle 14"/>
          <p:cNvSpPr/>
          <p:nvPr/>
        </p:nvSpPr>
        <p:spPr>
          <a:xfrm>
            <a:off x="450987" y="4497296"/>
            <a:ext cx="1282700" cy="646331"/>
          </a:xfrm>
          <a:prstGeom prst="rect">
            <a:avLst/>
          </a:prstGeom>
        </p:spPr>
        <p:txBody>
          <a:bodyPr wrap="square">
            <a:spAutoFit/>
          </a:bodyPr>
          <a:lstStyle/>
          <a:p>
            <a:pPr algn="ctr"/>
            <a:r>
              <a:rPr lang="fr-FR" b="1" dirty="0" smtClean="0">
                <a:solidFill>
                  <a:schemeClr val="accent3">
                    <a:lumMod val="75000"/>
                  </a:schemeClr>
                </a:solidFill>
              </a:rPr>
              <a:t>Etude technique</a:t>
            </a:r>
          </a:p>
        </p:txBody>
      </p:sp>
      <p:sp>
        <p:nvSpPr>
          <p:cNvPr id="16" name="Rectangle 15"/>
          <p:cNvSpPr/>
          <p:nvPr/>
        </p:nvSpPr>
        <p:spPr>
          <a:xfrm>
            <a:off x="456970" y="5254299"/>
            <a:ext cx="1282700" cy="369332"/>
          </a:xfrm>
          <a:prstGeom prst="rect">
            <a:avLst/>
          </a:prstGeom>
        </p:spPr>
        <p:txBody>
          <a:bodyPr wrap="square">
            <a:spAutoFit/>
          </a:bodyPr>
          <a:lstStyle/>
          <a:p>
            <a:pPr algn="ctr"/>
            <a:r>
              <a:rPr lang="fr-FR" b="1" dirty="0" smtClean="0">
                <a:solidFill>
                  <a:srgbClr val="3333FF"/>
                </a:solidFill>
              </a:rPr>
              <a:t>Conception</a:t>
            </a:r>
          </a:p>
        </p:txBody>
      </p:sp>
      <p:sp>
        <p:nvSpPr>
          <p:cNvPr id="17" name="Rectangle 16"/>
          <p:cNvSpPr/>
          <p:nvPr/>
        </p:nvSpPr>
        <p:spPr>
          <a:xfrm>
            <a:off x="456970" y="5592634"/>
            <a:ext cx="1282700" cy="646331"/>
          </a:xfrm>
          <a:prstGeom prst="rect">
            <a:avLst/>
          </a:prstGeom>
        </p:spPr>
        <p:txBody>
          <a:bodyPr wrap="square">
            <a:spAutoFit/>
          </a:bodyPr>
          <a:lstStyle/>
          <a:p>
            <a:pPr algn="ctr"/>
            <a:r>
              <a:rPr lang="fr-FR" b="1" dirty="0" smtClean="0">
                <a:solidFill>
                  <a:srgbClr val="3333FF"/>
                </a:solidFill>
              </a:rPr>
              <a:t>Réalisation et recettes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1000"/>
                            </p:stCondLst>
                            <p:childTnLst>
                              <p:par>
                                <p:cTn id="35" presetID="22" presetClass="entr" presetSubtype="1"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up)">
                                      <p:cBhvr>
                                        <p:cTn id="37" dur="500"/>
                                        <p:tgtEl>
                                          <p:spTgt spid="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up)">
                                      <p:cBhvr>
                                        <p:cTn id="46" dur="500"/>
                                        <p:tgtEl>
                                          <p:spTgt spid="15"/>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up)">
                                      <p:cBhvr>
                                        <p:cTn id="49" dur="500"/>
                                        <p:tgtEl>
                                          <p:spTgt spid="16"/>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P spid="6" grpId="0" animBg="1"/>
      <p:bldP spid="7" grpId="0" animBg="1"/>
      <p:bldP spid="2" grpId="0" animBg="1"/>
      <p:bldP spid="9" grpId="0" animBg="1"/>
      <p:bldP spid="10" grpId="0" animBg="1"/>
      <p:bldP spid="3" grpId="0" animBg="1"/>
      <p:bldP spid="1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66"/>
          <p:cNvGrpSpPr/>
          <p:nvPr/>
        </p:nvGrpSpPr>
        <p:grpSpPr>
          <a:xfrm>
            <a:off x="1467971" y="850900"/>
            <a:ext cx="1320800" cy="2844800"/>
            <a:chOff x="2100245" y="1299919"/>
            <a:chExt cx="833455" cy="747957"/>
          </a:xfrm>
        </p:grpSpPr>
        <p:sp>
          <p:nvSpPr>
            <p:cNvPr id="67" name="AutoShape 99"/>
            <p:cNvSpPr>
              <a:spLocks noChangeArrowheads="1"/>
            </p:cNvSpPr>
            <p:nvPr/>
          </p:nvSpPr>
          <p:spPr bwMode="auto">
            <a:xfrm>
              <a:off x="2100245" y="1299919"/>
              <a:ext cx="833455" cy="747957"/>
            </a:xfrm>
            <a:prstGeom prst="roundRect">
              <a:avLst>
                <a:gd name="adj" fmla="val 10824"/>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dirty="0">
                <a:latin typeface="Calibri" pitchFamily="34" charset="0"/>
              </a:endParaRPr>
            </a:p>
          </p:txBody>
        </p:sp>
        <p:sp>
          <p:nvSpPr>
            <p:cNvPr id="68" name="Text Box 100"/>
            <p:cNvSpPr txBox="1">
              <a:spLocks noChangeArrowheads="1"/>
            </p:cNvSpPr>
            <p:nvPr/>
          </p:nvSpPr>
          <p:spPr bwMode="auto">
            <a:xfrm>
              <a:off x="2124338" y="1305970"/>
              <a:ext cx="771812" cy="80921"/>
            </a:xfrm>
            <a:prstGeom prst="rect">
              <a:avLst/>
            </a:prstGeom>
            <a:noFill/>
            <a:ln w="9525">
              <a:noFill/>
              <a:miter lim="800000"/>
              <a:headEnd/>
              <a:tailEnd/>
            </a:ln>
          </p:spPr>
          <p:txBody>
            <a:bodyPr wrap="square">
              <a:spAutoFit/>
            </a:bodyPr>
            <a:lstStyle/>
            <a:p>
              <a:pPr algn="ctr"/>
              <a:r>
                <a:rPr lang="fr-FR" sz="1400" b="1" dirty="0" smtClean="0">
                  <a:solidFill>
                    <a:schemeClr val="bg1"/>
                  </a:solidFill>
                </a:rPr>
                <a:t>Compte </a:t>
              </a:r>
              <a:r>
                <a:rPr lang="fr-FR" sz="1400" b="1" dirty="0" err="1" smtClean="0">
                  <a:solidFill>
                    <a:schemeClr val="bg1"/>
                  </a:solidFill>
                </a:rPr>
                <a:t>asso</a:t>
              </a:r>
              <a:endParaRPr lang="fr-FR" sz="1400" b="1" dirty="0">
                <a:solidFill>
                  <a:schemeClr val="bg1"/>
                </a:solidFill>
              </a:endParaRPr>
            </a:p>
          </p:txBody>
        </p:sp>
      </p:grp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 SIVA Chantier 1 Phase 2 - Evénement « Création </a:t>
            </a:r>
            <a:r>
              <a:rPr lang="fr-FR" b="1" dirty="0" err="1" smtClean="0"/>
              <a:t>Sirene</a:t>
            </a:r>
            <a:r>
              <a:rPr lang="fr-FR" b="1" dirty="0" smtClean="0"/>
              <a:t> »</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15</a:t>
            </a:fld>
            <a:endParaRPr lang="fr-FR" dirty="0">
              <a:solidFill>
                <a:schemeClr val="accent5">
                  <a:lumMod val="50000"/>
                </a:schemeClr>
              </a:solidFill>
            </a:endParaRPr>
          </a:p>
        </p:txBody>
      </p:sp>
      <p:grpSp>
        <p:nvGrpSpPr>
          <p:cNvPr id="3" name="Group 40"/>
          <p:cNvGrpSpPr>
            <a:grpSpLocks/>
          </p:cNvGrpSpPr>
          <p:nvPr/>
        </p:nvGrpSpPr>
        <p:grpSpPr bwMode="auto">
          <a:xfrm>
            <a:off x="7775947" y="1073915"/>
            <a:ext cx="608259" cy="568146"/>
            <a:chOff x="4533" y="1109"/>
            <a:chExt cx="379" cy="428"/>
          </a:xfrm>
        </p:grpSpPr>
        <p:sp>
          <p:nvSpPr>
            <p:cNvPr id="74" name="AutoShape 41"/>
            <p:cNvSpPr>
              <a:spLocks noChangeArrowheads="1"/>
            </p:cNvSpPr>
            <p:nvPr/>
          </p:nvSpPr>
          <p:spPr bwMode="auto">
            <a:xfrm>
              <a:off x="4533" y="1109"/>
              <a:ext cx="379" cy="428"/>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600" dirty="0">
                <a:latin typeface="Calibri" pitchFamily="34" charset="0"/>
              </a:endParaRPr>
            </a:p>
          </p:txBody>
        </p:sp>
        <p:sp>
          <p:nvSpPr>
            <p:cNvPr id="75" name="Text Box 42"/>
            <p:cNvSpPr txBox="1">
              <a:spLocks noChangeArrowheads="1"/>
            </p:cNvSpPr>
            <p:nvPr/>
          </p:nvSpPr>
          <p:spPr bwMode="auto">
            <a:xfrm>
              <a:off x="4582" y="1266"/>
              <a:ext cx="290" cy="19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RNA</a:t>
              </a:r>
              <a:endParaRPr lang="fr-FR" sz="1200" b="1" i="1" dirty="0">
                <a:solidFill>
                  <a:schemeClr val="bg1"/>
                </a:solidFill>
                <a:latin typeface="Calibri" pitchFamily="34" charset="0"/>
                <a:sym typeface="Wingdings" pitchFamily="2" charset="2"/>
              </a:endParaRPr>
            </a:p>
          </p:txBody>
        </p:sp>
      </p:grpSp>
      <p:sp>
        <p:nvSpPr>
          <p:cNvPr id="112" name="Flèche droite 111"/>
          <p:cNvSpPr/>
          <p:nvPr/>
        </p:nvSpPr>
        <p:spPr>
          <a:xfrm>
            <a:off x="8431172" y="1284800"/>
            <a:ext cx="191634" cy="148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cxnSp>
        <p:nvCxnSpPr>
          <p:cNvPr id="114" name="Connecteur droit avec flèche 113"/>
          <p:cNvCxnSpPr/>
          <p:nvPr/>
        </p:nvCxnSpPr>
        <p:spPr>
          <a:xfrm flipH="1">
            <a:off x="776728" y="1358152"/>
            <a:ext cx="16649" cy="3881505"/>
          </a:xfrm>
          <a:prstGeom prst="straightConnector1">
            <a:avLst/>
          </a:prstGeom>
          <a:ln w="19050">
            <a:tailEnd type="arrow" w="lg" len="lg"/>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a:xfrm>
            <a:off x="331642" y="5291914"/>
            <a:ext cx="933449" cy="276999"/>
          </a:xfrm>
          <a:prstGeom prst="rect">
            <a:avLst/>
          </a:prstGeom>
        </p:spPr>
        <p:txBody>
          <a:bodyPr wrap="square">
            <a:spAutoFit/>
          </a:bodyPr>
          <a:lstStyle/>
          <a:p>
            <a:pPr algn="ctr"/>
            <a:r>
              <a:rPr lang="fr-FR" sz="1200" b="1" i="1" dirty="0" smtClean="0">
                <a:solidFill>
                  <a:schemeClr val="accent1">
                    <a:lumMod val="75000"/>
                  </a:schemeClr>
                </a:solidFill>
              </a:rPr>
              <a:t>temps</a:t>
            </a:r>
          </a:p>
        </p:txBody>
      </p:sp>
      <p:sp>
        <p:nvSpPr>
          <p:cNvPr id="116" name="Rectangle 115"/>
          <p:cNvSpPr/>
          <p:nvPr/>
        </p:nvSpPr>
        <p:spPr>
          <a:xfrm>
            <a:off x="282387" y="786296"/>
            <a:ext cx="1067920" cy="461665"/>
          </a:xfrm>
          <a:prstGeom prst="rect">
            <a:avLst/>
          </a:prstGeom>
        </p:spPr>
        <p:txBody>
          <a:bodyPr wrap="square">
            <a:spAutoFit/>
          </a:bodyPr>
          <a:lstStyle/>
          <a:p>
            <a:pPr algn="ctr"/>
            <a:r>
              <a:rPr lang="fr-FR" sz="1200" b="1" dirty="0" smtClean="0">
                <a:solidFill>
                  <a:schemeClr val="accent1">
                    <a:lumMod val="75000"/>
                  </a:schemeClr>
                </a:solidFill>
              </a:rPr>
              <a:t>Evénements</a:t>
            </a:r>
          </a:p>
          <a:p>
            <a:pPr algn="ctr"/>
            <a:r>
              <a:rPr lang="fr-FR" sz="1200" b="1" dirty="0" smtClean="0">
                <a:solidFill>
                  <a:schemeClr val="accent1">
                    <a:lumMod val="75000"/>
                  </a:schemeClr>
                </a:solidFill>
              </a:rPr>
              <a:t>association</a:t>
            </a:r>
          </a:p>
        </p:txBody>
      </p:sp>
      <p:sp>
        <p:nvSpPr>
          <p:cNvPr id="117" name="Rectangle 116"/>
          <p:cNvSpPr/>
          <p:nvPr/>
        </p:nvSpPr>
        <p:spPr>
          <a:xfrm>
            <a:off x="-53788" y="1443996"/>
            <a:ext cx="933449" cy="461665"/>
          </a:xfrm>
          <a:prstGeom prst="rect">
            <a:avLst/>
          </a:prstGeom>
        </p:spPr>
        <p:txBody>
          <a:bodyPr wrap="square">
            <a:spAutoFit/>
          </a:bodyPr>
          <a:lstStyle/>
          <a:p>
            <a:pPr algn="ctr"/>
            <a:r>
              <a:rPr lang="fr-FR" sz="1200" b="1" i="1" dirty="0" smtClean="0">
                <a:solidFill>
                  <a:schemeClr val="accent1">
                    <a:lumMod val="75000"/>
                  </a:schemeClr>
                </a:solidFill>
              </a:rPr>
              <a:t>Création juridique</a:t>
            </a:r>
          </a:p>
        </p:txBody>
      </p:sp>
      <p:grpSp>
        <p:nvGrpSpPr>
          <p:cNvPr id="4" name="Groupe 138"/>
          <p:cNvGrpSpPr/>
          <p:nvPr/>
        </p:nvGrpSpPr>
        <p:grpSpPr>
          <a:xfrm>
            <a:off x="4113306" y="1183341"/>
            <a:ext cx="1000317" cy="981635"/>
            <a:chOff x="4113306" y="1183341"/>
            <a:chExt cx="1000317" cy="981635"/>
          </a:xfrm>
        </p:grpSpPr>
        <p:sp>
          <p:nvSpPr>
            <p:cNvPr id="119" name="Rectangle à coins arrondis 118"/>
            <p:cNvSpPr/>
            <p:nvPr/>
          </p:nvSpPr>
          <p:spPr>
            <a:xfrm>
              <a:off x="4168588" y="1183341"/>
              <a:ext cx="887506" cy="9816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5" name="Text Box 22"/>
            <p:cNvSpPr txBox="1">
              <a:spLocks noChangeArrowheads="1"/>
            </p:cNvSpPr>
            <p:nvPr/>
          </p:nvSpPr>
          <p:spPr bwMode="auto">
            <a:xfrm>
              <a:off x="4113306" y="1641325"/>
              <a:ext cx="1000317" cy="462019"/>
            </a:xfrm>
            <a:prstGeom prst="rect">
              <a:avLst/>
            </a:prstGeom>
            <a:noFill/>
            <a:ln w="9525">
              <a:noFill/>
              <a:miter lim="800000"/>
              <a:headEnd/>
              <a:tailEnd/>
            </a:ln>
          </p:spPr>
          <p:txBody>
            <a:bodyPr wrap="square">
              <a:spAutoFit/>
            </a:bodyPr>
            <a:lstStyle/>
            <a:p>
              <a:pPr algn="ctr"/>
              <a:r>
                <a:rPr lang="fr-FR" sz="1200" b="1" dirty="0" smtClean="0">
                  <a:solidFill>
                    <a:schemeClr val="bg1"/>
                  </a:solidFill>
                </a:rPr>
                <a:t>Greffe des associations</a:t>
              </a:r>
              <a:endParaRPr lang="fr-FR" sz="1200" b="1" dirty="0">
                <a:solidFill>
                  <a:schemeClr val="bg1"/>
                </a:solidFill>
              </a:endParaRPr>
            </a:p>
          </p:txBody>
        </p:sp>
        <p:pic>
          <p:nvPicPr>
            <p:cNvPr id="120" name="Image 119" descr="Bonhomme.png"/>
            <p:cNvPicPr>
              <a:picLocks noChangeAspect="1"/>
            </p:cNvPicPr>
            <p:nvPr/>
          </p:nvPicPr>
          <p:blipFill>
            <a:blip r:embed="rId3" cstate="print"/>
            <a:stretch>
              <a:fillRect/>
            </a:stretch>
          </p:blipFill>
          <p:spPr>
            <a:xfrm>
              <a:off x="4399430" y="1201104"/>
              <a:ext cx="449896" cy="449896"/>
            </a:xfrm>
            <a:prstGeom prst="rect">
              <a:avLst/>
            </a:prstGeom>
          </p:spPr>
        </p:pic>
      </p:grpSp>
      <p:grpSp>
        <p:nvGrpSpPr>
          <p:cNvPr id="24" name="Groupe 23"/>
          <p:cNvGrpSpPr/>
          <p:nvPr/>
        </p:nvGrpSpPr>
        <p:grpSpPr>
          <a:xfrm>
            <a:off x="755836" y="1707047"/>
            <a:ext cx="759272" cy="630211"/>
            <a:chOff x="755836" y="1707047"/>
            <a:chExt cx="759272" cy="630211"/>
          </a:xfrm>
        </p:grpSpPr>
        <p:sp>
          <p:nvSpPr>
            <p:cNvPr id="110" name="Text Box 22"/>
            <p:cNvSpPr txBox="1">
              <a:spLocks noChangeArrowheads="1"/>
            </p:cNvSpPr>
            <p:nvPr/>
          </p:nvSpPr>
          <p:spPr bwMode="auto">
            <a:xfrm>
              <a:off x="755836" y="2106426"/>
              <a:ext cx="759272" cy="230832"/>
            </a:xfrm>
            <a:prstGeom prst="rect">
              <a:avLst/>
            </a:prstGeom>
            <a:noFill/>
            <a:ln w="9525">
              <a:noFill/>
              <a:miter lim="800000"/>
              <a:headEnd/>
              <a:tailEnd/>
            </a:ln>
          </p:spPr>
          <p:txBody>
            <a:bodyPr wrap="square">
              <a:spAutoFit/>
            </a:bodyPr>
            <a:lstStyle/>
            <a:p>
              <a:pPr algn="ctr"/>
              <a:r>
                <a:rPr lang="fr-FR" sz="900" b="1" dirty="0" smtClean="0"/>
                <a:t>Association</a:t>
              </a:r>
              <a:endParaRPr lang="fr-FR" sz="900" b="1" dirty="0"/>
            </a:p>
          </p:txBody>
        </p:sp>
        <p:pic>
          <p:nvPicPr>
            <p:cNvPr id="138" name="Image 137" descr="Bonhomme.png"/>
            <p:cNvPicPr>
              <a:picLocks noChangeAspect="1"/>
            </p:cNvPicPr>
            <p:nvPr/>
          </p:nvPicPr>
          <p:blipFill>
            <a:blip r:embed="rId3" cstate="print"/>
            <a:stretch>
              <a:fillRect/>
            </a:stretch>
          </p:blipFill>
          <p:spPr>
            <a:xfrm>
              <a:off x="952873" y="1707047"/>
              <a:ext cx="408904" cy="408904"/>
            </a:xfrm>
            <a:prstGeom prst="rect">
              <a:avLst/>
            </a:prstGeom>
          </p:spPr>
        </p:pic>
      </p:grpSp>
      <p:sp>
        <p:nvSpPr>
          <p:cNvPr id="124" name="AutoShape 41"/>
          <p:cNvSpPr>
            <a:spLocks noChangeArrowheads="1"/>
          </p:cNvSpPr>
          <p:nvPr/>
        </p:nvSpPr>
        <p:spPr bwMode="auto">
          <a:xfrm>
            <a:off x="7768477" y="1707047"/>
            <a:ext cx="608259" cy="568146"/>
          </a:xfrm>
          <a:prstGeom prst="can">
            <a:avLst>
              <a:gd name="adj" fmla="val 27177"/>
            </a:avLst>
          </a:prstGeom>
          <a:ln>
            <a:headEnd/>
            <a:tailEnd/>
          </a:ln>
        </p:spPr>
        <p:style>
          <a:lnRef idx="1">
            <a:schemeClr val="accent1"/>
          </a:lnRef>
          <a:fillRef idx="3">
            <a:schemeClr val="accent1"/>
          </a:fillRef>
          <a:effectRef idx="2">
            <a:schemeClr val="accent1"/>
          </a:effectRef>
          <a:fontRef idx="minor">
            <a:schemeClr val="lt1"/>
          </a:fontRef>
        </p:style>
        <p:txBody>
          <a:bodyPr anchor="ctr">
            <a:spAutoFit/>
          </a:bodyPr>
          <a:lstStyle/>
          <a:p>
            <a:endParaRPr lang="fr-FR" sz="1600" dirty="0">
              <a:latin typeface="Calibri" pitchFamily="34" charset="0"/>
            </a:endParaRPr>
          </a:p>
        </p:txBody>
      </p:sp>
      <p:sp>
        <p:nvSpPr>
          <p:cNvPr id="125" name="Text Box 42"/>
          <p:cNvSpPr txBox="1">
            <a:spLocks noChangeArrowheads="1"/>
          </p:cNvSpPr>
          <p:nvPr/>
        </p:nvSpPr>
        <p:spPr bwMode="auto">
          <a:xfrm>
            <a:off x="7747848" y="1902756"/>
            <a:ext cx="663964" cy="25853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DBAsso</a:t>
            </a:r>
            <a:endParaRPr lang="fr-FR" sz="1200" b="1" i="1" dirty="0">
              <a:solidFill>
                <a:schemeClr val="bg1"/>
              </a:solidFill>
              <a:latin typeface="Calibri" pitchFamily="34" charset="0"/>
              <a:sym typeface="Wingdings" pitchFamily="2" charset="2"/>
            </a:endParaRPr>
          </a:p>
        </p:txBody>
      </p:sp>
      <p:cxnSp>
        <p:nvCxnSpPr>
          <p:cNvPr id="128" name="Connecteur droit 127"/>
          <p:cNvCxnSpPr>
            <a:endCxn id="74" idx="2"/>
          </p:cNvCxnSpPr>
          <p:nvPr/>
        </p:nvCxnSpPr>
        <p:spPr>
          <a:xfrm>
            <a:off x="7239000" y="1356360"/>
            <a:ext cx="536947" cy="16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Connecteur droit 130"/>
          <p:cNvCxnSpPr>
            <a:endCxn id="124" idx="2"/>
          </p:cNvCxnSpPr>
          <p:nvPr/>
        </p:nvCxnSpPr>
        <p:spPr>
          <a:xfrm>
            <a:off x="7239000" y="1981200"/>
            <a:ext cx="529477" cy="9920"/>
          </a:xfrm>
          <a:prstGeom prst="line">
            <a:avLst/>
          </a:prstGeom>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8547100" y="1219201"/>
            <a:ext cx="685800" cy="287850"/>
          </a:xfrm>
          <a:prstGeom prst="rect">
            <a:avLst/>
          </a:prstGeom>
        </p:spPr>
        <p:txBody>
          <a:bodyPr wrap="square">
            <a:spAutoFit/>
          </a:bodyPr>
          <a:lstStyle/>
          <a:p>
            <a:pPr algn="ctr"/>
            <a:r>
              <a:rPr lang="fr-FR" sz="1200" b="1" dirty="0" smtClean="0">
                <a:solidFill>
                  <a:srgbClr val="3333FF"/>
                </a:solidFill>
              </a:rPr>
              <a:t>N° RNA</a:t>
            </a:r>
          </a:p>
        </p:txBody>
      </p:sp>
      <p:sp>
        <p:nvSpPr>
          <p:cNvPr id="142" name="Rectangle 141"/>
          <p:cNvSpPr/>
          <p:nvPr/>
        </p:nvSpPr>
        <p:spPr>
          <a:xfrm>
            <a:off x="-155388" y="2902715"/>
            <a:ext cx="1108261" cy="646331"/>
          </a:xfrm>
          <a:prstGeom prst="rect">
            <a:avLst/>
          </a:prstGeom>
        </p:spPr>
        <p:txBody>
          <a:bodyPr wrap="square">
            <a:spAutoFit/>
          </a:bodyPr>
          <a:lstStyle/>
          <a:p>
            <a:pPr algn="ctr"/>
            <a:r>
              <a:rPr lang="fr-FR" sz="1200" b="1" i="1" dirty="0" smtClean="0">
                <a:solidFill>
                  <a:schemeClr val="accent1">
                    <a:lumMod val="75000"/>
                  </a:schemeClr>
                </a:solidFill>
              </a:rPr>
              <a:t>Demande attribution SIRET</a:t>
            </a:r>
          </a:p>
        </p:txBody>
      </p:sp>
      <p:cxnSp>
        <p:nvCxnSpPr>
          <p:cNvPr id="162" name="Connecteur droit 161"/>
          <p:cNvCxnSpPr>
            <a:endCxn id="119" idx="1"/>
          </p:cNvCxnSpPr>
          <p:nvPr/>
        </p:nvCxnSpPr>
        <p:spPr>
          <a:xfrm>
            <a:off x="793377" y="1670797"/>
            <a:ext cx="3375211" cy="3362"/>
          </a:xfrm>
          <a:prstGeom prst="line">
            <a:avLst/>
          </a:prstGeom>
          <a:ln>
            <a:solidFill>
              <a:srgbClr val="3333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6" name="Connecteur droit 165"/>
          <p:cNvCxnSpPr>
            <a:stCxn id="119" idx="3"/>
          </p:cNvCxnSpPr>
          <p:nvPr/>
        </p:nvCxnSpPr>
        <p:spPr>
          <a:xfrm flipV="1">
            <a:off x="5056094" y="1670797"/>
            <a:ext cx="1697845" cy="3362"/>
          </a:xfrm>
          <a:prstGeom prst="line">
            <a:avLst/>
          </a:prstGeom>
          <a:ln>
            <a:solidFill>
              <a:srgbClr val="3333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9" name="Connecteur droit 168"/>
          <p:cNvCxnSpPr>
            <a:endCxn id="64" idx="1"/>
          </p:cNvCxnSpPr>
          <p:nvPr/>
        </p:nvCxnSpPr>
        <p:spPr>
          <a:xfrm>
            <a:off x="785052" y="3215952"/>
            <a:ext cx="5878101" cy="0"/>
          </a:xfrm>
          <a:prstGeom prst="line">
            <a:avLst/>
          </a:prstGeom>
          <a:ln>
            <a:solidFill>
              <a:srgbClr val="C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3294889" y="2927688"/>
            <a:ext cx="2931744" cy="276999"/>
          </a:xfrm>
          <a:prstGeom prst="rect">
            <a:avLst/>
          </a:prstGeom>
        </p:spPr>
        <p:txBody>
          <a:bodyPr wrap="square">
            <a:spAutoFit/>
          </a:bodyPr>
          <a:lstStyle/>
          <a:p>
            <a:pPr algn="ctr"/>
            <a:r>
              <a:rPr lang="fr-FR" sz="1200" b="1" i="1" dirty="0" smtClean="0">
                <a:solidFill>
                  <a:srgbClr val="C00000"/>
                </a:solidFill>
              </a:rPr>
              <a:t>GET-structure = n° RNA</a:t>
            </a:r>
          </a:p>
        </p:txBody>
      </p:sp>
      <p:cxnSp>
        <p:nvCxnSpPr>
          <p:cNvPr id="174" name="Connecteur droit 173"/>
          <p:cNvCxnSpPr>
            <a:stCxn id="64" idx="3"/>
          </p:cNvCxnSpPr>
          <p:nvPr/>
        </p:nvCxnSpPr>
        <p:spPr>
          <a:xfrm flipH="1">
            <a:off x="2671263" y="3431477"/>
            <a:ext cx="3991890" cy="0"/>
          </a:xfrm>
          <a:prstGeom prst="line">
            <a:avLst/>
          </a:prstGeom>
          <a:ln>
            <a:solidFill>
              <a:srgbClr val="C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7" name="Rectangle 176"/>
          <p:cNvSpPr/>
          <p:nvPr/>
        </p:nvSpPr>
        <p:spPr>
          <a:xfrm>
            <a:off x="2938919" y="3432488"/>
            <a:ext cx="1407885" cy="646331"/>
          </a:xfrm>
          <a:prstGeom prst="rect">
            <a:avLst/>
          </a:prstGeom>
        </p:spPr>
        <p:txBody>
          <a:bodyPr wrap="square">
            <a:spAutoFit/>
          </a:bodyPr>
          <a:lstStyle/>
          <a:p>
            <a:r>
              <a:rPr lang="fr-FR" sz="1200" b="1" i="1" dirty="0" smtClean="0">
                <a:solidFill>
                  <a:srgbClr val="C00000"/>
                </a:solidFill>
              </a:rPr>
              <a:t>Affichage des informations validées courantes</a:t>
            </a:r>
          </a:p>
        </p:txBody>
      </p:sp>
      <p:sp>
        <p:nvSpPr>
          <p:cNvPr id="178" name="Rectangle 177"/>
          <p:cNvSpPr/>
          <p:nvPr/>
        </p:nvSpPr>
        <p:spPr>
          <a:xfrm>
            <a:off x="952873" y="3830895"/>
            <a:ext cx="1251857" cy="830997"/>
          </a:xfrm>
          <a:prstGeom prst="rect">
            <a:avLst/>
          </a:prstGeom>
        </p:spPr>
        <p:txBody>
          <a:bodyPr wrap="square">
            <a:spAutoFit/>
          </a:bodyPr>
          <a:lstStyle/>
          <a:p>
            <a:pPr algn="ctr"/>
            <a:r>
              <a:rPr lang="fr-FR" sz="1200" b="1" i="1" dirty="0" smtClean="0">
                <a:solidFill>
                  <a:srgbClr val="C00000"/>
                </a:solidFill>
              </a:rPr>
              <a:t>Confirmation + remplissage des éléments de la télé-procédure</a:t>
            </a:r>
          </a:p>
        </p:txBody>
      </p:sp>
      <p:cxnSp>
        <p:nvCxnSpPr>
          <p:cNvPr id="181" name="Forme 180"/>
          <p:cNvCxnSpPr>
            <a:stCxn id="143" idx="2"/>
          </p:cNvCxnSpPr>
          <p:nvPr/>
        </p:nvCxnSpPr>
        <p:spPr>
          <a:xfrm rot="16200000" flipH="1">
            <a:off x="4059781" y="1664710"/>
            <a:ext cx="789642" cy="4669337"/>
          </a:xfrm>
          <a:prstGeom prst="bentConnector2">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85" name="Rectangle 184"/>
          <p:cNvSpPr/>
          <p:nvPr/>
        </p:nvSpPr>
        <p:spPr>
          <a:xfrm>
            <a:off x="3678919" y="4154119"/>
            <a:ext cx="1216932" cy="461665"/>
          </a:xfrm>
          <a:prstGeom prst="rect">
            <a:avLst/>
          </a:prstGeom>
        </p:spPr>
        <p:txBody>
          <a:bodyPr wrap="square">
            <a:spAutoFit/>
          </a:bodyPr>
          <a:lstStyle/>
          <a:p>
            <a:pPr algn="ctr"/>
            <a:r>
              <a:rPr lang="fr-FR" sz="1200" b="1" i="1" dirty="0" smtClean="0">
                <a:solidFill>
                  <a:srgbClr val="C00000"/>
                </a:solidFill>
              </a:rPr>
              <a:t>Transmission de la e-déclaration</a:t>
            </a:r>
          </a:p>
        </p:txBody>
      </p:sp>
      <p:sp>
        <p:nvSpPr>
          <p:cNvPr id="186" name="Rectangle 185"/>
          <p:cNvSpPr/>
          <p:nvPr/>
        </p:nvSpPr>
        <p:spPr>
          <a:xfrm>
            <a:off x="7982433" y="5580200"/>
            <a:ext cx="1905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grpSp>
        <p:nvGrpSpPr>
          <p:cNvPr id="8" name="Groupe 101"/>
          <p:cNvGrpSpPr/>
          <p:nvPr/>
        </p:nvGrpSpPr>
        <p:grpSpPr>
          <a:xfrm>
            <a:off x="7757474" y="4381047"/>
            <a:ext cx="667706" cy="571953"/>
            <a:chOff x="1681260" y="1163267"/>
            <a:chExt cx="582211" cy="587216"/>
          </a:xfrm>
        </p:grpSpPr>
        <p:sp>
          <p:nvSpPr>
            <p:cNvPr id="193" name="AutoShape 41"/>
            <p:cNvSpPr>
              <a:spLocks noChangeArrowheads="1"/>
            </p:cNvSpPr>
            <p:nvPr/>
          </p:nvSpPr>
          <p:spPr bwMode="auto">
            <a:xfrm>
              <a:off x="1693949" y="1163267"/>
              <a:ext cx="542706" cy="587216"/>
            </a:xfrm>
            <a:prstGeom prst="can">
              <a:avLst>
                <a:gd name="adj" fmla="val 27177"/>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endParaRPr lang="fr-FR" dirty="0">
                <a:latin typeface="Calibri" pitchFamily="34" charset="0"/>
              </a:endParaRPr>
            </a:p>
          </p:txBody>
        </p:sp>
        <p:sp>
          <p:nvSpPr>
            <p:cNvPr id="194" name="Text Box 42"/>
            <p:cNvSpPr txBox="1">
              <a:spLocks noChangeArrowheads="1"/>
            </p:cNvSpPr>
            <p:nvPr/>
          </p:nvSpPr>
          <p:spPr bwMode="auto">
            <a:xfrm>
              <a:off x="1681260" y="1375404"/>
              <a:ext cx="582211" cy="25853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err="1" smtClean="0">
                  <a:solidFill>
                    <a:schemeClr val="bg1"/>
                  </a:solidFill>
                  <a:latin typeface="Calibri" pitchFamily="34" charset="0"/>
                  <a:sym typeface="Wingdings" pitchFamily="2" charset="2"/>
                </a:rPr>
                <a:t>Sirene</a:t>
              </a:r>
              <a:endParaRPr lang="fr-FR" sz="2000" b="1" i="1" dirty="0">
                <a:solidFill>
                  <a:schemeClr val="bg1"/>
                </a:solidFill>
                <a:latin typeface="Calibri" pitchFamily="34" charset="0"/>
                <a:sym typeface="Wingdings" pitchFamily="2" charset="2"/>
              </a:endParaRPr>
            </a:p>
          </p:txBody>
        </p:sp>
      </p:grpSp>
      <p:cxnSp>
        <p:nvCxnSpPr>
          <p:cNvPr id="102" name="Connecteur droit 101"/>
          <p:cNvCxnSpPr>
            <a:stCxn id="194" idx="1"/>
          </p:cNvCxnSpPr>
          <p:nvPr/>
        </p:nvCxnSpPr>
        <p:spPr>
          <a:xfrm flipH="1" flipV="1">
            <a:off x="7239000" y="4711700"/>
            <a:ext cx="518474" cy="1876"/>
          </a:xfrm>
          <a:prstGeom prst="line">
            <a:avLst/>
          </a:prstGeom>
          <a:ln>
            <a:solidFill>
              <a:srgbClr val="C00000"/>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2" name="Rectangle 71"/>
          <p:cNvSpPr/>
          <p:nvPr/>
        </p:nvSpPr>
        <p:spPr>
          <a:xfrm>
            <a:off x="7147840" y="4719918"/>
            <a:ext cx="772477" cy="461665"/>
          </a:xfrm>
          <a:prstGeom prst="rect">
            <a:avLst/>
          </a:prstGeom>
        </p:spPr>
        <p:txBody>
          <a:bodyPr wrap="square">
            <a:spAutoFit/>
          </a:bodyPr>
          <a:lstStyle/>
          <a:p>
            <a:pPr algn="ctr"/>
            <a:r>
              <a:rPr lang="fr-FR" sz="1200" b="1" i="1" dirty="0" smtClean="0">
                <a:solidFill>
                  <a:srgbClr val="C00000"/>
                </a:solidFill>
              </a:rPr>
              <a:t>MAJ SIRET</a:t>
            </a:r>
          </a:p>
        </p:txBody>
      </p:sp>
      <p:cxnSp>
        <p:nvCxnSpPr>
          <p:cNvPr id="73" name="Forme 201"/>
          <p:cNvCxnSpPr>
            <a:endCxn id="78" idx="3"/>
          </p:cNvCxnSpPr>
          <p:nvPr/>
        </p:nvCxnSpPr>
        <p:spPr>
          <a:xfrm rot="10800000" flipV="1">
            <a:off x="5055518" y="4638674"/>
            <a:ext cx="1795758" cy="736745"/>
          </a:xfrm>
          <a:prstGeom prst="bentConnector3">
            <a:avLst>
              <a:gd name="adj1" fmla="val 38862"/>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9" name="Groupe 75"/>
          <p:cNvGrpSpPr/>
          <p:nvPr/>
        </p:nvGrpSpPr>
        <p:grpSpPr>
          <a:xfrm>
            <a:off x="4112730" y="4884602"/>
            <a:ext cx="1000317" cy="981635"/>
            <a:chOff x="4113306" y="1183341"/>
            <a:chExt cx="1000317" cy="981635"/>
          </a:xfrm>
        </p:grpSpPr>
        <p:sp>
          <p:nvSpPr>
            <p:cNvPr id="78" name="Rectangle à coins arrondis 77"/>
            <p:cNvSpPr/>
            <p:nvPr/>
          </p:nvSpPr>
          <p:spPr>
            <a:xfrm>
              <a:off x="4168588" y="1183341"/>
              <a:ext cx="887506" cy="98163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9" name="Text Box 22"/>
            <p:cNvSpPr txBox="1">
              <a:spLocks noChangeArrowheads="1"/>
            </p:cNvSpPr>
            <p:nvPr/>
          </p:nvSpPr>
          <p:spPr bwMode="auto">
            <a:xfrm>
              <a:off x="4113306" y="1771951"/>
              <a:ext cx="1000317" cy="276999"/>
            </a:xfrm>
            <a:prstGeom prst="rect">
              <a:avLst/>
            </a:prstGeom>
            <a:noFill/>
            <a:ln w="9525">
              <a:noFill/>
              <a:miter lim="800000"/>
              <a:headEnd/>
              <a:tailEnd/>
            </a:ln>
          </p:spPr>
          <p:txBody>
            <a:bodyPr wrap="square">
              <a:spAutoFit/>
            </a:bodyPr>
            <a:lstStyle/>
            <a:p>
              <a:pPr algn="ctr"/>
              <a:r>
                <a:rPr lang="fr-FR" sz="1200" b="1" dirty="0" smtClean="0">
                  <a:solidFill>
                    <a:schemeClr val="bg1"/>
                  </a:solidFill>
                </a:rPr>
                <a:t>CFE/INSEE</a:t>
              </a:r>
              <a:endParaRPr lang="fr-FR" sz="1200" b="1" dirty="0">
                <a:solidFill>
                  <a:schemeClr val="bg1"/>
                </a:solidFill>
              </a:endParaRPr>
            </a:p>
          </p:txBody>
        </p:sp>
        <p:pic>
          <p:nvPicPr>
            <p:cNvPr id="80" name="Image 79" descr="Bonhomme.png"/>
            <p:cNvPicPr>
              <a:picLocks noChangeAspect="1"/>
            </p:cNvPicPr>
            <p:nvPr/>
          </p:nvPicPr>
          <p:blipFill>
            <a:blip r:embed="rId3" cstate="print"/>
            <a:stretch>
              <a:fillRect/>
            </a:stretch>
          </p:blipFill>
          <p:spPr>
            <a:xfrm>
              <a:off x="4399430" y="1273674"/>
              <a:ext cx="449896" cy="449896"/>
            </a:xfrm>
            <a:prstGeom prst="rect">
              <a:avLst/>
            </a:prstGeom>
          </p:spPr>
        </p:pic>
      </p:grpSp>
      <p:sp>
        <p:nvSpPr>
          <p:cNvPr id="81" name="Rectangle 80"/>
          <p:cNvSpPr/>
          <p:nvPr/>
        </p:nvSpPr>
        <p:spPr>
          <a:xfrm>
            <a:off x="5056410" y="5598880"/>
            <a:ext cx="983560" cy="461665"/>
          </a:xfrm>
          <a:prstGeom prst="rect">
            <a:avLst/>
          </a:prstGeom>
        </p:spPr>
        <p:txBody>
          <a:bodyPr wrap="square">
            <a:spAutoFit/>
          </a:bodyPr>
          <a:lstStyle/>
          <a:p>
            <a:r>
              <a:rPr lang="fr-FR" sz="1200" b="1" i="1" dirty="0" smtClean="0">
                <a:solidFill>
                  <a:srgbClr val="C00000"/>
                </a:solidFill>
              </a:rPr>
              <a:t>Validation CFE/INSEE</a:t>
            </a:r>
          </a:p>
        </p:txBody>
      </p:sp>
      <p:sp>
        <p:nvSpPr>
          <p:cNvPr id="152" name="Rectangle 151"/>
          <p:cNvSpPr/>
          <p:nvPr/>
        </p:nvSpPr>
        <p:spPr>
          <a:xfrm>
            <a:off x="6750423" y="1138518"/>
            <a:ext cx="484095" cy="36874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b="1" i="1" dirty="0" smtClean="0">
                <a:solidFill>
                  <a:prstClr val="black"/>
                </a:solidFill>
                <a:latin typeface="Calibri" pitchFamily="34" charset="0"/>
              </a:rPr>
              <a:t>ESBSIVA</a:t>
            </a:r>
          </a:p>
        </p:txBody>
      </p:sp>
      <p:grpSp>
        <p:nvGrpSpPr>
          <p:cNvPr id="10" name="Groupe 68"/>
          <p:cNvGrpSpPr/>
          <p:nvPr/>
        </p:nvGrpSpPr>
        <p:grpSpPr>
          <a:xfrm>
            <a:off x="6750846" y="4381047"/>
            <a:ext cx="172470" cy="255247"/>
            <a:chOff x="6750846" y="4393408"/>
            <a:chExt cx="309560" cy="242886"/>
          </a:xfrm>
        </p:grpSpPr>
        <p:cxnSp>
          <p:nvCxnSpPr>
            <p:cNvPr id="70" name="Forme 201"/>
            <p:cNvCxnSpPr/>
            <p:nvPr/>
          </p:nvCxnSpPr>
          <p:spPr>
            <a:xfrm rot="10800000" flipV="1">
              <a:off x="6756400" y="4394200"/>
              <a:ext cx="298450" cy="241300"/>
            </a:xfrm>
            <a:prstGeom prst="bentConnector3">
              <a:avLst>
                <a:gd name="adj1" fmla="val -4256"/>
              </a:avLst>
            </a:prstGeom>
            <a:ln>
              <a:solidFill>
                <a:srgbClr val="C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1" name="Forme 201"/>
            <p:cNvCxnSpPr/>
            <p:nvPr/>
          </p:nvCxnSpPr>
          <p:spPr>
            <a:xfrm rot="10800000">
              <a:off x="6750846" y="4393408"/>
              <a:ext cx="309560" cy="242886"/>
            </a:xfrm>
            <a:prstGeom prst="bentConnector3">
              <a:avLst>
                <a:gd name="adj1" fmla="val -2308"/>
              </a:avLst>
            </a:prstGeom>
            <a:ln>
              <a:solidFill>
                <a:srgbClr val="C00000"/>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64" name="Ellipse 63"/>
          <p:cNvSpPr/>
          <p:nvPr/>
        </p:nvSpPr>
        <p:spPr>
          <a:xfrm>
            <a:off x="6618516" y="3171315"/>
            <a:ext cx="304800" cy="304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Rectangle 64"/>
          <p:cNvSpPr/>
          <p:nvPr/>
        </p:nvSpPr>
        <p:spPr>
          <a:xfrm>
            <a:off x="6086476" y="3419476"/>
            <a:ext cx="952500" cy="461665"/>
          </a:xfrm>
          <a:prstGeom prst="rect">
            <a:avLst/>
          </a:prstGeom>
        </p:spPr>
        <p:txBody>
          <a:bodyPr wrap="square">
            <a:spAutoFit/>
          </a:bodyPr>
          <a:lstStyle/>
          <a:p>
            <a:pPr algn="ctr"/>
            <a:r>
              <a:rPr lang="fr-FR" sz="1200" b="1" dirty="0" smtClean="0">
                <a:solidFill>
                  <a:schemeClr val="accent1">
                    <a:lumMod val="75000"/>
                  </a:schemeClr>
                </a:solidFill>
              </a:rPr>
              <a:t>API Association </a:t>
            </a:r>
            <a:endParaRPr lang="fr-FR" sz="1200" dirty="0">
              <a:solidFill>
                <a:schemeClr val="accent1">
                  <a:lumMod val="75000"/>
                </a:schemeClr>
              </a:solidFill>
            </a:endParaRPr>
          </a:p>
        </p:txBody>
      </p:sp>
      <p:cxnSp>
        <p:nvCxnSpPr>
          <p:cNvPr id="82" name="Forme 201"/>
          <p:cNvCxnSpPr>
            <a:endCxn id="193" idx="3"/>
          </p:cNvCxnSpPr>
          <p:nvPr/>
        </p:nvCxnSpPr>
        <p:spPr>
          <a:xfrm flipV="1">
            <a:off x="4953000" y="4953000"/>
            <a:ext cx="3130226" cy="666750"/>
          </a:xfrm>
          <a:prstGeom prst="bentConnector2">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7" name="Groupe 81"/>
          <p:cNvGrpSpPr/>
          <p:nvPr/>
        </p:nvGrpSpPr>
        <p:grpSpPr>
          <a:xfrm>
            <a:off x="5724625" y="4989984"/>
            <a:ext cx="861372" cy="856527"/>
            <a:chOff x="5441576" y="2162023"/>
            <a:chExt cx="1186520" cy="1136989"/>
          </a:xfrm>
        </p:grpSpPr>
        <p:sp>
          <p:nvSpPr>
            <p:cNvPr id="190" name="Rectangle à quatre flèches 189"/>
            <p:cNvSpPr/>
            <p:nvPr/>
          </p:nvSpPr>
          <p:spPr>
            <a:xfrm>
              <a:off x="5441576" y="2162023"/>
              <a:ext cx="1186520" cy="1136989"/>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itchFamily="34" charset="0"/>
              </a:endParaRPr>
            </a:p>
          </p:txBody>
        </p:sp>
        <p:sp>
          <p:nvSpPr>
            <p:cNvPr id="191" name="Rectangle 190"/>
            <p:cNvSpPr/>
            <p:nvPr/>
          </p:nvSpPr>
          <p:spPr>
            <a:xfrm>
              <a:off x="5730568" y="2394713"/>
              <a:ext cx="618710" cy="694544"/>
            </a:xfrm>
            <a:prstGeom prst="rect">
              <a:avLst/>
            </a:prstGeom>
          </p:spPr>
          <p:txBody>
            <a:bodyPr wrap="none">
              <a:spAutoFit/>
            </a:bodyPr>
            <a:lstStyle/>
            <a:p>
              <a:r>
                <a:rPr lang="fr-FR" sz="1400" b="1" dirty="0" smtClean="0">
                  <a:solidFill>
                    <a:prstClr val="white"/>
                  </a:solidFill>
                  <a:cs typeface="Arial"/>
                </a:rPr>
                <a:t>EDI</a:t>
              </a:r>
            </a:p>
            <a:p>
              <a:r>
                <a:rPr lang="fr-FR" sz="1400" b="1" dirty="0" smtClean="0">
                  <a:solidFill>
                    <a:prstClr val="white"/>
                  </a:solidFill>
                  <a:cs typeface="Arial"/>
                </a:rPr>
                <a:t>CFE</a:t>
              </a:r>
              <a:endParaRPr lang="fr-FR" sz="1100" b="1" dirty="0"/>
            </a:p>
          </p:txBody>
        </p:sp>
      </p:grpSp>
      <p:sp>
        <p:nvSpPr>
          <p:cNvPr id="113" name="Rectangle à coins arrondis 112"/>
          <p:cNvSpPr/>
          <p:nvPr/>
        </p:nvSpPr>
        <p:spPr>
          <a:xfrm>
            <a:off x="1551642" y="1290916"/>
            <a:ext cx="1102658" cy="7530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latin typeface="Calibri" pitchFamily="34" charset="0"/>
              </a:rPr>
              <a:t>E-Creation</a:t>
            </a:r>
            <a:endParaRPr lang="fr-FR" sz="1400" dirty="0">
              <a:latin typeface="Calibri" pitchFamily="34" charset="0"/>
            </a:endParaRPr>
          </a:p>
        </p:txBody>
      </p:sp>
      <p:grpSp>
        <p:nvGrpSpPr>
          <p:cNvPr id="83" name="Groupe 82"/>
          <p:cNvGrpSpPr/>
          <p:nvPr/>
        </p:nvGrpSpPr>
        <p:grpSpPr>
          <a:xfrm>
            <a:off x="725637" y="3244043"/>
            <a:ext cx="759272" cy="630211"/>
            <a:chOff x="755836" y="1707047"/>
            <a:chExt cx="759272" cy="630211"/>
          </a:xfrm>
        </p:grpSpPr>
        <p:sp>
          <p:nvSpPr>
            <p:cNvPr id="84" name="Text Box 22"/>
            <p:cNvSpPr txBox="1">
              <a:spLocks noChangeArrowheads="1"/>
            </p:cNvSpPr>
            <p:nvPr/>
          </p:nvSpPr>
          <p:spPr bwMode="auto">
            <a:xfrm>
              <a:off x="755836" y="2106426"/>
              <a:ext cx="759272" cy="230832"/>
            </a:xfrm>
            <a:prstGeom prst="rect">
              <a:avLst/>
            </a:prstGeom>
            <a:noFill/>
            <a:ln w="9525">
              <a:noFill/>
              <a:miter lim="800000"/>
              <a:headEnd/>
              <a:tailEnd/>
            </a:ln>
          </p:spPr>
          <p:txBody>
            <a:bodyPr wrap="square">
              <a:spAutoFit/>
            </a:bodyPr>
            <a:lstStyle/>
            <a:p>
              <a:pPr algn="ctr"/>
              <a:r>
                <a:rPr lang="fr-FR" sz="900" b="1" dirty="0" smtClean="0"/>
                <a:t>Association</a:t>
              </a:r>
              <a:endParaRPr lang="fr-FR" sz="900" b="1" dirty="0"/>
            </a:p>
          </p:txBody>
        </p:sp>
        <p:pic>
          <p:nvPicPr>
            <p:cNvPr id="85" name="Image 84" descr="Bonhomme.png"/>
            <p:cNvPicPr>
              <a:picLocks noChangeAspect="1"/>
            </p:cNvPicPr>
            <p:nvPr/>
          </p:nvPicPr>
          <p:blipFill>
            <a:blip r:embed="rId3" cstate="print"/>
            <a:stretch>
              <a:fillRect/>
            </a:stretch>
          </p:blipFill>
          <p:spPr>
            <a:xfrm>
              <a:off x="952873" y="1707047"/>
              <a:ext cx="408904" cy="408904"/>
            </a:xfrm>
            <a:prstGeom prst="rect">
              <a:avLst/>
            </a:prstGeom>
          </p:spPr>
        </p:pic>
      </p:grpSp>
      <p:sp>
        <p:nvSpPr>
          <p:cNvPr id="143" name="Rectangle à coins arrondis 142"/>
          <p:cNvSpPr/>
          <p:nvPr/>
        </p:nvSpPr>
        <p:spPr>
          <a:xfrm>
            <a:off x="1568605" y="2851523"/>
            <a:ext cx="1102658" cy="75303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fr-FR" sz="1400" dirty="0" smtClean="0">
                <a:latin typeface="Calibri" pitchFamily="34" charset="0"/>
              </a:rPr>
              <a:t>Télé-procédure « M0 »</a:t>
            </a:r>
            <a:endParaRPr lang="fr-FR" sz="1400" dirty="0">
              <a:latin typeface="Calibri" pitchFamily="34" charset="0"/>
            </a:endParaRPr>
          </a:p>
        </p:txBody>
      </p:sp>
    </p:spTree>
    <p:extLst>
      <p:ext uri="{BB962C8B-B14F-4D97-AF65-F5344CB8AC3E}">
        <p14:creationId xmlns:p14="http://schemas.microsoft.com/office/powerpoint/2010/main" xmlns="" val="3902496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a:xfrm>
            <a:off x="5832389" y="4590798"/>
            <a:ext cx="142504" cy="1306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 SIVA </a:t>
            </a:r>
            <a:r>
              <a:rPr lang="fr-FR" b="1" dirty="0"/>
              <a:t>Chantier 1 Phase </a:t>
            </a:r>
            <a:r>
              <a:rPr lang="fr-FR" b="1" dirty="0" smtClean="0"/>
              <a:t>2 - Evénements « Modification »</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16</a:t>
            </a:fld>
            <a:endParaRPr lang="fr-FR" dirty="0">
              <a:solidFill>
                <a:schemeClr val="accent5">
                  <a:lumMod val="50000"/>
                </a:schemeClr>
              </a:solidFill>
            </a:endParaRPr>
          </a:p>
        </p:txBody>
      </p:sp>
      <p:cxnSp>
        <p:nvCxnSpPr>
          <p:cNvPr id="106" name="Connecteur droit 105"/>
          <p:cNvCxnSpPr/>
          <p:nvPr/>
        </p:nvCxnSpPr>
        <p:spPr>
          <a:xfrm flipV="1">
            <a:off x="889000" y="1292575"/>
            <a:ext cx="617071" cy="6910"/>
          </a:xfrm>
          <a:prstGeom prst="line">
            <a:avLst/>
          </a:prstGeom>
          <a:ln>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Rectangle à coins arrondis 112"/>
          <p:cNvSpPr/>
          <p:nvPr/>
        </p:nvSpPr>
        <p:spPr>
          <a:xfrm>
            <a:off x="1041623" y="782707"/>
            <a:ext cx="1331258" cy="3875018"/>
          </a:xfrm>
          <a:prstGeom prst="roundRect">
            <a:avLst/>
          </a:prstGeom>
          <a:gradFill>
            <a:gsLst>
              <a:gs pos="0">
                <a:srgbClr val="4F79FF"/>
              </a:gs>
              <a:gs pos="45000">
                <a:schemeClr val="accent1">
                  <a:lumMod val="60000"/>
                  <a:lumOff val="40000"/>
                </a:schemeClr>
              </a:gs>
              <a:gs pos="71000">
                <a:srgbClr val="C00000"/>
              </a:gs>
            </a:gsLst>
            <a:lin ang="5400000" scaled="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400" dirty="0">
              <a:latin typeface="Calibri" pitchFamily="34" charset="0"/>
            </a:endParaRPr>
          </a:p>
        </p:txBody>
      </p:sp>
      <p:sp>
        <p:nvSpPr>
          <p:cNvPr id="117" name="Rectangle 116"/>
          <p:cNvSpPr/>
          <p:nvPr/>
        </p:nvSpPr>
        <p:spPr>
          <a:xfrm>
            <a:off x="-97304" y="1148969"/>
            <a:ext cx="1089212" cy="276999"/>
          </a:xfrm>
          <a:prstGeom prst="rect">
            <a:avLst/>
          </a:prstGeom>
        </p:spPr>
        <p:txBody>
          <a:bodyPr wrap="square">
            <a:spAutoFit/>
          </a:bodyPr>
          <a:lstStyle/>
          <a:p>
            <a:pPr algn="ctr"/>
            <a:r>
              <a:rPr lang="fr-FR" sz="1200" b="1" i="1" dirty="0" smtClean="0">
                <a:solidFill>
                  <a:schemeClr val="accent1">
                    <a:lumMod val="75000"/>
                  </a:schemeClr>
                </a:solidFill>
              </a:rPr>
              <a:t>Modification</a:t>
            </a:r>
          </a:p>
        </p:txBody>
      </p:sp>
      <p:sp>
        <p:nvSpPr>
          <p:cNvPr id="152" name="Rectangle 151"/>
          <p:cNvSpPr/>
          <p:nvPr/>
        </p:nvSpPr>
        <p:spPr>
          <a:xfrm>
            <a:off x="5600058" y="1234775"/>
            <a:ext cx="484095" cy="501810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200" b="1" i="1" dirty="0" smtClean="0">
                <a:solidFill>
                  <a:prstClr val="black"/>
                </a:solidFill>
                <a:latin typeface="Calibri" pitchFamily="34" charset="0"/>
              </a:rPr>
              <a:t>ESBSIVA</a:t>
            </a:r>
            <a:endParaRPr lang="fr-FR" sz="1200" b="1" i="1" dirty="0">
              <a:solidFill>
                <a:prstClr val="black"/>
              </a:solidFill>
              <a:latin typeface="Calibri" pitchFamily="34" charset="0"/>
            </a:endParaRPr>
          </a:p>
          <a:p>
            <a:endParaRPr lang="fr-FR" sz="1200" b="1" i="1" dirty="0" smtClean="0">
              <a:solidFill>
                <a:prstClr val="black"/>
              </a:solidFill>
              <a:latin typeface="Calibri" pitchFamily="34" charset="0"/>
            </a:endParaRPr>
          </a:p>
          <a:p>
            <a:endParaRPr lang="fr-FR" sz="1200" b="1" i="1" dirty="0">
              <a:solidFill>
                <a:prstClr val="black"/>
              </a:solidFill>
              <a:latin typeface="Calibri" pitchFamily="34" charset="0"/>
            </a:endParaRPr>
          </a:p>
          <a:p>
            <a:endParaRPr lang="fr-FR" sz="1200" b="1" i="1" dirty="0" smtClean="0">
              <a:solidFill>
                <a:prstClr val="black"/>
              </a:solidFill>
              <a:latin typeface="Calibri" pitchFamily="34" charset="0"/>
            </a:endParaRPr>
          </a:p>
          <a:p>
            <a:endParaRPr lang="fr-FR" sz="1200" b="1" i="1" dirty="0">
              <a:solidFill>
                <a:prstClr val="black"/>
              </a:solidFill>
              <a:latin typeface="Calibri" pitchFamily="34" charset="0"/>
            </a:endParaRPr>
          </a:p>
          <a:p>
            <a:endParaRPr lang="fr-FR" sz="1200" b="1" i="1" dirty="0" smtClean="0">
              <a:solidFill>
                <a:prstClr val="black"/>
              </a:solidFill>
              <a:latin typeface="Calibri" pitchFamily="34" charset="0"/>
            </a:endParaRPr>
          </a:p>
          <a:p>
            <a:endParaRPr lang="fr-FR" sz="1200" b="1" i="1" dirty="0">
              <a:solidFill>
                <a:prstClr val="black"/>
              </a:solidFill>
              <a:latin typeface="Calibri" pitchFamily="34" charset="0"/>
            </a:endParaRPr>
          </a:p>
          <a:p>
            <a:endParaRPr lang="fr-FR" sz="1200" b="1" i="1" dirty="0" smtClean="0">
              <a:solidFill>
                <a:prstClr val="black"/>
              </a:solidFill>
              <a:latin typeface="Calibri" pitchFamily="34" charset="0"/>
            </a:endParaRPr>
          </a:p>
          <a:p>
            <a:endParaRPr lang="fr-FR" sz="1200" b="1" i="1" dirty="0">
              <a:solidFill>
                <a:prstClr val="black"/>
              </a:solidFill>
              <a:latin typeface="Calibri" pitchFamily="34" charset="0"/>
            </a:endParaRPr>
          </a:p>
          <a:p>
            <a:endParaRPr lang="fr-FR" sz="1200" b="1" i="1" dirty="0" smtClean="0">
              <a:solidFill>
                <a:prstClr val="black"/>
              </a:solidFill>
              <a:latin typeface="Calibri" pitchFamily="34" charset="0"/>
            </a:endParaRPr>
          </a:p>
          <a:p>
            <a:endParaRPr lang="fr-FR" sz="1200" b="1" i="1" dirty="0" smtClean="0">
              <a:solidFill>
                <a:prstClr val="black"/>
              </a:solidFill>
              <a:latin typeface="Calibri" pitchFamily="34" charset="0"/>
            </a:endParaRPr>
          </a:p>
          <a:p>
            <a:pPr algn="ctr"/>
            <a:endParaRPr lang="fr-FR" sz="1200" b="1" i="1" dirty="0" smtClean="0">
              <a:solidFill>
                <a:prstClr val="black"/>
              </a:solidFill>
              <a:latin typeface="Calibri" pitchFamily="34" charset="0"/>
            </a:endParaRPr>
          </a:p>
        </p:txBody>
      </p:sp>
      <p:cxnSp>
        <p:nvCxnSpPr>
          <p:cNvPr id="169" name="Connecteur droit 168"/>
          <p:cNvCxnSpPr>
            <a:endCxn id="194" idx="1"/>
          </p:cNvCxnSpPr>
          <p:nvPr/>
        </p:nvCxnSpPr>
        <p:spPr>
          <a:xfrm>
            <a:off x="2380352" y="1688305"/>
            <a:ext cx="3121091" cy="9250"/>
          </a:xfrm>
          <a:prstGeom prst="line">
            <a:avLst/>
          </a:prstGeom>
          <a:ln>
            <a:solidFill>
              <a:schemeClr val="accent1">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2309763" y="1437054"/>
            <a:ext cx="3347333" cy="261610"/>
          </a:xfrm>
          <a:prstGeom prst="rect">
            <a:avLst/>
          </a:prstGeom>
        </p:spPr>
        <p:txBody>
          <a:bodyPr wrap="square">
            <a:spAutoFit/>
          </a:bodyPr>
          <a:lstStyle/>
          <a:p>
            <a:pPr algn="ctr"/>
            <a:r>
              <a:rPr lang="fr-FR" sz="1100" b="1" i="1" dirty="0" smtClean="0">
                <a:solidFill>
                  <a:schemeClr val="accent1">
                    <a:lumMod val="75000"/>
                  </a:schemeClr>
                </a:solidFill>
              </a:rPr>
              <a:t>API Association (GET-structure = n° RNA/SIREN/SIRET)</a:t>
            </a:r>
          </a:p>
        </p:txBody>
      </p:sp>
      <p:cxnSp>
        <p:nvCxnSpPr>
          <p:cNvPr id="174" name="Connecteur droit 173"/>
          <p:cNvCxnSpPr>
            <a:stCxn id="194" idx="3"/>
          </p:cNvCxnSpPr>
          <p:nvPr/>
        </p:nvCxnSpPr>
        <p:spPr>
          <a:xfrm flipH="1">
            <a:off x="2380352" y="1913080"/>
            <a:ext cx="3121091" cy="0"/>
          </a:xfrm>
          <a:prstGeom prst="line">
            <a:avLst/>
          </a:prstGeom>
          <a:ln>
            <a:solidFill>
              <a:schemeClr val="accent1">
                <a:lumMod val="75000"/>
              </a:schemeClr>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7466656" y="3735405"/>
            <a:ext cx="1333324" cy="276999"/>
          </a:xfrm>
          <a:prstGeom prst="rect">
            <a:avLst/>
          </a:prstGeom>
        </p:spPr>
        <p:txBody>
          <a:bodyPr wrap="square">
            <a:spAutoFit/>
          </a:bodyPr>
          <a:lstStyle/>
          <a:p>
            <a:pPr algn="ctr"/>
            <a:r>
              <a:rPr lang="fr-FR" sz="1200" i="1" dirty="0">
                <a:solidFill>
                  <a:srgbClr val="3333FF"/>
                </a:solidFill>
              </a:rPr>
              <a:t>V</a:t>
            </a:r>
            <a:r>
              <a:rPr lang="fr-FR" sz="1200" i="1" dirty="0" smtClean="0">
                <a:solidFill>
                  <a:srgbClr val="3333FF"/>
                </a:solidFill>
              </a:rPr>
              <a:t>alidation RNA</a:t>
            </a:r>
          </a:p>
        </p:txBody>
      </p:sp>
      <p:sp>
        <p:nvSpPr>
          <p:cNvPr id="185" name="Rectangle 184"/>
          <p:cNvSpPr/>
          <p:nvPr/>
        </p:nvSpPr>
        <p:spPr>
          <a:xfrm>
            <a:off x="2463923" y="3917735"/>
            <a:ext cx="1216932" cy="461665"/>
          </a:xfrm>
          <a:prstGeom prst="rect">
            <a:avLst/>
          </a:prstGeom>
        </p:spPr>
        <p:txBody>
          <a:bodyPr wrap="square">
            <a:spAutoFit/>
          </a:bodyPr>
          <a:lstStyle/>
          <a:p>
            <a:pPr algn="ctr"/>
            <a:r>
              <a:rPr lang="fr-FR" sz="1200" b="1" i="1" dirty="0" smtClean="0">
                <a:solidFill>
                  <a:schemeClr val="accent1">
                    <a:lumMod val="75000"/>
                  </a:schemeClr>
                </a:solidFill>
              </a:rPr>
              <a:t>Transmission de la e-déclaration</a:t>
            </a:r>
          </a:p>
        </p:txBody>
      </p:sp>
      <p:sp>
        <p:nvSpPr>
          <p:cNvPr id="195" name="Flèche droite 194"/>
          <p:cNvSpPr/>
          <p:nvPr/>
        </p:nvSpPr>
        <p:spPr>
          <a:xfrm rot="10800000">
            <a:off x="6902427" y="5130321"/>
            <a:ext cx="191634" cy="148528"/>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cxnSp>
        <p:nvCxnSpPr>
          <p:cNvPr id="202" name="Forme 201"/>
          <p:cNvCxnSpPr>
            <a:stCxn id="68" idx="3"/>
            <a:endCxn id="104" idx="1"/>
          </p:cNvCxnSpPr>
          <p:nvPr/>
        </p:nvCxnSpPr>
        <p:spPr>
          <a:xfrm flipV="1">
            <a:off x="7333300" y="5006453"/>
            <a:ext cx="1029015" cy="587502"/>
          </a:xfrm>
          <a:prstGeom prst="bentConnector3">
            <a:avLst>
              <a:gd name="adj1" fmla="val 81363"/>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7333300" y="5130150"/>
            <a:ext cx="906668" cy="461665"/>
          </a:xfrm>
          <a:prstGeom prst="rect">
            <a:avLst/>
          </a:prstGeom>
        </p:spPr>
        <p:txBody>
          <a:bodyPr wrap="square">
            <a:spAutoFit/>
          </a:bodyPr>
          <a:lstStyle/>
          <a:p>
            <a:pPr algn="ctr"/>
            <a:r>
              <a:rPr lang="fr-FR" sz="1200" i="1" dirty="0" smtClean="0">
                <a:solidFill>
                  <a:srgbClr val="C00000"/>
                </a:solidFill>
              </a:rPr>
              <a:t>Validation CFE/INSEE</a:t>
            </a:r>
          </a:p>
        </p:txBody>
      </p:sp>
      <p:sp>
        <p:nvSpPr>
          <p:cNvPr id="66" name="Rectangle 65"/>
          <p:cNvSpPr/>
          <p:nvPr/>
        </p:nvSpPr>
        <p:spPr>
          <a:xfrm>
            <a:off x="1058910" y="848641"/>
            <a:ext cx="1283236" cy="307777"/>
          </a:xfrm>
          <a:prstGeom prst="rect">
            <a:avLst/>
          </a:prstGeom>
        </p:spPr>
        <p:txBody>
          <a:bodyPr wrap="none">
            <a:spAutoFit/>
          </a:bodyPr>
          <a:lstStyle/>
          <a:p>
            <a:pPr lvl="0" algn="ctr"/>
            <a:r>
              <a:rPr lang="fr-FR" sz="1400" b="1" dirty="0" smtClean="0">
                <a:solidFill>
                  <a:prstClr val="white"/>
                </a:solidFill>
                <a:cs typeface="Arial"/>
              </a:rPr>
              <a:t>E-Modification</a:t>
            </a:r>
            <a:endParaRPr lang="fr-FR" sz="1400" b="1" dirty="0">
              <a:solidFill>
                <a:prstClr val="white"/>
              </a:solidFill>
              <a:cs typeface="Arial"/>
            </a:endParaRPr>
          </a:p>
        </p:txBody>
      </p:sp>
      <p:sp>
        <p:nvSpPr>
          <p:cNvPr id="69" name="Rectangle à coins arrondis 68"/>
          <p:cNvSpPr/>
          <p:nvPr/>
        </p:nvSpPr>
        <p:spPr>
          <a:xfrm>
            <a:off x="1033404" y="3327004"/>
            <a:ext cx="1334247" cy="6068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Rectangle 69"/>
          <p:cNvSpPr/>
          <p:nvPr/>
        </p:nvSpPr>
        <p:spPr>
          <a:xfrm>
            <a:off x="979272" y="3325697"/>
            <a:ext cx="1419569" cy="646331"/>
          </a:xfrm>
          <a:prstGeom prst="rect">
            <a:avLst/>
          </a:prstGeom>
        </p:spPr>
        <p:txBody>
          <a:bodyPr wrap="square">
            <a:spAutoFit/>
          </a:bodyPr>
          <a:lstStyle/>
          <a:p>
            <a:pPr lvl="0" algn="ctr"/>
            <a:r>
              <a:rPr lang="fr-FR" sz="1200" dirty="0" smtClean="0">
                <a:solidFill>
                  <a:prstClr val="white"/>
                </a:solidFill>
                <a:cs typeface="Arial"/>
              </a:rPr>
              <a:t>Sélection des événements de modification</a:t>
            </a:r>
            <a:endParaRPr lang="fr-FR" sz="1200" dirty="0">
              <a:solidFill>
                <a:prstClr val="white"/>
              </a:solidFill>
              <a:cs typeface="Arial"/>
            </a:endParaRPr>
          </a:p>
        </p:txBody>
      </p:sp>
      <p:sp>
        <p:nvSpPr>
          <p:cNvPr id="71" name="Rectangle à coins arrondis 70"/>
          <p:cNvSpPr/>
          <p:nvPr/>
        </p:nvSpPr>
        <p:spPr>
          <a:xfrm>
            <a:off x="1037140" y="1186868"/>
            <a:ext cx="1331258" cy="1956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Rectangle 71"/>
          <p:cNvSpPr/>
          <p:nvPr/>
        </p:nvSpPr>
        <p:spPr>
          <a:xfrm>
            <a:off x="998134" y="1195833"/>
            <a:ext cx="1419569" cy="646331"/>
          </a:xfrm>
          <a:prstGeom prst="rect">
            <a:avLst/>
          </a:prstGeom>
        </p:spPr>
        <p:txBody>
          <a:bodyPr wrap="square">
            <a:spAutoFit/>
          </a:bodyPr>
          <a:lstStyle/>
          <a:p>
            <a:pPr lvl="0" algn="ctr"/>
            <a:r>
              <a:rPr lang="fr-FR" sz="1200" dirty="0" smtClean="0">
                <a:solidFill>
                  <a:prstClr val="white"/>
                </a:solidFill>
                <a:cs typeface="Arial"/>
              </a:rPr>
              <a:t>Affichage des informations existantes</a:t>
            </a:r>
            <a:endParaRPr lang="fr-FR" sz="1200" dirty="0">
              <a:solidFill>
                <a:prstClr val="white"/>
              </a:solidFill>
              <a:cs typeface="Arial"/>
            </a:endParaRPr>
          </a:p>
        </p:txBody>
      </p:sp>
      <p:sp>
        <p:nvSpPr>
          <p:cNvPr id="76" name="Rectangle 75"/>
          <p:cNvSpPr/>
          <p:nvPr/>
        </p:nvSpPr>
        <p:spPr>
          <a:xfrm>
            <a:off x="1002617" y="1787503"/>
            <a:ext cx="1419569" cy="430887"/>
          </a:xfrm>
          <a:prstGeom prst="rect">
            <a:avLst/>
          </a:prstGeom>
        </p:spPr>
        <p:txBody>
          <a:bodyPr wrap="square">
            <a:spAutoFit/>
          </a:bodyPr>
          <a:lstStyle/>
          <a:p>
            <a:pPr lvl="0" algn="ctr"/>
            <a:r>
              <a:rPr lang="fr-FR" sz="1050" dirty="0" smtClean="0">
                <a:solidFill>
                  <a:prstClr val="white"/>
                </a:solidFill>
                <a:cs typeface="Arial"/>
              </a:rPr>
              <a:t>Affichage des établissements</a:t>
            </a:r>
            <a:endParaRPr lang="fr-FR" sz="1050" dirty="0">
              <a:solidFill>
                <a:prstClr val="white"/>
              </a:solidFill>
              <a:cs typeface="Arial"/>
            </a:endParaRPr>
          </a:p>
        </p:txBody>
      </p:sp>
      <p:sp>
        <p:nvSpPr>
          <p:cNvPr id="77" name="Organigramme : Ou 76"/>
          <p:cNvSpPr/>
          <p:nvPr/>
        </p:nvSpPr>
        <p:spPr>
          <a:xfrm>
            <a:off x="2081855" y="2777306"/>
            <a:ext cx="155575" cy="149225"/>
          </a:xfrm>
          <a:prstGeom prst="flowChartOr">
            <a:avLst/>
          </a:prstGeom>
          <a:solidFill>
            <a:srgbClr val="92D050"/>
          </a:solidFill>
          <a:ln>
            <a:solidFill>
              <a:srgbClr val="00B050"/>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latin typeface="Calibri" pitchFamily="34" charset="0"/>
            </a:endParaRPr>
          </a:p>
        </p:txBody>
      </p:sp>
      <p:sp>
        <p:nvSpPr>
          <p:cNvPr id="78" name="Rectangle 77"/>
          <p:cNvSpPr/>
          <p:nvPr/>
        </p:nvSpPr>
        <p:spPr>
          <a:xfrm>
            <a:off x="1166150" y="2590665"/>
            <a:ext cx="1013570" cy="553998"/>
          </a:xfrm>
          <a:prstGeom prst="rect">
            <a:avLst/>
          </a:prstGeom>
        </p:spPr>
        <p:txBody>
          <a:bodyPr wrap="square">
            <a:spAutoFit/>
          </a:bodyPr>
          <a:lstStyle/>
          <a:p>
            <a:r>
              <a:rPr lang="fr-FR" sz="1000" dirty="0" smtClean="0">
                <a:solidFill>
                  <a:schemeClr val="bg1"/>
                </a:solidFill>
                <a:cs typeface="Arial"/>
              </a:rPr>
              <a:t>Ajouter un établissement secondaire</a:t>
            </a:r>
            <a:endParaRPr lang="fr-FR" sz="1200" b="1" dirty="0">
              <a:solidFill>
                <a:schemeClr val="bg1"/>
              </a:solidFill>
            </a:endParaRPr>
          </a:p>
        </p:txBody>
      </p:sp>
      <p:graphicFrame>
        <p:nvGraphicFramePr>
          <p:cNvPr id="80" name="Tableau 79"/>
          <p:cNvGraphicFramePr>
            <a:graphicFrameLocks noGrp="1"/>
          </p:cNvGraphicFramePr>
          <p:nvPr>
            <p:extLst>
              <p:ext uri="{D42A27DB-BD31-4B8C-83A1-F6EECF244321}">
                <p14:modId xmlns:p14="http://schemas.microsoft.com/office/powerpoint/2010/main" xmlns="" val="4009499195"/>
              </p:ext>
            </p:extLst>
          </p:nvPr>
        </p:nvGraphicFramePr>
        <p:xfrm>
          <a:off x="1206646" y="2158021"/>
          <a:ext cx="1036320" cy="467360"/>
        </p:xfrm>
        <a:graphic>
          <a:graphicData uri="http://schemas.openxmlformats.org/drawingml/2006/table">
            <a:tbl>
              <a:tblPr firstRow="1" bandRow="1">
                <a:tableStyleId>{93296810-A885-4BE3-A3E7-6D5BEEA58F35}</a:tableStyleId>
              </a:tblPr>
              <a:tblGrid>
                <a:gridCol w="276622"/>
                <a:gridCol w="483076"/>
                <a:gridCol w="276622"/>
              </a:tblGrid>
              <a:tr h="0">
                <a:tc>
                  <a:txBody>
                    <a:bodyPr/>
                    <a:lstStyle/>
                    <a:p>
                      <a:endParaRPr lang="fr-FR" sz="100" dirty="0"/>
                    </a:p>
                  </a:txBody>
                  <a:tcPr/>
                </a:tc>
                <a:tc>
                  <a:txBody>
                    <a:bodyPr/>
                    <a:lstStyle/>
                    <a:p>
                      <a:endParaRPr lang="fr-FR" sz="100" dirty="0"/>
                    </a:p>
                  </a:txBody>
                  <a:tcPr/>
                </a:tc>
                <a:tc>
                  <a:txBody>
                    <a:bodyPr/>
                    <a:lstStyle/>
                    <a:p>
                      <a:endParaRPr lang="fr-FR" sz="100" dirty="0"/>
                    </a:p>
                  </a:txBody>
                  <a:tcPr/>
                </a:tc>
              </a:tr>
              <a:tr h="0">
                <a:tc>
                  <a:txBody>
                    <a:bodyPr/>
                    <a:lstStyle/>
                    <a:p>
                      <a:endParaRPr lang="fr-FR" sz="100" dirty="0"/>
                    </a:p>
                  </a:txBody>
                  <a:tcPr/>
                </a:tc>
                <a:tc>
                  <a:txBody>
                    <a:bodyPr/>
                    <a:lstStyle/>
                    <a:p>
                      <a:endParaRPr lang="fr-FR" sz="100" dirty="0"/>
                    </a:p>
                  </a:txBody>
                  <a:tcPr/>
                </a:tc>
                <a:tc>
                  <a:txBody>
                    <a:bodyPr/>
                    <a:lstStyle/>
                    <a:p>
                      <a:endParaRPr lang="fr-FR" sz="100" dirty="0"/>
                    </a:p>
                  </a:txBody>
                  <a:tcPr/>
                </a:tc>
              </a:tr>
              <a:tr h="0">
                <a:tc>
                  <a:txBody>
                    <a:bodyPr/>
                    <a:lstStyle/>
                    <a:p>
                      <a:endParaRPr lang="fr-FR" sz="100" dirty="0"/>
                    </a:p>
                  </a:txBody>
                  <a:tcPr/>
                </a:tc>
                <a:tc>
                  <a:txBody>
                    <a:bodyPr/>
                    <a:lstStyle/>
                    <a:p>
                      <a:endParaRPr lang="fr-FR" sz="100" dirty="0"/>
                    </a:p>
                  </a:txBody>
                  <a:tcPr/>
                </a:tc>
                <a:tc>
                  <a:txBody>
                    <a:bodyPr/>
                    <a:lstStyle/>
                    <a:p>
                      <a:endParaRPr lang="fr-FR" sz="100" dirty="0"/>
                    </a:p>
                  </a:txBody>
                  <a:tcPr/>
                </a:tc>
              </a:tr>
              <a:tr h="0">
                <a:tc>
                  <a:txBody>
                    <a:bodyPr/>
                    <a:lstStyle/>
                    <a:p>
                      <a:endParaRPr lang="fr-FR" sz="100" dirty="0"/>
                    </a:p>
                  </a:txBody>
                  <a:tcPr/>
                </a:tc>
                <a:tc>
                  <a:txBody>
                    <a:bodyPr/>
                    <a:lstStyle/>
                    <a:p>
                      <a:endParaRPr lang="fr-FR" sz="100" dirty="0"/>
                    </a:p>
                  </a:txBody>
                  <a:tcPr/>
                </a:tc>
                <a:tc>
                  <a:txBody>
                    <a:bodyPr/>
                    <a:lstStyle/>
                    <a:p>
                      <a:endParaRPr lang="fr-FR" sz="100" dirty="0"/>
                    </a:p>
                  </a:txBody>
                  <a:tcPr/>
                </a:tc>
              </a:tr>
            </a:tbl>
          </a:graphicData>
        </a:graphic>
      </p:graphicFrame>
      <p:sp>
        <p:nvSpPr>
          <p:cNvPr id="89" name="Rectangle 88"/>
          <p:cNvSpPr/>
          <p:nvPr/>
        </p:nvSpPr>
        <p:spPr>
          <a:xfrm>
            <a:off x="2947426" y="1880807"/>
            <a:ext cx="2031598" cy="430887"/>
          </a:xfrm>
          <a:prstGeom prst="rect">
            <a:avLst/>
          </a:prstGeom>
        </p:spPr>
        <p:txBody>
          <a:bodyPr wrap="square">
            <a:spAutoFit/>
          </a:bodyPr>
          <a:lstStyle/>
          <a:p>
            <a:pPr algn="ctr"/>
            <a:r>
              <a:rPr lang="fr-FR" sz="1100" b="1" i="1" dirty="0" smtClean="0">
                <a:solidFill>
                  <a:schemeClr val="accent1">
                    <a:lumMod val="75000"/>
                  </a:schemeClr>
                </a:solidFill>
              </a:rPr>
              <a:t>Informations sur l’association </a:t>
            </a:r>
          </a:p>
          <a:p>
            <a:pPr algn="ctr"/>
            <a:r>
              <a:rPr lang="fr-FR" sz="1100" b="1" i="1" dirty="0" smtClean="0">
                <a:solidFill>
                  <a:schemeClr val="accent1">
                    <a:lumMod val="75000"/>
                  </a:schemeClr>
                </a:solidFill>
              </a:rPr>
              <a:t>+ ses établissements</a:t>
            </a:r>
          </a:p>
        </p:txBody>
      </p:sp>
      <p:cxnSp>
        <p:nvCxnSpPr>
          <p:cNvPr id="134" name="Forme 133"/>
          <p:cNvCxnSpPr>
            <a:stCxn id="95" idx="3"/>
            <a:endCxn id="151" idx="0"/>
          </p:cNvCxnSpPr>
          <p:nvPr/>
        </p:nvCxnSpPr>
        <p:spPr>
          <a:xfrm rot="5400000">
            <a:off x="6884582" y="2800622"/>
            <a:ext cx="809236" cy="2771117"/>
          </a:xfrm>
          <a:prstGeom prst="bentConnector3">
            <a:avLst>
              <a:gd name="adj1" fmla="val 26459"/>
            </a:avLst>
          </a:prstGeom>
          <a:ln>
            <a:solidFill>
              <a:srgbClr val="3333FF"/>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 name="Groupe 138"/>
          <p:cNvGrpSpPr/>
          <p:nvPr/>
        </p:nvGrpSpPr>
        <p:grpSpPr>
          <a:xfrm>
            <a:off x="6507510" y="3082365"/>
            <a:ext cx="871069" cy="838200"/>
            <a:chOff x="4113306" y="1183341"/>
            <a:chExt cx="1000317" cy="981635"/>
          </a:xfrm>
        </p:grpSpPr>
        <p:sp>
          <p:nvSpPr>
            <p:cNvPr id="119" name="Rectangle à coins arrondis 118"/>
            <p:cNvSpPr/>
            <p:nvPr/>
          </p:nvSpPr>
          <p:spPr>
            <a:xfrm>
              <a:off x="4168588" y="1183341"/>
              <a:ext cx="887506" cy="98163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05" name="Text Box 22"/>
            <p:cNvSpPr txBox="1">
              <a:spLocks noChangeArrowheads="1"/>
            </p:cNvSpPr>
            <p:nvPr/>
          </p:nvSpPr>
          <p:spPr bwMode="auto">
            <a:xfrm>
              <a:off x="4113306" y="1641325"/>
              <a:ext cx="1000317" cy="430887"/>
            </a:xfrm>
            <a:prstGeom prst="rect">
              <a:avLst/>
            </a:prstGeom>
            <a:noFill/>
            <a:ln w="9525">
              <a:noFill/>
              <a:miter lim="800000"/>
              <a:headEnd/>
              <a:tailEnd/>
            </a:ln>
          </p:spPr>
          <p:txBody>
            <a:bodyPr wrap="square">
              <a:spAutoFit/>
            </a:bodyPr>
            <a:lstStyle/>
            <a:p>
              <a:pPr algn="ctr"/>
              <a:r>
                <a:rPr lang="fr-FR" sz="1050" b="1" dirty="0" smtClean="0">
                  <a:solidFill>
                    <a:schemeClr val="bg1"/>
                  </a:solidFill>
                </a:rPr>
                <a:t>Greffe des associations</a:t>
              </a:r>
              <a:endParaRPr lang="fr-FR" sz="1050" b="1" dirty="0">
                <a:solidFill>
                  <a:schemeClr val="bg1"/>
                </a:solidFill>
              </a:endParaRPr>
            </a:p>
          </p:txBody>
        </p:sp>
        <p:pic>
          <p:nvPicPr>
            <p:cNvPr id="120" name="Image 119" descr="Bonhomme.png"/>
            <p:cNvPicPr>
              <a:picLocks noChangeAspect="1"/>
            </p:cNvPicPr>
            <p:nvPr/>
          </p:nvPicPr>
          <p:blipFill>
            <a:blip r:embed="rId3" cstate="print"/>
            <a:stretch>
              <a:fillRect/>
            </a:stretch>
          </p:blipFill>
          <p:spPr>
            <a:xfrm>
              <a:off x="4399430" y="1201104"/>
              <a:ext cx="449896" cy="449896"/>
            </a:xfrm>
            <a:prstGeom prst="rect">
              <a:avLst/>
            </a:prstGeom>
          </p:spPr>
        </p:pic>
      </p:grpSp>
      <p:grpSp>
        <p:nvGrpSpPr>
          <p:cNvPr id="6" name="Group 40"/>
          <p:cNvGrpSpPr>
            <a:grpSpLocks/>
          </p:cNvGrpSpPr>
          <p:nvPr/>
        </p:nvGrpSpPr>
        <p:grpSpPr bwMode="auto">
          <a:xfrm>
            <a:off x="8370628" y="3213416"/>
            <a:ext cx="608259" cy="568146"/>
            <a:chOff x="4533" y="1109"/>
            <a:chExt cx="379" cy="428"/>
          </a:xfrm>
        </p:grpSpPr>
        <p:sp>
          <p:nvSpPr>
            <p:cNvPr id="95" name="AutoShape 41"/>
            <p:cNvSpPr>
              <a:spLocks noChangeArrowheads="1"/>
            </p:cNvSpPr>
            <p:nvPr/>
          </p:nvSpPr>
          <p:spPr bwMode="auto">
            <a:xfrm>
              <a:off x="4533" y="1109"/>
              <a:ext cx="379" cy="428"/>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600" dirty="0">
                <a:latin typeface="Calibri" pitchFamily="34" charset="0"/>
              </a:endParaRPr>
            </a:p>
          </p:txBody>
        </p:sp>
        <p:sp>
          <p:nvSpPr>
            <p:cNvPr id="96" name="Text Box 42"/>
            <p:cNvSpPr txBox="1">
              <a:spLocks noChangeArrowheads="1"/>
            </p:cNvSpPr>
            <p:nvPr/>
          </p:nvSpPr>
          <p:spPr bwMode="auto">
            <a:xfrm>
              <a:off x="4582" y="1266"/>
              <a:ext cx="290" cy="19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RNA</a:t>
              </a:r>
              <a:endParaRPr lang="fr-FR" sz="1200" b="1" i="1" dirty="0">
                <a:solidFill>
                  <a:schemeClr val="bg1"/>
                </a:solidFill>
                <a:latin typeface="Calibri" pitchFamily="34" charset="0"/>
                <a:sym typeface="Wingdings" pitchFamily="2" charset="2"/>
              </a:endParaRPr>
            </a:p>
          </p:txBody>
        </p:sp>
      </p:grpSp>
      <p:sp>
        <p:nvSpPr>
          <p:cNvPr id="97" name="AutoShape 41"/>
          <p:cNvSpPr>
            <a:spLocks noChangeArrowheads="1"/>
          </p:cNvSpPr>
          <p:nvPr/>
        </p:nvSpPr>
        <p:spPr bwMode="auto">
          <a:xfrm>
            <a:off x="8384748" y="1808857"/>
            <a:ext cx="608259" cy="568146"/>
          </a:xfrm>
          <a:prstGeom prst="can">
            <a:avLst>
              <a:gd name="adj" fmla="val 27177"/>
            </a:avLst>
          </a:prstGeom>
          <a:ln>
            <a:headEnd/>
            <a:tailEnd/>
          </a:ln>
        </p:spPr>
        <p:style>
          <a:lnRef idx="1">
            <a:schemeClr val="accent1"/>
          </a:lnRef>
          <a:fillRef idx="3">
            <a:schemeClr val="accent1"/>
          </a:fillRef>
          <a:effectRef idx="2">
            <a:schemeClr val="accent1"/>
          </a:effectRef>
          <a:fontRef idx="minor">
            <a:schemeClr val="lt1"/>
          </a:fontRef>
        </p:style>
        <p:txBody>
          <a:bodyPr anchor="ctr">
            <a:spAutoFit/>
          </a:bodyPr>
          <a:lstStyle/>
          <a:p>
            <a:endParaRPr lang="fr-FR" sz="1600" dirty="0">
              <a:latin typeface="Calibri" pitchFamily="34" charset="0"/>
            </a:endParaRPr>
          </a:p>
        </p:txBody>
      </p:sp>
      <p:sp>
        <p:nvSpPr>
          <p:cNvPr id="98" name="Text Box 42"/>
          <p:cNvSpPr txBox="1">
            <a:spLocks noChangeArrowheads="1"/>
          </p:cNvSpPr>
          <p:nvPr/>
        </p:nvSpPr>
        <p:spPr bwMode="auto">
          <a:xfrm>
            <a:off x="8345069" y="2004566"/>
            <a:ext cx="663964" cy="25853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DBAsso</a:t>
            </a:r>
            <a:endParaRPr lang="fr-FR" sz="1200" b="1" i="1" dirty="0">
              <a:solidFill>
                <a:schemeClr val="bg1"/>
              </a:solidFill>
              <a:latin typeface="Calibri" pitchFamily="34" charset="0"/>
              <a:sym typeface="Wingdings" pitchFamily="2" charset="2"/>
            </a:endParaRPr>
          </a:p>
        </p:txBody>
      </p:sp>
      <p:cxnSp>
        <p:nvCxnSpPr>
          <p:cNvPr id="100" name="Connecteur droit 99"/>
          <p:cNvCxnSpPr>
            <a:endCxn id="97" idx="2"/>
          </p:cNvCxnSpPr>
          <p:nvPr/>
        </p:nvCxnSpPr>
        <p:spPr>
          <a:xfrm>
            <a:off x="6087801" y="2092930"/>
            <a:ext cx="2296947"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 name="Groupe 101"/>
          <p:cNvGrpSpPr/>
          <p:nvPr/>
        </p:nvGrpSpPr>
        <p:grpSpPr>
          <a:xfrm>
            <a:off x="8362315" y="4673924"/>
            <a:ext cx="667706" cy="571953"/>
            <a:chOff x="1681260" y="1163267"/>
            <a:chExt cx="582211" cy="587216"/>
          </a:xfrm>
        </p:grpSpPr>
        <p:sp>
          <p:nvSpPr>
            <p:cNvPr id="102" name="AutoShape 41"/>
            <p:cNvSpPr>
              <a:spLocks noChangeArrowheads="1"/>
            </p:cNvSpPr>
            <p:nvPr/>
          </p:nvSpPr>
          <p:spPr bwMode="auto">
            <a:xfrm>
              <a:off x="1693949" y="1163267"/>
              <a:ext cx="542706" cy="587216"/>
            </a:xfrm>
            <a:prstGeom prst="can">
              <a:avLst>
                <a:gd name="adj" fmla="val 27177"/>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endParaRPr lang="fr-FR" dirty="0">
                <a:latin typeface="Calibri" pitchFamily="34" charset="0"/>
              </a:endParaRPr>
            </a:p>
          </p:txBody>
        </p:sp>
        <p:sp>
          <p:nvSpPr>
            <p:cNvPr id="104" name="Text Box 42"/>
            <p:cNvSpPr txBox="1">
              <a:spLocks noChangeArrowheads="1"/>
            </p:cNvSpPr>
            <p:nvPr/>
          </p:nvSpPr>
          <p:spPr bwMode="auto">
            <a:xfrm>
              <a:off x="1681260" y="1375404"/>
              <a:ext cx="582211" cy="25853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Sirene</a:t>
              </a:r>
              <a:endParaRPr lang="fr-FR" sz="2000" b="1" i="1" dirty="0">
                <a:solidFill>
                  <a:schemeClr val="bg1"/>
                </a:solidFill>
                <a:latin typeface="Calibri" pitchFamily="34" charset="0"/>
                <a:sym typeface="Wingdings" pitchFamily="2" charset="2"/>
              </a:endParaRPr>
            </a:p>
          </p:txBody>
        </p:sp>
      </p:grpSp>
      <p:sp>
        <p:nvSpPr>
          <p:cNvPr id="108" name="Rectangle 107"/>
          <p:cNvSpPr/>
          <p:nvPr/>
        </p:nvSpPr>
        <p:spPr>
          <a:xfrm>
            <a:off x="7663905" y="5868309"/>
            <a:ext cx="1231256" cy="276999"/>
          </a:xfrm>
          <a:prstGeom prst="rect">
            <a:avLst/>
          </a:prstGeom>
        </p:spPr>
        <p:txBody>
          <a:bodyPr wrap="square">
            <a:spAutoFit/>
          </a:bodyPr>
          <a:lstStyle/>
          <a:p>
            <a:pPr algn="ctr"/>
            <a:r>
              <a:rPr lang="fr-FR" sz="1200" i="1" dirty="0" smtClean="0">
                <a:solidFill>
                  <a:srgbClr val="C00000"/>
                </a:solidFill>
              </a:rPr>
              <a:t>MAJ SIRET</a:t>
            </a:r>
          </a:p>
        </p:txBody>
      </p:sp>
      <p:sp>
        <p:nvSpPr>
          <p:cNvPr id="60" name="Flèche vers le bas 59"/>
          <p:cNvSpPr/>
          <p:nvPr/>
        </p:nvSpPr>
        <p:spPr>
          <a:xfrm>
            <a:off x="1567552" y="3095625"/>
            <a:ext cx="279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1" name="Rectangle à coins arrondis 60"/>
          <p:cNvSpPr/>
          <p:nvPr/>
        </p:nvSpPr>
        <p:spPr>
          <a:xfrm>
            <a:off x="1033404" y="4136630"/>
            <a:ext cx="1334247" cy="4258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63" name="Connecteur droit 62"/>
          <p:cNvCxnSpPr/>
          <p:nvPr/>
        </p:nvCxnSpPr>
        <p:spPr>
          <a:xfrm>
            <a:off x="1021452" y="1803400"/>
            <a:ext cx="1358900" cy="0"/>
          </a:xfrm>
          <a:prstGeom prst="line">
            <a:avLst/>
          </a:prstGeom>
        </p:spPr>
        <p:style>
          <a:lnRef idx="1">
            <a:schemeClr val="accent5"/>
          </a:lnRef>
          <a:fillRef idx="0">
            <a:schemeClr val="accent5"/>
          </a:fillRef>
          <a:effectRef idx="0">
            <a:schemeClr val="accent5"/>
          </a:effectRef>
          <a:fontRef idx="minor">
            <a:schemeClr val="tx1"/>
          </a:fontRef>
        </p:style>
      </p:cxnSp>
      <p:sp>
        <p:nvSpPr>
          <p:cNvPr id="64" name="Rectangle 63"/>
          <p:cNvSpPr/>
          <p:nvPr/>
        </p:nvSpPr>
        <p:spPr>
          <a:xfrm>
            <a:off x="969747" y="4116272"/>
            <a:ext cx="1419569" cy="461665"/>
          </a:xfrm>
          <a:prstGeom prst="rect">
            <a:avLst/>
          </a:prstGeom>
        </p:spPr>
        <p:txBody>
          <a:bodyPr wrap="square">
            <a:spAutoFit/>
          </a:bodyPr>
          <a:lstStyle/>
          <a:p>
            <a:pPr lvl="0" algn="ctr"/>
            <a:r>
              <a:rPr lang="fr-FR" sz="1200" dirty="0" smtClean="0">
                <a:solidFill>
                  <a:prstClr val="white"/>
                </a:solidFill>
                <a:cs typeface="Arial"/>
              </a:rPr>
              <a:t>Saisie du formulaire par événement</a:t>
            </a:r>
            <a:endParaRPr lang="fr-FR" sz="1200" dirty="0">
              <a:solidFill>
                <a:prstClr val="white"/>
              </a:solidFill>
              <a:cs typeface="Arial"/>
            </a:endParaRPr>
          </a:p>
        </p:txBody>
      </p:sp>
      <p:sp>
        <p:nvSpPr>
          <p:cNvPr id="65" name="Flèche vers le bas 64"/>
          <p:cNvSpPr/>
          <p:nvPr/>
        </p:nvSpPr>
        <p:spPr>
          <a:xfrm>
            <a:off x="1548502" y="3895725"/>
            <a:ext cx="279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2" name="Groupe 75"/>
          <p:cNvGrpSpPr/>
          <p:nvPr/>
        </p:nvGrpSpPr>
        <p:grpSpPr>
          <a:xfrm>
            <a:off x="6511806" y="5150181"/>
            <a:ext cx="871621" cy="887548"/>
            <a:chOff x="4113306" y="1183341"/>
            <a:chExt cx="1000317" cy="981635"/>
          </a:xfrm>
        </p:grpSpPr>
        <p:sp>
          <p:nvSpPr>
            <p:cNvPr id="68" name="Rectangle à coins arrondis 67"/>
            <p:cNvSpPr/>
            <p:nvPr/>
          </p:nvSpPr>
          <p:spPr>
            <a:xfrm>
              <a:off x="4168588" y="1183341"/>
              <a:ext cx="887506" cy="981635"/>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3" name="Text Box 22"/>
            <p:cNvSpPr txBox="1">
              <a:spLocks noChangeArrowheads="1"/>
            </p:cNvSpPr>
            <p:nvPr/>
          </p:nvSpPr>
          <p:spPr bwMode="auto">
            <a:xfrm>
              <a:off x="4113306" y="1771951"/>
              <a:ext cx="1000317" cy="276999"/>
            </a:xfrm>
            <a:prstGeom prst="rect">
              <a:avLst/>
            </a:prstGeom>
            <a:noFill/>
            <a:ln w="9525">
              <a:noFill/>
              <a:miter lim="800000"/>
              <a:headEnd/>
              <a:tailEnd/>
            </a:ln>
          </p:spPr>
          <p:txBody>
            <a:bodyPr wrap="square">
              <a:spAutoFit/>
            </a:bodyPr>
            <a:lstStyle/>
            <a:p>
              <a:pPr algn="ctr"/>
              <a:r>
                <a:rPr lang="fr-FR" sz="1200" b="1" dirty="0" smtClean="0">
                  <a:solidFill>
                    <a:schemeClr val="bg1"/>
                  </a:solidFill>
                </a:rPr>
                <a:t>CFE/INSEE</a:t>
              </a:r>
              <a:endParaRPr lang="fr-FR" sz="1200" b="1" dirty="0">
                <a:solidFill>
                  <a:schemeClr val="bg1"/>
                </a:solidFill>
              </a:endParaRPr>
            </a:p>
          </p:txBody>
        </p:sp>
        <p:pic>
          <p:nvPicPr>
            <p:cNvPr id="74" name="Image 73" descr="Bonhomme.png"/>
            <p:cNvPicPr>
              <a:picLocks noChangeAspect="1"/>
            </p:cNvPicPr>
            <p:nvPr/>
          </p:nvPicPr>
          <p:blipFill>
            <a:blip r:embed="rId3" cstate="print"/>
            <a:stretch>
              <a:fillRect/>
            </a:stretch>
          </p:blipFill>
          <p:spPr>
            <a:xfrm>
              <a:off x="4399430" y="1273674"/>
              <a:ext cx="449896" cy="449896"/>
            </a:xfrm>
            <a:prstGeom prst="rect">
              <a:avLst/>
            </a:prstGeom>
          </p:spPr>
        </p:pic>
      </p:grpSp>
      <p:sp>
        <p:nvSpPr>
          <p:cNvPr id="194" name="Ellipse 193"/>
          <p:cNvSpPr/>
          <p:nvPr/>
        </p:nvSpPr>
        <p:spPr>
          <a:xfrm>
            <a:off x="5456806" y="1652918"/>
            <a:ext cx="304800" cy="3047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6" name="Rectangle 195"/>
          <p:cNvSpPr/>
          <p:nvPr/>
        </p:nvSpPr>
        <p:spPr>
          <a:xfrm>
            <a:off x="4280691" y="1675053"/>
            <a:ext cx="1311747" cy="276999"/>
          </a:xfrm>
          <a:prstGeom prst="rect">
            <a:avLst/>
          </a:prstGeom>
        </p:spPr>
        <p:txBody>
          <a:bodyPr wrap="square">
            <a:spAutoFit/>
          </a:bodyPr>
          <a:lstStyle/>
          <a:p>
            <a:pPr algn="ctr"/>
            <a:r>
              <a:rPr lang="fr-FR" sz="1200" b="1" dirty="0" smtClean="0">
                <a:solidFill>
                  <a:schemeClr val="accent1">
                    <a:lumMod val="75000"/>
                  </a:schemeClr>
                </a:solidFill>
              </a:rPr>
              <a:t>API Association </a:t>
            </a:r>
            <a:endParaRPr lang="fr-FR" sz="1200" dirty="0">
              <a:solidFill>
                <a:schemeClr val="accent1">
                  <a:lumMod val="75000"/>
                </a:schemeClr>
              </a:solidFill>
            </a:endParaRPr>
          </a:p>
        </p:txBody>
      </p:sp>
      <p:grpSp>
        <p:nvGrpSpPr>
          <p:cNvPr id="75" name="Groupe 74"/>
          <p:cNvGrpSpPr/>
          <p:nvPr/>
        </p:nvGrpSpPr>
        <p:grpSpPr>
          <a:xfrm>
            <a:off x="67666" y="1409885"/>
            <a:ext cx="759272" cy="630211"/>
            <a:chOff x="755836" y="1707047"/>
            <a:chExt cx="759272" cy="630211"/>
          </a:xfrm>
        </p:grpSpPr>
        <p:sp>
          <p:nvSpPr>
            <p:cNvPr id="79" name="Text Box 22"/>
            <p:cNvSpPr txBox="1">
              <a:spLocks noChangeArrowheads="1"/>
            </p:cNvSpPr>
            <p:nvPr/>
          </p:nvSpPr>
          <p:spPr bwMode="auto">
            <a:xfrm>
              <a:off x="755836" y="2106426"/>
              <a:ext cx="759272" cy="230832"/>
            </a:xfrm>
            <a:prstGeom prst="rect">
              <a:avLst/>
            </a:prstGeom>
            <a:noFill/>
            <a:ln w="9525">
              <a:noFill/>
              <a:miter lim="800000"/>
              <a:headEnd/>
              <a:tailEnd/>
            </a:ln>
          </p:spPr>
          <p:txBody>
            <a:bodyPr wrap="square">
              <a:spAutoFit/>
            </a:bodyPr>
            <a:lstStyle/>
            <a:p>
              <a:pPr algn="ctr"/>
              <a:r>
                <a:rPr lang="fr-FR" sz="900" b="1" dirty="0" smtClean="0"/>
                <a:t>Association</a:t>
              </a:r>
              <a:endParaRPr lang="fr-FR" sz="900" b="1" dirty="0"/>
            </a:p>
          </p:txBody>
        </p:sp>
        <p:pic>
          <p:nvPicPr>
            <p:cNvPr id="81" name="Image 80" descr="Bonhomme.png"/>
            <p:cNvPicPr>
              <a:picLocks noChangeAspect="1"/>
            </p:cNvPicPr>
            <p:nvPr/>
          </p:nvPicPr>
          <p:blipFill>
            <a:blip r:embed="rId3" cstate="print"/>
            <a:stretch>
              <a:fillRect/>
            </a:stretch>
          </p:blipFill>
          <p:spPr>
            <a:xfrm>
              <a:off x="952873" y="1707047"/>
              <a:ext cx="408904" cy="408904"/>
            </a:xfrm>
            <a:prstGeom prst="rect">
              <a:avLst/>
            </a:prstGeom>
          </p:spPr>
        </p:pic>
      </p:grpSp>
      <p:sp>
        <p:nvSpPr>
          <p:cNvPr id="82" name="Rectangle 81"/>
          <p:cNvSpPr/>
          <p:nvPr/>
        </p:nvSpPr>
        <p:spPr>
          <a:xfrm>
            <a:off x="3773527" y="3053700"/>
            <a:ext cx="1826233" cy="461665"/>
          </a:xfrm>
          <a:prstGeom prst="rect">
            <a:avLst/>
          </a:prstGeom>
        </p:spPr>
        <p:txBody>
          <a:bodyPr wrap="square">
            <a:spAutoFit/>
          </a:bodyPr>
          <a:lstStyle/>
          <a:p>
            <a:pPr algn="r"/>
            <a:r>
              <a:rPr lang="fr-FR" sz="1200" i="1" dirty="0" smtClean="0">
                <a:solidFill>
                  <a:srgbClr val="3333FF"/>
                </a:solidFill>
              </a:rPr>
              <a:t>Si événements concernant le greffe des associations</a:t>
            </a:r>
          </a:p>
        </p:txBody>
      </p:sp>
      <p:cxnSp>
        <p:nvCxnSpPr>
          <p:cNvPr id="83" name="Connecteur droit 82"/>
          <p:cNvCxnSpPr>
            <a:stCxn id="119" idx="3"/>
            <a:endCxn id="95" idx="2"/>
          </p:cNvCxnSpPr>
          <p:nvPr/>
        </p:nvCxnSpPr>
        <p:spPr>
          <a:xfrm flipV="1">
            <a:off x="7328483" y="3497489"/>
            <a:ext cx="1042145" cy="3976"/>
          </a:xfrm>
          <a:prstGeom prst="line">
            <a:avLst/>
          </a:prstGeom>
          <a:ln>
            <a:solidFill>
              <a:srgbClr val="3333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85" name="Forme 201"/>
          <p:cNvCxnSpPr>
            <a:stCxn id="64" idx="3"/>
          </p:cNvCxnSpPr>
          <p:nvPr/>
        </p:nvCxnSpPr>
        <p:spPr>
          <a:xfrm flipV="1">
            <a:off x="2389316" y="3497489"/>
            <a:ext cx="3210742" cy="849616"/>
          </a:xfrm>
          <a:prstGeom prst="bentConnector3">
            <a:avLst>
              <a:gd name="adj1" fmla="val 43177"/>
            </a:avLst>
          </a:prstGeom>
          <a:ln>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6" name="Connecteur droit 85"/>
          <p:cNvCxnSpPr>
            <a:endCxn id="119" idx="1"/>
          </p:cNvCxnSpPr>
          <p:nvPr/>
        </p:nvCxnSpPr>
        <p:spPr>
          <a:xfrm>
            <a:off x="5600058" y="3499477"/>
            <a:ext cx="955591" cy="1988"/>
          </a:xfrm>
          <a:prstGeom prst="line">
            <a:avLst/>
          </a:prstGeom>
          <a:ln>
            <a:solidFill>
              <a:srgbClr val="3333FF"/>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1" name="Forme 201"/>
          <p:cNvCxnSpPr>
            <a:stCxn id="64" idx="3"/>
          </p:cNvCxnSpPr>
          <p:nvPr/>
        </p:nvCxnSpPr>
        <p:spPr>
          <a:xfrm>
            <a:off x="2389316" y="4347105"/>
            <a:ext cx="3210742" cy="225915"/>
          </a:xfrm>
          <a:prstGeom prst="bentConnector3">
            <a:avLst>
              <a:gd name="adj1" fmla="val 43177"/>
            </a:avLst>
          </a:prstGeom>
          <a:ln>
            <a:solidFill>
              <a:schemeClr val="accent1">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12" name="Forme 201"/>
          <p:cNvCxnSpPr>
            <a:endCxn id="68" idx="0"/>
          </p:cNvCxnSpPr>
          <p:nvPr/>
        </p:nvCxnSpPr>
        <p:spPr>
          <a:xfrm>
            <a:off x="5609206" y="4577937"/>
            <a:ext cx="1337432" cy="572244"/>
          </a:xfrm>
          <a:prstGeom prst="bentConnector2">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3" name="Groupe 81"/>
          <p:cNvGrpSpPr/>
          <p:nvPr/>
        </p:nvGrpSpPr>
        <p:grpSpPr>
          <a:xfrm>
            <a:off x="6526268" y="4138084"/>
            <a:ext cx="861372" cy="856527"/>
            <a:chOff x="5441576" y="2162023"/>
            <a:chExt cx="1186520" cy="1136989"/>
          </a:xfrm>
        </p:grpSpPr>
        <p:sp>
          <p:nvSpPr>
            <p:cNvPr id="190" name="Rectangle à quatre flèches 189"/>
            <p:cNvSpPr/>
            <p:nvPr/>
          </p:nvSpPr>
          <p:spPr>
            <a:xfrm>
              <a:off x="5441576" y="2162023"/>
              <a:ext cx="1186520" cy="1136989"/>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itchFamily="34" charset="0"/>
              </a:endParaRPr>
            </a:p>
          </p:txBody>
        </p:sp>
        <p:sp>
          <p:nvSpPr>
            <p:cNvPr id="191" name="Rectangle 190"/>
            <p:cNvSpPr/>
            <p:nvPr/>
          </p:nvSpPr>
          <p:spPr>
            <a:xfrm>
              <a:off x="5730568" y="2394713"/>
              <a:ext cx="618710" cy="694544"/>
            </a:xfrm>
            <a:prstGeom prst="rect">
              <a:avLst/>
            </a:prstGeom>
          </p:spPr>
          <p:txBody>
            <a:bodyPr wrap="none">
              <a:spAutoFit/>
            </a:bodyPr>
            <a:lstStyle/>
            <a:p>
              <a:r>
                <a:rPr lang="fr-FR" sz="1400" b="1" dirty="0" smtClean="0">
                  <a:solidFill>
                    <a:prstClr val="white"/>
                  </a:solidFill>
                  <a:cs typeface="Arial"/>
                </a:rPr>
                <a:t>EDI</a:t>
              </a:r>
            </a:p>
            <a:p>
              <a:r>
                <a:rPr lang="fr-FR" sz="1400" b="1" dirty="0" smtClean="0">
                  <a:solidFill>
                    <a:prstClr val="white"/>
                  </a:solidFill>
                  <a:cs typeface="Arial"/>
                </a:rPr>
                <a:t>CFE</a:t>
              </a:r>
              <a:endParaRPr lang="fr-FR" sz="1100" b="1" dirty="0"/>
            </a:p>
          </p:txBody>
        </p:sp>
      </p:grpSp>
      <p:cxnSp>
        <p:nvCxnSpPr>
          <p:cNvPr id="114" name="Forme 201"/>
          <p:cNvCxnSpPr>
            <a:stCxn id="102" idx="3"/>
          </p:cNvCxnSpPr>
          <p:nvPr/>
        </p:nvCxnSpPr>
        <p:spPr>
          <a:xfrm rot="5400000">
            <a:off x="6936395" y="4393635"/>
            <a:ext cx="899431" cy="2603914"/>
          </a:xfrm>
          <a:prstGeom prst="bentConnector2">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3791108" y="4551068"/>
            <a:ext cx="1826231" cy="461665"/>
          </a:xfrm>
          <a:prstGeom prst="rect">
            <a:avLst/>
          </a:prstGeom>
        </p:spPr>
        <p:txBody>
          <a:bodyPr wrap="square">
            <a:spAutoFit/>
          </a:bodyPr>
          <a:lstStyle/>
          <a:p>
            <a:pPr algn="r"/>
            <a:r>
              <a:rPr lang="fr-FR" sz="1200" i="1" dirty="0" smtClean="0">
                <a:solidFill>
                  <a:schemeClr val="accent3"/>
                </a:solidFill>
              </a:rPr>
              <a:t>Si événements concernant les CFE/INSEE</a:t>
            </a:r>
          </a:p>
        </p:txBody>
      </p:sp>
    </p:spTree>
    <p:extLst>
      <p:ext uri="{BB962C8B-B14F-4D97-AF65-F5344CB8AC3E}">
        <p14:creationId xmlns:p14="http://schemas.microsoft.com/office/powerpoint/2010/main" xmlns="" val="13821169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xfrm>
            <a:off x="6350" y="15875"/>
            <a:ext cx="9144000" cy="714375"/>
          </a:xfrm>
          <a:noFill/>
        </p:spPr>
        <p:txBody>
          <a:bodyPr vert="horz" wrap="square" lIns="91440" tIns="45720" rIns="91440" bIns="45720" numCol="1" anchorCtr="0" compatLnSpc="1">
            <a:prstTxWarp prst="textNoShape">
              <a:avLst/>
            </a:prstTxWarp>
          </a:bodyPr>
          <a:lstStyle/>
          <a:p>
            <a:r>
              <a:rPr lang="fr-FR" b="1" dirty="0" smtClean="0"/>
              <a:t>Service-Public-</a:t>
            </a:r>
            <a:r>
              <a:rPr lang="fr-FR" b="1" dirty="0"/>
              <a:t>A</a:t>
            </a:r>
            <a:r>
              <a:rPr lang="fr-FR" b="1" dirty="0" smtClean="0"/>
              <a:t>sso</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17</a:t>
            </a:fld>
            <a:endParaRPr lang="fr-FR" dirty="0">
              <a:solidFill>
                <a:schemeClr val="accent5">
                  <a:lumMod val="50000"/>
                </a:schemeClr>
              </a:solidFill>
            </a:endParaRPr>
          </a:p>
        </p:txBody>
      </p:sp>
      <p:graphicFrame>
        <p:nvGraphicFramePr>
          <p:cNvPr id="27" name="Diagramme 26"/>
          <p:cNvGraphicFramePr/>
          <p:nvPr>
            <p:extLst>
              <p:ext uri="{D42A27DB-BD31-4B8C-83A1-F6EECF244321}">
                <p14:modId xmlns:p14="http://schemas.microsoft.com/office/powerpoint/2010/main" xmlns="" val="2315388728"/>
              </p:ext>
            </p:extLst>
          </p:nvPr>
        </p:nvGraphicFramePr>
        <p:xfrm>
          <a:off x="327770" y="2469422"/>
          <a:ext cx="8200003" cy="259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ZoneTexte 27"/>
          <p:cNvSpPr txBox="1"/>
          <p:nvPr/>
        </p:nvSpPr>
        <p:spPr>
          <a:xfrm>
            <a:off x="132532" y="1634660"/>
            <a:ext cx="2342858" cy="646331"/>
          </a:xfrm>
          <a:prstGeom prst="rect">
            <a:avLst/>
          </a:prstGeom>
          <a:noFill/>
          <a:ln>
            <a:solidFill>
              <a:srgbClr val="0B6BA8"/>
            </a:solidFill>
          </a:ln>
        </p:spPr>
        <p:txBody>
          <a:bodyPr wrap="square" rtlCol="0">
            <a:spAutoFit/>
          </a:bodyPr>
          <a:lstStyle/>
          <a:p>
            <a:pPr marL="171450" indent="-171450">
              <a:buFont typeface="Arial" panose="020B0604020202020204" pitchFamily="34" charset="0"/>
              <a:buChar char="•"/>
            </a:pPr>
            <a:r>
              <a:rPr lang="fr-FR" sz="1200" dirty="0" smtClean="0">
                <a:cs typeface="Calibri" panose="020F0502020204030204" pitchFamily="34" charset="0"/>
              </a:rPr>
              <a:t>Ouverture compte association</a:t>
            </a:r>
          </a:p>
          <a:p>
            <a:pPr marL="171450" indent="-171450">
              <a:buFont typeface="Arial" panose="020B0604020202020204" pitchFamily="34" charset="0"/>
              <a:buChar char="•"/>
            </a:pPr>
            <a:r>
              <a:rPr lang="fr-FR" sz="1200" dirty="0" smtClean="0">
                <a:cs typeface="Calibri" panose="020F0502020204030204" pitchFamily="34" charset="0"/>
              </a:rPr>
              <a:t>Démarche </a:t>
            </a:r>
            <a:r>
              <a:rPr lang="fr-FR" sz="1200" dirty="0" err="1" smtClean="0">
                <a:cs typeface="Calibri" panose="020F0502020204030204" pitchFamily="34" charset="0"/>
              </a:rPr>
              <a:t>ecreation</a:t>
            </a:r>
            <a:r>
              <a:rPr lang="fr-FR" sz="1200" dirty="0" smtClean="0">
                <a:cs typeface="Calibri" panose="020F0502020204030204" pitchFamily="34" charset="0"/>
              </a:rPr>
              <a:t> et </a:t>
            </a:r>
            <a:r>
              <a:rPr lang="fr-FR" sz="1200" dirty="0" err="1" smtClean="0">
                <a:cs typeface="Calibri" panose="020F0502020204030204" pitchFamily="34" charset="0"/>
              </a:rPr>
              <a:t>emodification</a:t>
            </a:r>
            <a:endParaRPr lang="fr-FR" sz="1200" dirty="0">
              <a:cs typeface="Calibri" panose="020F0502020204030204" pitchFamily="34" charset="0"/>
            </a:endParaRPr>
          </a:p>
        </p:txBody>
      </p:sp>
      <p:sp>
        <p:nvSpPr>
          <p:cNvPr id="29" name="ZoneTexte 28"/>
          <p:cNvSpPr txBox="1"/>
          <p:nvPr/>
        </p:nvSpPr>
        <p:spPr>
          <a:xfrm>
            <a:off x="2149993" y="2411699"/>
            <a:ext cx="1822223" cy="461665"/>
          </a:xfrm>
          <a:prstGeom prst="rect">
            <a:avLst/>
          </a:prstGeom>
          <a:noFill/>
          <a:ln>
            <a:solidFill>
              <a:srgbClr val="0B6BA8"/>
            </a:solidFill>
          </a:ln>
        </p:spPr>
        <p:txBody>
          <a:bodyPr wrap="square" rtlCol="0">
            <a:spAutoFit/>
          </a:bodyPr>
          <a:lstStyle/>
          <a:p>
            <a:pPr marL="171450" indent="-171450">
              <a:buFont typeface="Arial" panose="020B0604020202020204" pitchFamily="34" charset="0"/>
              <a:buChar char="•"/>
            </a:pPr>
            <a:r>
              <a:rPr lang="fr-FR" sz="1200" dirty="0" smtClean="0">
                <a:cs typeface="Calibri" panose="020F0502020204030204" pitchFamily="34" charset="0"/>
              </a:rPr>
              <a:t>Migration des comptes</a:t>
            </a:r>
          </a:p>
          <a:p>
            <a:pPr marL="171450" indent="-171450">
              <a:buFont typeface="Arial" panose="020B0604020202020204" pitchFamily="34" charset="0"/>
              <a:buChar char="•"/>
            </a:pPr>
            <a:r>
              <a:rPr lang="fr-FR" sz="1200" dirty="0" smtClean="0">
                <a:cs typeface="Calibri" panose="020F0502020204030204" pitchFamily="34" charset="0"/>
              </a:rPr>
              <a:t>Fermeture VCA</a:t>
            </a:r>
          </a:p>
        </p:txBody>
      </p:sp>
      <p:sp>
        <p:nvSpPr>
          <p:cNvPr id="30" name="ZoneTexte 29"/>
          <p:cNvSpPr txBox="1"/>
          <p:nvPr/>
        </p:nvSpPr>
        <p:spPr>
          <a:xfrm>
            <a:off x="3644900" y="987127"/>
            <a:ext cx="2743200" cy="1200329"/>
          </a:xfrm>
          <a:prstGeom prst="rect">
            <a:avLst/>
          </a:prstGeom>
          <a:noFill/>
          <a:ln>
            <a:solidFill>
              <a:srgbClr val="0B6BA8"/>
            </a:solidFill>
          </a:ln>
        </p:spPr>
        <p:txBody>
          <a:bodyPr wrap="square" rtlCol="0">
            <a:spAutoFit/>
          </a:bodyPr>
          <a:lstStyle/>
          <a:p>
            <a:r>
              <a:rPr lang="fr-FR" sz="1200" dirty="0" smtClean="0">
                <a:cs typeface="Calibri" panose="020F0502020204030204" pitchFamily="34" charset="0"/>
              </a:rPr>
              <a:t>Ecran </a:t>
            </a:r>
            <a:r>
              <a:rPr lang="fr-FR" sz="1200" dirty="0">
                <a:cs typeface="Calibri" panose="020F0502020204030204" pitchFamily="34" charset="0"/>
              </a:rPr>
              <a:t>IAL + API Association (</a:t>
            </a:r>
            <a:r>
              <a:rPr lang="fr-FR" sz="1200" dirty="0" err="1">
                <a:cs typeface="Calibri" panose="020F0502020204030204" pitchFamily="34" charset="0"/>
              </a:rPr>
              <a:t>SaV</a:t>
            </a:r>
            <a:r>
              <a:rPr lang="fr-FR" sz="1200" dirty="0" smtClean="0">
                <a:cs typeface="Calibri" panose="020F0502020204030204" pitchFamily="34" charset="0"/>
              </a:rPr>
              <a:t>)</a:t>
            </a:r>
          </a:p>
          <a:p>
            <a:pPr marL="171450" indent="-171450">
              <a:buFont typeface="Arial" panose="020B0604020202020204" pitchFamily="34" charset="0"/>
              <a:buChar char="•"/>
            </a:pPr>
            <a:r>
              <a:rPr lang="fr-FR" sz="1200" dirty="0" smtClean="0">
                <a:cs typeface="Calibri" panose="020F0502020204030204" pitchFamily="34" charset="0"/>
              </a:rPr>
              <a:t>Création </a:t>
            </a:r>
            <a:r>
              <a:rPr lang="fr-FR" sz="1200" dirty="0">
                <a:cs typeface="Calibri" panose="020F0502020204030204" pitchFamily="34" charset="0"/>
              </a:rPr>
              <a:t>du compte et pré-remplissage </a:t>
            </a:r>
            <a:r>
              <a:rPr lang="fr-FR" sz="1200" dirty="0" smtClean="0">
                <a:cs typeface="Calibri" panose="020F0502020204030204" pitchFamily="34" charset="0"/>
              </a:rPr>
              <a:t>de l’écran « informations administratives »</a:t>
            </a:r>
          </a:p>
          <a:p>
            <a:pPr marL="171450" indent="-171450">
              <a:buFont typeface="Arial" panose="020B0604020202020204" pitchFamily="34" charset="0"/>
              <a:buChar char="•"/>
            </a:pPr>
            <a:r>
              <a:rPr lang="fr-FR" sz="1200" dirty="0" smtClean="0">
                <a:cs typeface="Calibri" panose="020F0502020204030204" pitchFamily="34" charset="0"/>
              </a:rPr>
              <a:t>Accès direct démarches </a:t>
            </a:r>
            <a:r>
              <a:rPr lang="fr-FR" sz="1200" dirty="0" err="1" smtClean="0">
                <a:cs typeface="Calibri" panose="020F0502020204030204" pitchFamily="34" charset="0"/>
              </a:rPr>
              <a:t>ecreation</a:t>
            </a:r>
            <a:r>
              <a:rPr lang="fr-FR" sz="1200" dirty="0" smtClean="0">
                <a:cs typeface="Calibri" panose="020F0502020204030204" pitchFamily="34" charset="0"/>
              </a:rPr>
              <a:t> et </a:t>
            </a:r>
            <a:r>
              <a:rPr lang="fr-FR" sz="1200" dirty="0" err="1" smtClean="0">
                <a:cs typeface="Calibri" panose="020F0502020204030204" pitchFamily="34" charset="0"/>
              </a:rPr>
              <a:t>emodfication</a:t>
            </a:r>
            <a:endParaRPr lang="fr-FR" sz="1200" dirty="0" smtClean="0">
              <a:cs typeface="Calibri" panose="020F0502020204030204" pitchFamily="34" charset="0"/>
            </a:endParaRPr>
          </a:p>
        </p:txBody>
      </p:sp>
      <p:cxnSp>
        <p:nvCxnSpPr>
          <p:cNvPr id="31" name="Connecteur droit 30"/>
          <p:cNvCxnSpPr>
            <a:stCxn id="28" idx="2"/>
          </p:cNvCxnSpPr>
          <p:nvPr/>
        </p:nvCxnSpPr>
        <p:spPr>
          <a:xfrm>
            <a:off x="1303961" y="2280991"/>
            <a:ext cx="0" cy="1008533"/>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Connecteur droit 31"/>
          <p:cNvCxnSpPr>
            <a:stCxn id="29" idx="2"/>
          </p:cNvCxnSpPr>
          <p:nvPr/>
        </p:nvCxnSpPr>
        <p:spPr>
          <a:xfrm>
            <a:off x="3061105" y="2873364"/>
            <a:ext cx="0" cy="416160"/>
          </a:xfrm>
          <a:prstGeom prst="line">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30" idx="2"/>
          </p:cNvCxnSpPr>
          <p:nvPr/>
        </p:nvCxnSpPr>
        <p:spPr>
          <a:xfrm>
            <a:off x="5016500" y="2187456"/>
            <a:ext cx="0" cy="1102068"/>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4572000" y="4753781"/>
            <a:ext cx="2184399" cy="830997"/>
          </a:xfrm>
          <a:prstGeom prst="rect">
            <a:avLst/>
          </a:prstGeom>
          <a:noFill/>
          <a:ln>
            <a:solidFill>
              <a:srgbClr val="0B6BA8"/>
            </a:solidFill>
          </a:ln>
        </p:spPr>
        <p:txBody>
          <a:bodyPr wrap="square" rtlCol="0">
            <a:spAutoFit/>
          </a:bodyPr>
          <a:lstStyle/>
          <a:p>
            <a:pPr marL="171450" indent="-171450">
              <a:buFont typeface="Arial" panose="020B0604020202020204" pitchFamily="34" charset="0"/>
              <a:buChar char="•"/>
            </a:pPr>
            <a:r>
              <a:rPr lang="fr-FR" sz="1200" dirty="0" smtClean="0">
                <a:cs typeface="Calibri" panose="020F0502020204030204" pitchFamily="34" charset="0"/>
              </a:rPr>
              <a:t>Multi-espace : 1 ou plusieurs comptes </a:t>
            </a:r>
            <a:r>
              <a:rPr lang="fr-FR" sz="1200" dirty="0" err="1" smtClean="0">
                <a:cs typeface="Calibri" panose="020F0502020204030204" pitchFamily="34" charset="0"/>
              </a:rPr>
              <a:t>asso</a:t>
            </a:r>
            <a:r>
              <a:rPr lang="fr-FR" sz="1200" dirty="0" smtClean="0">
                <a:cs typeface="Calibri" panose="020F0502020204030204" pitchFamily="34" charset="0"/>
              </a:rPr>
              <a:t> possibles</a:t>
            </a:r>
          </a:p>
          <a:p>
            <a:pPr marL="171450" indent="-171450">
              <a:buFont typeface="Arial" panose="020B0604020202020204" pitchFamily="34" charset="0"/>
              <a:buChar char="•"/>
            </a:pPr>
            <a:r>
              <a:rPr lang="fr-FR" sz="1200" dirty="0" smtClean="0">
                <a:cs typeface="Calibri" panose="020F0502020204030204" pitchFamily="34" charset="0"/>
              </a:rPr>
              <a:t>Partage du compte </a:t>
            </a:r>
            <a:r>
              <a:rPr lang="fr-FR" sz="1200" dirty="0" err="1" smtClean="0">
                <a:cs typeface="Calibri" panose="020F0502020204030204" pitchFamily="34" charset="0"/>
              </a:rPr>
              <a:t>asso</a:t>
            </a:r>
            <a:r>
              <a:rPr lang="fr-FR" sz="1200" dirty="0" smtClean="0">
                <a:cs typeface="Calibri" panose="020F0502020204030204" pitchFamily="34" charset="0"/>
              </a:rPr>
              <a:t> entre plusieurs membres</a:t>
            </a:r>
          </a:p>
        </p:txBody>
      </p:sp>
      <p:cxnSp>
        <p:nvCxnSpPr>
          <p:cNvPr id="35" name="Connecteur droit 34"/>
          <p:cNvCxnSpPr>
            <a:stCxn id="34" idx="0"/>
          </p:cNvCxnSpPr>
          <p:nvPr/>
        </p:nvCxnSpPr>
        <p:spPr>
          <a:xfrm flipV="1">
            <a:off x="5664200" y="4217761"/>
            <a:ext cx="80" cy="536020"/>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143645" y="2605958"/>
            <a:ext cx="1366667" cy="461665"/>
          </a:xfrm>
          <a:prstGeom prst="rect">
            <a:avLst/>
          </a:prstGeom>
          <a:noFill/>
          <a:ln>
            <a:solidFill>
              <a:srgbClr val="0B6BA8"/>
            </a:solidFill>
          </a:ln>
        </p:spPr>
        <p:txBody>
          <a:bodyPr wrap="square" rtlCol="0">
            <a:spAutoFit/>
          </a:bodyPr>
          <a:lstStyle/>
          <a:p>
            <a:pPr marL="171450" indent="-171450">
              <a:buFont typeface="Arial" panose="020B0604020202020204" pitchFamily="34" charset="0"/>
              <a:buChar char="•"/>
            </a:pPr>
            <a:r>
              <a:rPr lang="fr-FR" sz="1200" dirty="0" err="1" smtClean="0">
                <a:cs typeface="Calibri" panose="020F0502020204030204" pitchFamily="34" charset="0"/>
              </a:rPr>
              <a:t>eSubvention</a:t>
            </a:r>
            <a:r>
              <a:rPr lang="fr-FR" sz="1200" dirty="0" smtClean="0">
                <a:cs typeface="Calibri" panose="020F0502020204030204" pitchFamily="34" charset="0"/>
              </a:rPr>
              <a:t> V1</a:t>
            </a:r>
          </a:p>
          <a:p>
            <a:pPr marL="171450" indent="-171450">
              <a:buFont typeface="Arial" panose="020B0604020202020204" pitchFamily="34" charset="0"/>
              <a:buChar char="•"/>
            </a:pPr>
            <a:r>
              <a:rPr lang="fr-FR" sz="1200" dirty="0" err="1" smtClean="0">
                <a:cs typeface="Calibri" panose="020F0502020204030204" pitchFamily="34" charset="0"/>
              </a:rPr>
              <a:t>Cerfa</a:t>
            </a:r>
            <a:r>
              <a:rPr lang="fr-FR" sz="1200" dirty="0" smtClean="0">
                <a:cs typeface="Calibri" panose="020F0502020204030204" pitchFamily="34" charset="0"/>
              </a:rPr>
              <a:t> V5</a:t>
            </a:r>
          </a:p>
        </p:txBody>
      </p:sp>
      <p:cxnSp>
        <p:nvCxnSpPr>
          <p:cNvPr id="37" name="Connecteur droit 36"/>
          <p:cNvCxnSpPr>
            <a:stCxn id="36" idx="2"/>
          </p:cNvCxnSpPr>
          <p:nvPr/>
        </p:nvCxnSpPr>
        <p:spPr>
          <a:xfrm>
            <a:off x="5826979" y="3067623"/>
            <a:ext cx="0" cy="221901"/>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38" name="ZoneTexte 37"/>
          <p:cNvSpPr txBox="1"/>
          <p:nvPr/>
        </p:nvSpPr>
        <p:spPr>
          <a:xfrm>
            <a:off x="6908800" y="1161774"/>
            <a:ext cx="2019300" cy="1015663"/>
          </a:xfrm>
          <a:prstGeom prst="rect">
            <a:avLst/>
          </a:prstGeom>
          <a:noFill/>
          <a:ln>
            <a:solidFill>
              <a:srgbClr val="0B6BA8"/>
            </a:solidFill>
          </a:ln>
        </p:spPr>
        <p:txBody>
          <a:bodyPr wrap="square" rtlCol="0">
            <a:spAutoFit/>
          </a:bodyPr>
          <a:lstStyle/>
          <a:p>
            <a:r>
              <a:rPr lang="fr-FR" sz="1200" dirty="0" smtClean="0">
                <a:cs typeface="Calibri" panose="020F0502020204030204" pitchFamily="34" charset="0"/>
              </a:rPr>
              <a:t>Ecran DAC + API </a:t>
            </a:r>
            <a:r>
              <a:rPr lang="fr-FR" sz="1200" dirty="0">
                <a:cs typeface="Calibri" panose="020F0502020204030204" pitchFamily="34" charset="0"/>
              </a:rPr>
              <a:t>Association (DAC) + </a:t>
            </a:r>
            <a:r>
              <a:rPr lang="fr-FR" sz="1200" dirty="0" err="1">
                <a:cs typeface="Calibri" panose="020F0502020204030204" pitchFamily="34" charset="0"/>
              </a:rPr>
              <a:t>eSubvention</a:t>
            </a:r>
            <a:r>
              <a:rPr lang="fr-FR" sz="1200" dirty="0">
                <a:cs typeface="Calibri" panose="020F0502020204030204" pitchFamily="34" charset="0"/>
              </a:rPr>
              <a:t> V2</a:t>
            </a:r>
          </a:p>
          <a:p>
            <a:pPr marL="171450" indent="-171450">
              <a:buFont typeface="Arial" panose="020B0604020202020204" pitchFamily="34" charset="0"/>
              <a:buChar char="•"/>
            </a:pPr>
            <a:r>
              <a:rPr lang="fr-FR" sz="1200" dirty="0" smtClean="0">
                <a:cs typeface="Calibri" panose="020F0502020204030204" pitchFamily="34" charset="0"/>
              </a:rPr>
              <a:t>Transmission des DAC vers l’API Association</a:t>
            </a:r>
          </a:p>
          <a:p>
            <a:pPr marL="171450" indent="-171450">
              <a:buFont typeface="Arial" panose="020B0604020202020204" pitchFamily="34" charset="0"/>
              <a:buChar char="•"/>
            </a:pPr>
            <a:r>
              <a:rPr lang="fr-FR" sz="1200" dirty="0" err="1" smtClean="0">
                <a:cs typeface="Calibri" panose="020F0502020204030204" pitchFamily="34" charset="0"/>
              </a:rPr>
              <a:t>eSubvention</a:t>
            </a:r>
            <a:r>
              <a:rPr lang="fr-FR" sz="1200" dirty="0" smtClean="0">
                <a:cs typeface="Calibri" panose="020F0502020204030204" pitchFamily="34" charset="0"/>
              </a:rPr>
              <a:t> V2</a:t>
            </a:r>
          </a:p>
        </p:txBody>
      </p:sp>
      <p:cxnSp>
        <p:nvCxnSpPr>
          <p:cNvPr id="39" name="Connecteur droit 38"/>
          <p:cNvCxnSpPr>
            <a:stCxn id="38" idx="2"/>
          </p:cNvCxnSpPr>
          <p:nvPr/>
        </p:nvCxnSpPr>
        <p:spPr>
          <a:xfrm>
            <a:off x="7918450" y="2177437"/>
            <a:ext cx="2581" cy="1112087"/>
          </a:xfrm>
          <a:prstGeom prst="line">
            <a:avLst/>
          </a:prstGeom>
          <a:ln>
            <a:tailEnd type="oval"/>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6908800" y="4606519"/>
            <a:ext cx="2132013" cy="1015663"/>
          </a:xfrm>
          <a:prstGeom prst="rect">
            <a:avLst/>
          </a:prstGeom>
          <a:noFill/>
          <a:ln>
            <a:solidFill>
              <a:srgbClr val="0B6BA8"/>
            </a:solidFill>
          </a:ln>
        </p:spPr>
        <p:txBody>
          <a:bodyPr wrap="square" rtlCol="0">
            <a:spAutoFit/>
          </a:bodyPr>
          <a:lstStyle/>
          <a:p>
            <a:r>
              <a:rPr lang="fr-FR" sz="1200" i="1" dirty="0" smtClean="0">
                <a:cs typeface="Calibri" panose="020F0502020204030204" pitchFamily="34" charset="0"/>
              </a:rPr>
              <a:t>À programmer:</a:t>
            </a:r>
            <a:endParaRPr lang="fr-FR" sz="1200" i="1" dirty="0">
              <a:cs typeface="Calibri" panose="020F0502020204030204" pitchFamily="34" charset="0"/>
            </a:endParaRPr>
          </a:p>
          <a:p>
            <a:pPr marL="171450" indent="-171450">
              <a:buFont typeface="Arial" panose="020B0604020202020204" pitchFamily="34" charset="0"/>
              <a:buChar char="•"/>
            </a:pPr>
            <a:r>
              <a:rPr lang="fr-FR" sz="1200" i="1" dirty="0" smtClean="0">
                <a:cs typeface="Calibri" panose="020F0502020204030204" pitchFamily="34" charset="0"/>
              </a:rPr>
              <a:t>Adaptation </a:t>
            </a:r>
            <a:r>
              <a:rPr lang="fr-FR" sz="1200" i="1" dirty="0" err="1" smtClean="0">
                <a:cs typeface="Calibri" panose="020F0502020204030204" pitchFamily="34" charset="0"/>
              </a:rPr>
              <a:t>télédémarche</a:t>
            </a:r>
            <a:r>
              <a:rPr lang="fr-FR" sz="1200" i="1" dirty="0" smtClean="0">
                <a:cs typeface="Calibri" panose="020F0502020204030204" pitchFamily="34" charset="0"/>
              </a:rPr>
              <a:t> </a:t>
            </a:r>
            <a:r>
              <a:rPr lang="fr-FR" sz="1200" i="1" dirty="0" err="1" smtClean="0">
                <a:cs typeface="Calibri" panose="020F0502020204030204" pitchFamily="34" charset="0"/>
              </a:rPr>
              <a:t>eModification</a:t>
            </a:r>
            <a:endParaRPr lang="fr-FR" sz="1200" i="1" dirty="0" smtClean="0">
              <a:cs typeface="Calibri" panose="020F0502020204030204" pitchFamily="34" charset="0"/>
            </a:endParaRPr>
          </a:p>
          <a:p>
            <a:pPr marL="171450" indent="-171450">
              <a:buFont typeface="Arial" panose="020B0604020202020204" pitchFamily="34" charset="0"/>
              <a:buChar char="•"/>
            </a:pPr>
            <a:r>
              <a:rPr lang="fr-FR" sz="1200" i="1" dirty="0" err="1" smtClean="0">
                <a:cs typeface="Calibri" panose="020F0502020204030204" pitchFamily="34" charset="0"/>
              </a:rPr>
              <a:t>Télédémarche</a:t>
            </a:r>
            <a:r>
              <a:rPr lang="fr-FR" sz="1200" i="1" dirty="0" smtClean="0">
                <a:cs typeface="Calibri" panose="020F0502020204030204" pitchFamily="34" charset="0"/>
              </a:rPr>
              <a:t> demande d’attribution de SIRET</a:t>
            </a:r>
          </a:p>
        </p:txBody>
      </p:sp>
      <p:sp>
        <p:nvSpPr>
          <p:cNvPr id="41" name="ZoneTexte 40"/>
          <p:cNvSpPr txBox="1"/>
          <p:nvPr/>
        </p:nvSpPr>
        <p:spPr>
          <a:xfrm>
            <a:off x="5957137" y="2227360"/>
            <a:ext cx="1366667" cy="276999"/>
          </a:xfrm>
          <a:prstGeom prst="rect">
            <a:avLst/>
          </a:prstGeom>
          <a:noFill/>
          <a:ln>
            <a:solidFill>
              <a:srgbClr val="0B6BA8"/>
            </a:solidFill>
          </a:ln>
        </p:spPr>
        <p:txBody>
          <a:bodyPr wrap="square" rtlCol="0">
            <a:spAutoFit/>
          </a:bodyPr>
          <a:lstStyle/>
          <a:p>
            <a:r>
              <a:rPr lang="fr-FR" sz="1200" dirty="0" smtClean="0">
                <a:cs typeface="Calibri" panose="020F0502020204030204" pitchFamily="34" charset="0"/>
              </a:rPr>
              <a:t>Push document SP</a:t>
            </a:r>
          </a:p>
        </p:txBody>
      </p:sp>
      <p:cxnSp>
        <p:nvCxnSpPr>
          <p:cNvPr id="42" name="Connecteur droit 41"/>
          <p:cNvCxnSpPr>
            <a:stCxn id="41" idx="2"/>
          </p:cNvCxnSpPr>
          <p:nvPr/>
        </p:nvCxnSpPr>
        <p:spPr>
          <a:xfrm>
            <a:off x="6640471" y="2504359"/>
            <a:ext cx="0" cy="785165"/>
          </a:xfrm>
          <a:prstGeom prst="line">
            <a:avLst/>
          </a:prstGeom>
          <a:ln>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xfrm>
            <a:off x="6350" y="15875"/>
            <a:ext cx="9144000" cy="714375"/>
          </a:xfrm>
          <a:noFill/>
        </p:spPr>
        <p:txBody>
          <a:bodyPr vert="horz" wrap="square" lIns="91440" tIns="45720" rIns="91440" bIns="45720" numCol="1" anchorCtr="0" compatLnSpc="1">
            <a:prstTxWarp prst="textNoShape">
              <a:avLst/>
            </a:prstTxWarp>
          </a:bodyPr>
          <a:lstStyle/>
          <a:p>
            <a:r>
              <a:rPr lang="fr-FR" b="1" dirty="0"/>
              <a:t>« Dites-le nous une fois Associations » sur </a:t>
            </a:r>
            <a:r>
              <a:rPr lang="fr-FR" b="1" dirty="0" smtClean="0"/>
              <a:t>associations.gouv.fr</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18</a:t>
            </a:fld>
            <a:endParaRPr lang="fr-FR" dirty="0">
              <a:solidFill>
                <a:schemeClr val="accent5">
                  <a:lumMod val="50000"/>
                </a:schemeClr>
              </a:solidFill>
            </a:endParaRPr>
          </a:p>
        </p:txBody>
      </p:sp>
      <p:sp>
        <p:nvSpPr>
          <p:cNvPr id="9" name="Espace réservé du contenu 2"/>
          <p:cNvSpPr>
            <a:spLocks noGrp="1"/>
          </p:cNvSpPr>
          <p:nvPr>
            <p:ph idx="4294967295"/>
          </p:nvPr>
        </p:nvSpPr>
        <p:spPr>
          <a:xfrm>
            <a:off x="117930" y="814388"/>
            <a:ext cx="8810170" cy="442912"/>
          </a:xfrm>
        </p:spPr>
        <p:txBody>
          <a:bodyPr/>
          <a:lstStyle/>
          <a:p>
            <a:pPr algn="just" eaLnBrk="1" hangingPunct="1">
              <a:spcBef>
                <a:spcPts val="600"/>
              </a:spcBef>
              <a:buBlip>
                <a:blip r:embed="rId3"/>
              </a:buBlip>
            </a:pPr>
            <a:r>
              <a:rPr lang="fr-FR" sz="1800" dirty="0">
                <a:solidFill>
                  <a:srgbClr val="3333FF"/>
                </a:solidFill>
                <a:latin typeface="Calibri" pitchFamily="34" charset="0"/>
              </a:rPr>
              <a:t>http://www.associations.gouv.fr/la-simplification-par-les-services-numeriques.html</a:t>
            </a:r>
            <a:endParaRPr lang="fr-FR" sz="1800" b="0" dirty="0" smtClean="0">
              <a:solidFill>
                <a:srgbClr val="3333FF"/>
              </a:solidFill>
              <a:latin typeface="Calibri"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84300" y="1360714"/>
            <a:ext cx="5875338" cy="51930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304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19</a:t>
            </a:fld>
            <a:endParaRPr lang="fr-FR" dirty="0">
              <a:solidFill>
                <a:schemeClr val="accent5">
                  <a:lumMod val="50000"/>
                </a:schemeClr>
              </a:solidFill>
            </a:endParaRPr>
          </a:p>
        </p:txBody>
      </p:sp>
      <p:sp>
        <p:nvSpPr>
          <p:cNvPr id="5122" name="Rectangle 2"/>
          <p:cNvSpPr>
            <a:spLocks noGrp="1" noChangeArrowheads="1"/>
          </p:cNvSpPr>
          <p:nvPr>
            <p:ph type="title"/>
          </p:nvPr>
        </p:nvSpPr>
        <p:spPr bwMode="auto">
          <a:xfrm>
            <a:off x="247650" y="3937000"/>
            <a:ext cx="7702550" cy="1963738"/>
          </a:xfrm>
          <a:noFill/>
        </p:spPr>
        <p:txBody>
          <a:bodyPr vert="horz" wrap="square" lIns="91440" tIns="45720" rIns="91440" bIns="45720" numCol="1" anchorCtr="0" compatLnSpc="1">
            <a:prstTxWarp prst="textNoShape">
              <a:avLst/>
            </a:prstTxWarp>
          </a:bodyPr>
          <a:lstStyle/>
          <a:p>
            <a:r>
              <a:rPr lang="fr-FR" sz="4000" b="1" dirty="0" smtClean="0"/>
              <a:t>Chantier 2 « Dites-le nous une fois Subvention »</a:t>
            </a:r>
            <a:endParaRPr lang="fr-FR" b="1" dirty="0" smtClean="0"/>
          </a:p>
        </p:txBody>
      </p:sp>
      <p:pic>
        <p:nvPicPr>
          <p:cNvPr id="10" name="Picture 2"/>
          <p:cNvPicPr>
            <a:picLocks noChangeAspect="1" noChangeArrowheads="1"/>
          </p:cNvPicPr>
          <p:nvPr/>
        </p:nvPicPr>
        <p:blipFill>
          <a:blip r:embed="rId2" cstate="print"/>
          <a:srcRect/>
          <a:stretch>
            <a:fillRect/>
          </a:stretch>
        </p:blipFill>
        <p:spPr bwMode="auto">
          <a:xfrm>
            <a:off x="7607896" y="789683"/>
            <a:ext cx="1492562" cy="1932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9B1021-7E35-456E-BB77-8A74AC5DECEF}" type="slidenum">
              <a:rPr lang="fr-FR" sz="1100">
                <a:solidFill>
                  <a:schemeClr val="tx1">
                    <a:tint val="75000"/>
                  </a:schemeClr>
                </a:solidFill>
                <a:latin typeface="Arial" pitchFamily="34" charset="0"/>
                <a:cs typeface="Arial" pitchFamily="34" charset="0"/>
              </a:rPr>
              <a:pPr algn="r" fontAlgn="auto">
                <a:spcBef>
                  <a:spcPts val="0"/>
                </a:spcBef>
                <a:spcAft>
                  <a:spcPts val="0"/>
                </a:spcAft>
                <a:defRPr/>
              </a:pPr>
              <a:t>2</a:t>
            </a:fld>
            <a:endParaRPr lang="fr-FR" sz="1100" dirty="0">
              <a:solidFill>
                <a:schemeClr val="tx1">
                  <a:tint val="75000"/>
                </a:schemeClr>
              </a:solidFill>
              <a:latin typeface="Arial" pitchFamily="34" charset="0"/>
              <a:cs typeface="Arial" pitchFamily="34" charset="0"/>
            </a:endParaRPr>
          </a:p>
        </p:txBody>
      </p:sp>
      <p:sp>
        <p:nvSpPr>
          <p:cNvPr id="4099" name="Espace réservé du contenu 2"/>
          <p:cNvSpPr>
            <a:spLocks noGrp="1"/>
          </p:cNvSpPr>
          <p:nvPr>
            <p:ph idx="4294967295"/>
          </p:nvPr>
        </p:nvSpPr>
        <p:spPr>
          <a:xfrm>
            <a:off x="673100" y="781050"/>
            <a:ext cx="8153400" cy="5499100"/>
          </a:xfrm>
        </p:spPr>
        <p:txBody>
          <a:bodyPr/>
          <a:lstStyle/>
          <a:p>
            <a:pPr algn="just" eaLnBrk="1" hangingPunct="1">
              <a:spcBef>
                <a:spcPts val="600"/>
              </a:spcBef>
              <a:spcAft>
                <a:spcPts val="600"/>
              </a:spcAft>
              <a:buFont typeface="Wingdings" pitchFamily="2" charset="2"/>
              <a:buBlip>
                <a:blip r:embed="rId2"/>
              </a:buBlip>
            </a:pPr>
            <a:r>
              <a:rPr lang="fr-FR" sz="2000" dirty="0" smtClean="0">
                <a:solidFill>
                  <a:srgbClr val="3333FF"/>
                </a:solidFill>
                <a:latin typeface="Calibri" pitchFamily="34" charset="0"/>
              </a:rPr>
              <a:t>Introduction</a:t>
            </a:r>
          </a:p>
          <a:p>
            <a:pPr algn="just" eaLnBrk="1" hangingPunct="1">
              <a:spcBef>
                <a:spcPts val="600"/>
              </a:spcBef>
              <a:spcAft>
                <a:spcPts val="600"/>
              </a:spcAft>
              <a:buFont typeface="Wingdings" pitchFamily="2" charset="2"/>
              <a:buBlip>
                <a:blip r:embed="rId2"/>
              </a:buBlip>
            </a:pPr>
            <a:r>
              <a:rPr lang="fr-FR" sz="2000" dirty="0" smtClean="0">
                <a:solidFill>
                  <a:srgbClr val="3333FF"/>
                </a:solidFill>
                <a:latin typeface="Calibri" pitchFamily="34" charset="0"/>
              </a:rPr>
              <a:t>Chantier 1 « Dites-le nous une fois Associations »</a:t>
            </a:r>
          </a:p>
          <a:p>
            <a:pPr lvl="1" algn="just" eaLnBrk="1" hangingPunct="1">
              <a:spcBef>
                <a:spcPts val="0"/>
              </a:spcBef>
              <a:spcAft>
                <a:spcPts val="0"/>
              </a:spcAft>
              <a:buFont typeface="Wingdings" pitchFamily="2" charset="2"/>
              <a:buBlip>
                <a:blip r:embed="rId2"/>
              </a:buBlip>
            </a:pPr>
            <a:r>
              <a:rPr lang="fr-FR" sz="1600" dirty="0" smtClean="0">
                <a:solidFill>
                  <a:srgbClr val="3333FF"/>
                </a:solidFill>
                <a:latin typeface="Calibri" pitchFamily="34" charset="0"/>
              </a:rPr>
              <a:t>API Association</a:t>
            </a:r>
          </a:p>
          <a:p>
            <a:pPr lvl="1" algn="just" eaLnBrk="1" hangingPunct="1">
              <a:spcBef>
                <a:spcPts val="0"/>
              </a:spcBef>
              <a:spcAft>
                <a:spcPts val="0"/>
              </a:spcAft>
              <a:buFont typeface="Wingdings" pitchFamily="2" charset="2"/>
              <a:buBlip>
                <a:blip r:embed="rId2"/>
              </a:buBlip>
            </a:pPr>
            <a:r>
              <a:rPr lang="fr-FR" sz="1600" dirty="0" smtClean="0">
                <a:solidFill>
                  <a:srgbClr val="3333FF"/>
                </a:solidFill>
                <a:latin typeface="Calibri" pitchFamily="34" charset="0"/>
              </a:rPr>
              <a:t>Système d’échange de données « ESB SIVA » et flux</a:t>
            </a:r>
          </a:p>
          <a:p>
            <a:pPr lvl="1" algn="just" eaLnBrk="1" hangingPunct="1">
              <a:spcBef>
                <a:spcPts val="0"/>
              </a:spcBef>
              <a:spcAft>
                <a:spcPts val="0"/>
              </a:spcAft>
              <a:buFont typeface="Wingdings" pitchFamily="2" charset="2"/>
              <a:buBlip>
                <a:blip r:embed="rId2"/>
              </a:buBlip>
            </a:pPr>
            <a:r>
              <a:rPr lang="fr-FR" sz="1600" dirty="0" smtClean="0">
                <a:solidFill>
                  <a:srgbClr val="3333FF"/>
                </a:solidFill>
                <a:latin typeface="Calibri" pitchFamily="34" charset="0"/>
              </a:rPr>
              <a:t>Appariement </a:t>
            </a:r>
            <a:r>
              <a:rPr lang="fr-FR" sz="1600" dirty="0" err="1" smtClean="0">
                <a:solidFill>
                  <a:srgbClr val="3333FF"/>
                </a:solidFill>
                <a:latin typeface="Calibri" pitchFamily="34" charset="0"/>
              </a:rPr>
              <a:t>Sirene</a:t>
            </a:r>
            <a:r>
              <a:rPr lang="fr-FR" sz="1600" dirty="0" smtClean="0">
                <a:solidFill>
                  <a:srgbClr val="3333FF"/>
                </a:solidFill>
                <a:latin typeface="Calibri" pitchFamily="34" charset="0"/>
              </a:rPr>
              <a:t>/RNA</a:t>
            </a:r>
          </a:p>
          <a:p>
            <a:pPr lvl="1" algn="just" eaLnBrk="1" hangingPunct="1">
              <a:spcBef>
                <a:spcPts val="0"/>
              </a:spcBef>
              <a:spcAft>
                <a:spcPts val="0"/>
              </a:spcAft>
              <a:buFont typeface="Wingdings" pitchFamily="2" charset="2"/>
              <a:buBlip>
                <a:blip r:embed="rId2"/>
              </a:buBlip>
            </a:pPr>
            <a:r>
              <a:rPr lang="fr-FR" sz="1600" dirty="0" smtClean="0">
                <a:solidFill>
                  <a:srgbClr val="3333FF"/>
                </a:solidFill>
                <a:latin typeface="Calibri" pitchFamily="34" charset="0"/>
              </a:rPr>
              <a:t>Phase 2</a:t>
            </a:r>
          </a:p>
          <a:p>
            <a:pPr lvl="1" algn="just" eaLnBrk="1" hangingPunct="1">
              <a:spcBef>
                <a:spcPts val="0"/>
              </a:spcBef>
              <a:spcAft>
                <a:spcPts val="0"/>
              </a:spcAft>
              <a:buFont typeface="Wingdings" pitchFamily="2" charset="2"/>
              <a:buBlip>
                <a:blip r:embed="rId2"/>
              </a:buBlip>
            </a:pPr>
            <a:r>
              <a:rPr lang="fr-FR" sz="1600" dirty="0" smtClean="0">
                <a:solidFill>
                  <a:srgbClr val="3333FF"/>
                </a:solidFill>
                <a:latin typeface="Calibri" pitchFamily="34" charset="0"/>
              </a:rPr>
              <a:t>Service-Public-Asso</a:t>
            </a:r>
          </a:p>
          <a:p>
            <a:pPr lvl="1" algn="just" eaLnBrk="1" hangingPunct="1">
              <a:spcBef>
                <a:spcPts val="0"/>
              </a:spcBef>
              <a:spcAft>
                <a:spcPts val="0"/>
              </a:spcAft>
              <a:buFont typeface="Wingdings" pitchFamily="2" charset="2"/>
              <a:buBlip>
                <a:blip r:embed="rId2"/>
              </a:buBlip>
            </a:pPr>
            <a:r>
              <a:rPr lang="fr-FR" sz="1600" dirty="0" err="1" smtClean="0">
                <a:solidFill>
                  <a:srgbClr val="3333FF"/>
                </a:solidFill>
                <a:latin typeface="Calibri" pitchFamily="34" charset="0"/>
              </a:rPr>
              <a:t>Associations.gouv</a:t>
            </a:r>
            <a:endParaRPr lang="fr-FR" sz="1600" dirty="0" smtClean="0">
              <a:solidFill>
                <a:srgbClr val="3333FF"/>
              </a:solidFill>
              <a:latin typeface="Calibri" pitchFamily="34" charset="0"/>
            </a:endParaRPr>
          </a:p>
          <a:p>
            <a:pPr algn="just" eaLnBrk="1" hangingPunct="1">
              <a:spcBef>
                <a:spcPts val="600"/>
              </a:spcBef>
              <a:spcAft>
                <a:spcPts val="600"/>
              </a:spcAft>
              <a:buBlip>
                <a:blip r:embed="rId2"/>
              </a:buBlip>
            </a:pPr>
            <a:r>
              <a:rPr lang="fr-FR" sz="2000" dirty="0" smtClean="0">
                <a:solidFill>
                  <a:srgbClr val="3333FF"/>
                </a:solidFill>
                <a:latin typeface="Calibri" pitchFamily="34" charset="0"/>
              </a:rPr>
              <a:t>Chantier </a:t>
            </a:r>
            <a:r>
              <a:rPr lang="fr-FR" sz="2000" dirty="0">
                <a:solidFill>
                  <a:srgbClr val="3333FF"/>
                </a:solidFill>
                <a:latin typeface="Calibri" pitchFamily="34" charset="0"/>
              </a:rPr>
              <a:t>2 « Dites-le nous une fois </a:t>
            </a:r>
            <a:r>
              <a:rPr lang="fr-FR" sz="2000" dirty="0" smtClean="0">
                <a:solidFill>
                  <a:srgbClr val="3333FF"/>
                </a:solidFill>
                <a:latin typeface="Calibri" pitchFamily="34" charset="0"/>
              </a:rPr>
              <a:t>Subventions</a:t>
            </a:r>
            <a:r>
              <a:rPr lang="fr-FR" sz="2000" dirty="0">
                <a:solidFill>
                  <a:srgbClr val="3333FF"/>
                </a:solidFill>
                <a:latin typeface="Calibri" pitchFamily="34" charset="0"/>
              </a:rPr>
              <a:t> </a:t>
            </a:r>
            <a:r>
              <a:rPr lang="fr-FR" sz="2000" dirty="0" smtClean="0">
                <a:solidFill>
                  <a:srgbClr val="3333FF"/>
                </a:solidFill>
                <a:latin typeface="Calibri" pitchFamily="34" charset="0"/>
              </a:rPr>
              <a:t>»</a:t>
            </a:r>
          </a:p>
          <a:p>
            <a:pPr lvl="1" algn="just" eaLnBrk="1" hangingPunct="1">
              <a:spcBef>
                <a:spcPts val="0"/>
              </a:spcBef>
              <a:spcAft>
                <a:spcPts val="0"/>
              </a:spcAft>
              <a:buBlip>
                <a:blip r:embed="rId2"/>
              </a:buBlip>
            </a:pPr>
            <a:r>
              <a:rPr lang="fr-FR" sz="1600" dirty="0" smtClean="0">
                <a:solidFill>
                  <a:srgbClr val="3333FF"/>
                </a:solidFill>
                <a:latin typeface="Calibri" pitchFamily="34" charset="0"/>
              </a:rPr>
              <a:t>Décret de simplification des demandes de subvention</a:t>
            </a:r>
          </a:p>
          <a:p>
            <a:pPr lvl="1" algn="just" eaLnBrk="1" hangingPunct="1">
              <a:spcBef>
                <a:spcPts val="0"/>
              </a:spcBef>
              <a:spcAft>
                <a:spcPts val="0"/>
              </a:spcAft>
              <a:buBlip>
                <a:blip r:embed="rId2"/>
              </a:buBlip>
            </a:pPr>
            <a:r>
              <a:rPr lang="fr-FR" sz="1600" dirty="0" smtClean="0">
                <a:solidFill>
                  <a:srgbClr val="3333FF"/>
                </a:solidFill>
                <a:latin typeface="Calibri" pitchFamily="34" charset="0"/>
              </a:rPr>
              <a:t>Services numériques pour le budget et les demandes de subvention</a:t>
            </a:r>
          </a:p>
          <a:p>
            <a:pPr algn="just" eaLnBrk="1" hangingPunct="1">
              <a:spcBef>
                <a:spcPts val="600"/>
              </a:spcBef>
              <a:spcAft>
                <a:spcPts val="600"/>
              </a:spcAft>
              <a:buFont typeface="Wingdings" pitchFamily="2" charset="2"/>
              <a:buBlip>
                <a:blip r:embed="rId2"/>
              </a:buBlip>
            </a:pPr>
            <a:r>
              <a:rPr lang="fr-FR" sz="2000" dirty="0" smtClean="0">
                <a:solidFill>
                  <a:srgbClr val="3333FF"/>
                </a:solidFill>
                <a:latin typeface="Calibri" pitchFamily="34" charset="0"/>
              </a:rPr>
              <a:t>Chantier 3 « </a:t>
            </a:r>
            <a:r>
              <a:rPr lang="fr-FR" sz="2000" dirty="0" err="1" smtClean="0">
                <a:solidFill>
                  <a:srgbClr val="3333FF"/>
                </a:solidFill>
                <a:latin typeface="Calibri" pitchFamily="34" charset="0"/>
              </a:rPr>
              <a:t>DataAsso</a:t>
            </a:r>
            <a:r>
              <a:rPr lang="fr-FR" sz="2000" dirty="0" smtClean="0">
                <a:solidFill>
                  <a:srgbClr val="3333FF"/>
                </a:solidFill>
                <a:latin typeface="Calibri" pitchFamily="34" charset="0"/>
              </a:rPr>
              <a:t> »</a:t>
            </a:r>
          </a:p>
          <a:p>
            <a:pPr marL="742950" lvl="2" indent="-342900" algn="just" eaLnBrk="1" hangingPunct="1">
              <a:spcBef>
                <a:spcPts val="0"/>
              </a:spcBef>
              <a:spcAft>
                <a:spcPts val="0"/>
              </a:spcAft>
              <a:buBlip>
                <a:blip r:embed="rId2"/>
              </a:buBlip>
            </a:pPr>
            <a:r>
              <a:rPr lang="fr-FR" sz="1600" dirty="0" smtClean="0">
                <a:solidFill>
                  <a:srgbClr val="3333FF"/>
                </a:solidFill>
                <a:latin typeface="Calibri" pitchFamily="34" charset="0"/>
              </a:rPr>
              <a:t>Service public des données de référence</a:t>
            </a:r>
          </a:p>
          <a:p>
            <a:pPr marL="742950" lvl="2" indent="-342900" algn="just" eaLnBrk="1" hangingPunct="1">
              <a:spcBef>
                <a:spcPts val="0"/>
              </a:spcBef>
              <a:spcAft>
                <a:spcPts val="0"/>
              </a:spcAft>
              <a:buBlip>
                <a:blip r:embed="rId2"/>
              </a:buBlip>
            </a:pPr>
            <a:r>
              <a:rPr lang="fr-FR" sz="1600" dirty="0" smtClean="0">
                <a:solidFill>
                  <a:srgbClr val="3333FF"/>
                </a:solidFill>
                <a:latin typeface="Calibri" pitchFamily="34" charset="0"/>
              </a:rPr>
              <a:t>Evolutions du site internet</a:t>
            </a:r>
          </a:p>
          <a:p>
            <a:pPr marL="742950" lvl="2" indent="-342900" algn="just" eaLnBrk="1" hangingPunct="1">
              <a:spcBef>
                <a:spcPts val="0"/>
              </a:spcBef>
              <a:spcAft>
                <a:spcPts val="0"/>
              </a:spcAft>
              <a:buBlip>
                <a:blip r:embed="rId2"/>
              </a:buBlip>
            </a:pPr>
            <a:r>
              <a:rPr lang="fr-FR" sz="1600" dirty="0" smtClean="0">
                <a:solidFill>
                  <a:srgbClr val="3333FF"/>
                </a:solidFill>
                <a:latin typeface="Calibri" pitchFamily="34" charset="0"/>
              </a:rPr>
              <a:t>Nouveaux services</a:t>
            </a:r>
          </a:p>
          <a:p>
            <a:pPr algn="just" eaLnBrk="1" hangingPunct="1">
              <a:spcBef>
                <a:spcPts val="600"/>
              </a:spcBef>
              <a:spcAft>
                <a:spcPts val="600"/>
              </a:spcAft>
              <a:buFont typeface="Wingdings" pitchFamily="2" charset="2"/>
              <a:buBlip>
                <a:blip r:embed="rId2"/>
              </a:buBlip>
            </a:pPr>
            <a:r>
              <a:rPr lang="fr-FR" sz="2000" dirty="0" smtClean="0">
                <a:solidFill>
                  <a:srgbClr val="3333FF"/>
                </a:solidFill>
                <a:latin typeface="Calibri" pitchFamily="34" charset="0"/>
              </a:rPr>
              <a:t>Offre de service SIVA-OSIRIS</a:t>
            </a:r>
          </a:p>
          <a:p>
            <a:pPr lvl="1" algn="just" eaLnBrk="1" hangingPunct="1">
              <a:spcBef>
                <a:spcPts val="0"/>
              </a:spcBef>
              <a:spcAft>
                <a:spcPts val="0"/>
              </a:spcAft>
              <a:buBlip>
                <a:blip r:embed="rId2"/>
              </a:buBlip>
            </a:pPr>
            <a:r>
              <a:rPr lang="fr-FR" sz="1600" dirty="0" smtClean="0">
                <a:solidFill>
                  <a:srgbClr val="3333FF"/>
                </a:solidFill>
                <a:latin typeface="Calibri" pitchFamily="34" charset="0"/>
              </a:rPr>
              <a:t>Réalisations 2016</a:t>
            </a:r>
          </a:p>
          <a:p>
            <a:pPr lvl="1" algn="just" eaLnBrk="1" hangingPunct="1">
              <a:spcBef>
                <a:spcPts val="0"/>
              </a:spcBef>
              <a:spcAft>
                <a:spcPts val="0"/>
              </a:spcAft>
              <a:buBlip>
                <a:blip r:embed="rId2"/>
              </a:buBlip>
            </a:pPr>
            <a:r>
              <a:rPr lang="fr-FR" sz="1600" dirty="0" smtClean="0">
                <a:solidFill>
                  <a:srgbClr val="3333FF"/>
                </a:solidFill>
                <a:latin typeface="Calibri" pitchFamily="34" charset="0"/>
              </a:rPr>
              <a:t>Evolutions 2017</a:t>
            </a:r>
            <a:endParaRPr lang="fr-FR" sz="1600" dirty="0">
              <a:solidFill>
                <a:srgbClr val="3333FF"/>
              </a:solidFill>
              <a:latin typeface="Calibri" pitchFamily="34" charset="0"/>
            </a:endParaRPr>
          </a:p>
          <a:p>
            <a:pPr lvl="1" algn="just" eaLnBrk="1" hangingPunct="1">
              <a:spcBef>
                <a:spcPts val="600"/>
              </a:spcBef>
              <a:spcAft>
                <a:spcPts val="600"/>
              </a:spcAft>
              <a:buFont typeface="Wingdings" pitchFamily="2" charset="2"/>
              <a:buBlip>
                <a:blip r:embed="rId2"/>
              </a:buBlip>
            </a:pPr>
            <a:endParaRPr lang="fr-FR" sz="1900" dirty="0" smtClean="0">
              <a:solidFill>
                <a:srgbClr val="3333FF"/>
              </a:solidFill>
              <a:latin typeface="Calibri" pitchFamily="34" charset="0"/>
            </a:endParaRPr>
          </a:p>
          <a:p>
            <a:pPr algn="just" eaLnBrk="1" hangingPunct="1">
              <a:spcBef>
                <a:spcPts val="600"/>
              </a:spcBef>
              <a:spcAft>
                <a:spcPts val="600"/>
              </a:spcAft>
              <a:buFont typeface="Wingdings" pitchFamily="2" charset="2"/>
              <a:buBlip>
                <a:blip r:embed="rId2"/>
              </a:buBlip>
            </a:pPr>
            <a:endParaRPr lang="fr-FR" sz="2000" dirty="0" smtClean="0">
              <a:solidFill>
                <a:srgbClr val="3333FF"/>
              </a:solidFill>
              <a:latin typeface="Calibri" pitchFamily="34" charset="0"/>
            </a:endParaRPr>
          </a:p>
        </p:txBody>
      </p:sp>
      <p:sp>
        <p:nvSpPr>
          <p:cNvPr id="4100" name="Titre 1"/>
          <p:cNvSpPr txBox="1">
            <a:spLocks/>
          </p:cNvSpPr>
          <p:nvPr/>
        </p:nvSpPr>
        <p:spPr bwMode="auto">
          <a:xfrm>
            <a:off x="0" y="0"/>
            <a:ext cx="9144000" cy="714375"/>
          </a:xfrm>
          <a:prstGeom prst="rect">
            <a:avLst/>
          </a:prstGeom>
          <a:noFill/>
          <a:ln w="25400" algn="ctr">
            <a:noFill/>
            <a:miter lim="800000"/>
            <a:headEnd/>
            <a:tailEnd/>
          </a:ln>
        </p:spPr>
        <p:txBody>
          <a:bodyPr anchor="ctr"/>
          <a:lstStyle/>
          <a:p>
            <a:pPr marL="360000" indent="-457200"/>
            <a:r>
              <a:rPr lang="fr-FR" b="1" dirty="0">
                <a:solidFill>
                  <a:srgbClr val="6585CF"/>
                </a:solidFill>
                <a:latin typeface="Arial" charset="0"/>
              </a:rPr>
              <a:t>    </a:t>
            </a:r>
            <a:r>
              <a:rPr lang="fr-FR" b="1" dirty="0" smtClean="0">
                <a:solidFill>
                  <a:srgbClr val="6585CF"/>
                </a:solidFill>
                <a:latin typeface="Arial" charset="0"/>
              </a:rPr>
              <a:t>Contenu de la présentation</a:t>
            </a:r>
            <a:endParaRPr lang="fr-FR" sz="2800" b="1" dirty="0">
              <a:solidFill>
                <a:srgbClr val="6585C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 Contexte</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20</a:t>
            </a:fld>
            <a:endParaRPr lang="fr-FR" dirty="0">
              <a:solidFill>
                <a:schemeClr val="accent5">
                  <a:lumMod val="50000"/>
                </a:schemeClr>
              </a:solidFill>
            </a:endParaRPr>
          </a:p>
        </p:txBody>
      </p:sp>
      <p:sp>
        <p:nvSpPr>
          <p:cNvPr id="39" name="Espace réservé du contenu 2"/>
          <p:cNvSpPr>
            <a:spLocks noGrp="1"/>
          </p:cNvSpPr>
          <p:nvPr>
            <p:ph idx="4294967295"/>
          </p:nvPr>
        </p:nvSpPr>
        <p:spPr>
          <a:xfrm>
            <a:off x="171780" y="4090988"/>
            <a:ext cx="8757129" cy="1890712"/>
          </a:xfrm>
        </p:spPr>
        <p:txBody>
          <a:bodyPr/>
          <a:lstStyle/>
          <a:p>
            <a:pPr algn="just" eaLnBrk="1" hangingPunct="1">
              <a:buBlip>
                <a:blip r:embed="rId3"/>
              </a:buBlip>
            </a:pPr>
            <a:r>
              <a:rPr lang="fr-FR" sz="1800" dirty="0" smtClean="0">
                <a:solidFill>
                  <a:srgbClr val="3333FF"/>
                </a:solidFill>
                <a:latin typeface="Calibri" pitchFamily="34" charset="0"/>
              </a:rPr>
              <a:t>Objectifs :</a:t>
            </a:r>
          </a:p>
          <a:p>
            <a:pPr lvl="1" algn="just" eaLnBrk="1" hangingPunct="1">
              <a:spcBef>
                <a:spcPts val="0"/>
              </a:spcBef>
              <a:buBlip>
                <a:blip r:embed="rId3"/>
              </a:buBlip>
            </a:pPr>
            <a:r>
              <a:rPr lang="fr-FR" sz="1600" dirty="0" smtClean="0">
                <a:solidFill>
                  <a:srgbClr val="3333FF"/>
                </a:solidFill>
                <a:latin typeface="Calibri" pitchFamily="34" charset="0"/>
              </a:rPr>
              <a:t>DLN1x pour les informations de présentation d’une association (données structurées, pièces justificatives) </a:t>
            </a:r>
            <a:r>
              <a:rPr lang="fr-FR" sz="1600" dirty="0" smtClean="0">
                <a:solidFill>
                  <a:srgbClr val="3333FF"/>
                </a:solidFill>
                <a:latin typeface="Calibri" pitchFamily="34" charset="0"/>
                <a:sym typeface="Wingdings" panose="05000000000000000000" pitchFamily="2" charset="2"/>
              </a:rPr>
              <a:t> </a:t>
            </a:r>
            <a:r>
              <a:rPr lang="fr-FR" sz="1600" b="1" dirty="0" smtClean="0">
                <a:solidFill>
                  <a:srgbClr val="3333FF"/>
                </a:solidFill>
                <a:latin typeface="Calibri" pitchFamily="34" charset="0"/>
                <a:sym typeface="Wingdings" panose="05000000000000000000" pitchFamily="2" charset="2"/>
              </a:rPr>
              <a:t>API Association</a:t>
            </a:r>
            <a:endParaRPr lang="fr-FR" sz="1600" b="1" dirty="0" smtClean="0">
              <a:solidFill>
                <a:srgbClr val="3333FF"/>
              </a:solidFill>
              <a:latin typeface="Calibri" pitchFamily="34" charset="0"/>
            </a:endParaRPr>
          </a:p>
          <a:p>
            <a:pPr lvl="1" algn="just" eaLnBrk="1" hangingPunct="1">
              <a:spcBef>
                <a:spcPts val="0"/>
              </a:spcBef>
              <a:buBlip>
                <a:blip r:embed="rId3"/>
              </a:buBlip>
            </a:pPr>
            <a:r>
              <a:rPr lang="fr-FR" sz="1600" dirty="0" smtClean="0">
                <a:solidFill>
                  <a:srgbClr val="3333FF"/>
                </a:solidFill>
                <a:latin typeface="Calibri" pitchFamily="34" charset="0"/>
              </a:rPr>
              <a:t>DLN1x </a:t>
            </a:r>
            <a:r>
              <a:rPr lang="fr-FR" sz="1600" dirty="0">
                <a:solidFill>
                  <a:srgbClr val="3333FF"/>
                </a:solidFill>
                <a:latin typeface="Calibri" pitchFamily="34" charset="0"/>
              </a:rPr>
              <a:t>pour </a:t>
            </a:r>
            <a:r>
              <a:rPr lang="fr-FR" sz="1600" dirty="0" smtClean="0">
                <a:solidFill>
                  <a:srgbClr val="3333FF"/>
                </a:solidFill>
                <a:latin typeface="Calibri" pitchFamily="34" charset="0"/>
              </a:rPr>
              <a:t>la </a:t>
            </a:r>
            <a:r>
              <a:rPr lang="fr-FR" sz="1600" dirty="0">
                <a:solidFill>
                  <a:srgbClr val="3333FF"/>
                </a:solidFill>
                <a:latin typeface="Calibri" pitchFamily="34" charset="0"/>
              </a:rPr>
              <a:t>description des projets qui font l’objet de la </a:t>
            </a:r>
            <a:r>
              <a:rPr lang="fr-FR" sz="1600" dirty="0" smtClean="0">
                <a:solidFill>
                  <a:srgbClr val="3333FF"/>
                </a:solidFill>
                <a:latin typeface="Calibri" pitchFamily="34" charset="0"/>
              </a:rPr>
              <a:t>demande, </a:t>
            </a:r>
            <a:r>
              <a:rPr lang="fr-FR" sz="1600" dirty="0">
                <a:solidFill>
                  <a:srgbClr val="3333FF"/>
                </a:solidFill>
                <a:latin typeface="Calibri" pitchFamily="34" charset="0"/>
              </a:rPr>
              <a:t>y compris </a:t>
            </a:r>
            <a:r>
              <a:rPr lang="fr-FR" sz="1600" dirty="0" err="1" smtClean="0">
                <a:solidFill>
                  <a:srgbClr val="3333FF"/>
                </a:solidFill>
                <a:latin typeface="Calibri" pitchFamily="34" charset="0"/>
              </a:rPr>
              <a:t>le-s</a:t>
            </a:r>
            <a:r>
              <a:rPr lang="fr-FR" sz="1600" dirty="0" smtClean="0">
                <a:solidFill>
                  <a:srgbClr val="3333FF"/>
                </a:solidFill>
                <a:latin typeface="Calibri" pitchFamily="34" charset="0"/>
              </a:rPr>
              <a:t> </a:t>
            </a:r>
            <a:r>
              <a:rPr lang="fr-FR" sz="1600" dirty="0" err="1" smtClean="0">
                <a:solidFill>
                  <a:srgbClr val="3333FF"/>
                </a:solidFill>
                <a:latin typeface="Calibri" pitchFamily="34" charset="0"/>
              </a:rPr>
              <a:t>budget-s</a:t>
            </a:r>
            <a:r>
              <a:rPr lang="fr-FR" sz="1600" dirty="0" smtClean="0">
                <a:solidFill>
                  <a:srgbClr val="3333FF"/>
                </a:solidFill>
                <a:latin typeface="Calibri" pitchFamily="34" charset="0"/>
              </a:rPr>
              <a:t> (renouvellement, co-financement publics et/ou participatif) </a:t>
            </a:r>
            <a:r>
              <a:rPr lang="fr-FR" sz="1600" dirty="0" smtClean="0">
                <a:solidFill>
                  <a:srgbClr val="3333FF"/>
                </a:solidFill>
                <a:latin typeface="Calibri" pitchFamily="34" charset="0"/>
                <a:sym typeface="Wingdings" panose="05000000000000000000" pitchFamily="2" charset="2"/>
              </a:rPr>
              <a:t> </a:t>
            </a:r>
            <a:r>
              <a:rPr lang="fr-FR" sz="1600" b="1" dirty="0" smtClean="0">
                <a:solidFill>
                  <a:srgbClr val="3333FF"/>
                </a:solidFill>
                <a:latin typeface="Calibri" pitchFamily="34" charset="0"/>
                <a:sym typeface="Wingdings" panose="05000000000000000000" pitchFamily="2" charset="2"/>
              </a:rPr>
              <a:t>API Demande projet</a:t>
            </a:r>
          </a:p>
          <a:p>
            <a:pPr lvl="1" algn="just" eaLnBrk="1" hangingPunct="1">
              <a:spcBef>
                <a:spcPts val="0"/>
              </a:spcBef>
              <a:buBlip>
                <a:blip r:embed="rId3"/>
              </a:buBlip>
            </a:pPr>
            <a:r>
              <a:rPr lang="fr-FR" sz="1600" dirty="0" smtClean="0">
                <a:solidFill>
                  <a:srgbClr val="3333FF"/>
                </a:solidFill>
                <a:latin typeface="Calibri" pitchFamily="34" charset="0"/>
                <a:sym typeface="Wingdings" panose="05000000000000000000" pitchFamily="2" charset="2"/>
              </a:rPr>
              <a:t>DLN1x pour les pièces justificatives, en particulier le budget de l’association et des projets  </a:t>
            </a:r>
            <a:r>
              <a:rPr lang="fr-FR" sz="1600" b="1" dirty="0" smtClean="0">
                <a:solidFill>
                  <a:srgbClr val="3333FF"/>
                </a:solidFill>
                <a:latin typeface="Calibri" pitchFamily="34" charset="0"/>
                <a:sym typeface="Wingdings" panose="05000000000000000000" pitchFamily="2" charset="2"/>
              </a:rPr>
              <a:t>fichier et API normalisés</a:t>
            </a:r>
            <a:endParaRPr lang="fr-FR" sz="1600" b="1" dirty="0" smtClean="0">
              <a:solidFill>
                <a:srgbClr val="3333FF"/>
              </a:solidFill>
              <a:latin typeface="Calibri" pitchFamily="34" charset="0"/>
            </a:endParaRPr>
          </a:p>
        </p:txBody>
      </p:sp>
      <p:pic>
        <p:nvPicPr>
          <p:cNvPr id="5"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90387" y="882548"/>
            <a:ext cx="2738522" cy="3333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Espace réservé du contenu 2"/>
          <p:cNvSpPr>
            <a:spLocks noGrp="1"/>
          </p:cNvSpPr>
          <p:nvPr>
            <p:ph idx="4294967295"/>
          </p:nvPr>
        </p:nvSpPr>
        <p:spPr>
          <a:xfrm>
            <a:off x="270330" y="828624"/>
            <a:ext cx="5790336" cy="3133776"/>
          </a:xfrm>
        </p:spPr>
        <p:txBody>
          <a:bodyPr/>
          <a:lstStyle/>
          <a:p>
            <a:pPr algn="just" eaLnBrk="1" hangingPunct="1">
              <a:buBlip>
                <a:blip r:embed="rId3"/>
              </a:buBlip>
            </a:pPr>
            <a:r>
              <a:rPr lang="fr-FR" sz="1800" dirty="0" smtClean="0">
                <a:solidFill>
                  <a:srgbClr val="3333FF"/>
                </a:solidFill>
                <a:latin typeface="Calibri" pitchFamily="34" charset="0"/>
              </a:rPr>
              <a:t>Contexte juridique :</a:t>
            </a:r>
          </a:p>
          <a:p>
            <a:pPr lvl="1" algn="just" eaLnBrk="1" hangingPunct="1">
              <a:buBlip>
                <a:blip r:embed="rId3"/>
              </a:buBlip>
            </a:pPr>
            <a:r>
              <a:rPr lang="fr-FR" sz="1600" dirty="0">
                <a:solidFill>
                  <a:srgbClr val="3333FF"/>
                </a:solidFill>
                <a:latin typeface="Calibri" pitchFamily="34" charset="0"/>
              </a:rPr>
              <a:t>Décret portant sur la suppression des pièces justificatives pour les dossiers d’aide publique</a:t>
            </a:r>
          </a:p>
          <a:p>
            <a:pPr lvl="1" algn="just" eaLnBrk="1" hangingPunct="1">
              <a:buBlip>
                <a:blip r:embed="rId3"/>
              </a:buBlip>
            </a:pPr>
            <a:r>
              <a:rPr lang="fr-FR" sz="1600" dirty="0" smtClean="0">
                <a:solidFill>
                  <a:srgbClr val="3333FF"/>
                </a:solidFill>
                <a:latin typeface="Calibri" pitchFamily="34" charset="0"/>
              </a:rPr>
              <a:t>Décret précisant les caractéristiques du formulaire unique de demande de subvention des associations</a:t>
            </a:r>
          </a:p>
          <a:p>
            <a:pPr lvl="2" algn="just" eaLnBrk="1" hangingPunct="1">
              <a:buBlip>
                <a:blip r:embed="rId3"/>
              </a:buBlip>
            </a:pPr>
            <a:r>
              <a:rPr lang="fr-FR" sz="1500" dirty="0" smtClean="0">
                <a:solidFill>
                  <a:srgbClr val="3333FF"/>
                </a:solidFill>
                <a:latin typeface="Calibri" pitchFamily="34" charset="0"/>
              </a:rPr>
              <a:t>Définition </a:t>
            </a:r>
            <a:r>
              <a:rPr lang="fr-FR" sz="1500" dirty="0">
                <a:solidFill>
                  <a:srgbClr val="3333FF"/>
                </a:solidFill>
                <a:latin typeface="Calibri" pitchFamily="34" charset="0"/>
              </a:rPr>
              <a:t>des caractéristiques communes et minimales d’un formulaire unique de demande de subvention</a:t>
            </a:r>
          </a:p>
          <a:p>
            <a:pPr lvl="2" algn="just" eaLnBrk="1" hangingPunct="1">
              <a:buBlip>
                <a:blip r:embed="rId3"/>
              </a:buBlip>
            </a:pPr>
            <a:r>
              <a:rPr lang="fr-FR" sz="1500" dirty="0">
                <a:solidFill>
                  <a:srgbClr val="3333FF"/>
                </a:solidFill>
                <a:latin typeface="Calibri" pitchFamily="34" charset="0"/>
              </a:rPr>
              <a:t>A</a:t>
            </a:r>
            <a:r>
              <a:rPr lang="fr-FR" sz="1500" dirty="0" smtClean="0">
                <a:solidFill>
                  <a:srgbClr val="3333FF"/>
                </a:solidFill>
                <a:latin typeface="Calibri" pitchFamily="34" charset="0"/>
              </a:rPr>
              <a:t>pplication </a:t>
            </a:r>
            <a:r>
              <a:rPr lang="fr-FR" sz="1500" dirty="0">
                <a:solidFill>
                  <a:srgbClr val="3333FF"/>
                </a:solidFill>
                <a:latin typeface="Calibri" pitchFamily="34" charset="0"/>
              </a:rPr>
              <a:t>du principe « Dites-le nous une fois » </a:t>
            </a:r>
            <a:endParaRPr lang="fr-FR" sz="1500" dirty="0" smtClean="0">
              <a:solidFill>
                <a:srgbClr val="3333FF"/>
              </a:solidFill>
              <a:latin typeface="Calibri" pitchFamily="34" charset="0"/>
            </a:endParaRPr>
          </a:p>
          <a:p>
            <a:pPr lvl="2" algn="just" eaLnBrk="1" hangingPunct="1">
              <a:buBlip>
                <a:blip r:embed="rId3"/>
              </a:buBlip>
            </a:pPr>
            <a:r>
              <a:rPr lang="fr-FR" sz="1500" dirty="0" smtClean="0">
                <a:solidFill>
                  <a:srgbClr val="3333FF"/>
                </a:solidFill>
                <a:latin typeface="Calibri" pitchFamily="34" charset="0"/>
                <a:sym typeface="Wingdings" panose="05000000000000000000" pitchFamily="2" charset="2"/>
              </a:rPr>
              <a:t> </a:t>
            </a:r>
            <a:r>
              <a:rPr lang="fr-FR" sz="1500" b="1" dirty="0" err="1" smtClean="0">
                <a:solidFill>
                  <a:srgbClr val="3333FF"/>
                </a:solidFill>
                <a:latin typeface="Calibri" pitchFamily="34" charset="0"/>
                <a:sym typeface="Wingdings" panose="05000000000000000000" pitchFamily="2" charset="2"/>
              </a:rPr>
              <a:t>Cerfa</a:t>
            </a:r>
            <a:r>
              <a:rPr lang="fr-FR" sz="1500" b="1" dirty="0" smtClean="0">
                <a:solidFill>
                  <a:srgbClr val="3333FF"/>
                </a:solidFill>
                <a:latin typeface="Calibri" pitchFamily="34" charset="0"/>
                <a:sym typeface="Wingdings" panose="05000000000000000000" pitchFamily="2" charset="2"/>
              </a:rPr>
              <a:t> 12156 v5</a:t>
            </a:r>
            <a:endParaRPr lang="fr-FR" sz="1500" b="1" dirty="0" smtClean="0">
              <a:solidFill>
                <a:srgbClr val="3333FF"/>
              </a:solidFill>
              <a:latin typeface="Calibri" pitchFamily="34" charset="0"/>
            </a:endParaRPr>
          </a:p>
        </p:txBody>
      </p:sp>
    </p:spTree>
    <p:extLst>
      <p:ext uri="{BB962C8B-B14F-4D97-AF65-F5344CB8AC3E}">
        <p14:creationId xmlns:p14="http://schemas.microsoft.com/office/powerpoint/2010/main" xmlns="" val="11358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left)">
                                      <p:cBhvr>
                                        <p:cTn id="22" dur="500"/>
                                        <p:tgtEl>
                                          <p:spTgt spid="6">
                                            <p:txEl>
                                              <p:pRg st="5" end="5"/>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wipe(left)">
                                      <p:cBhvr>
                                        <p:cTn id="31" dur="500"/>
                                        <p:tgtEl>
                                          <p:spTgt spid="39">
                                            <p:txEl>
                                              <p:pRg st="0" end="0"/>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9">
                                            <p:txEl>
                                              <p:pRg st="1" end="1"/>
                                            </p:txEl>
                                          </p:spTgt>
                                        </p:tgtEl>
                                        <p:attrNameLst>
                                          <p:attrName>style.visibility</p:attrName>
                                        </p:attrNameLst>
                                      </p:cBhvr>
                                      <p:to>
                                        <p:strVal val="visible"/>
                                      </p:to>
                                    </p:set>
                                    <p:animEffect transition="in" filter="wipe(left)">
                                      <p:cBhvr>
                                        <p:cTn id="34" dur="500"/>
                                        <p:tgtEl>
                                          <p:spTgt spid="39">
                                            <p:txEl>
                                              <p:pRg st="1" end="1"/>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39">
                                            <p:txEl>
                                              <p:pRg st="2" end="2"/>
                                            </p:txEl>
                                          </p:spTgt>
                                        </p:tgtEl>
                                        <p:attrNameLst>
                                          <p:attrName>style.visibility</p:attrName>
                                        </p:attrNameLst>
                                      </p:cBhvr>
                                      <p:to>
                                        <p:strVal val="visible"/>
                                      </p:to>
                                    </p:set>
                                    <p:animEffect transition="in" filter="wipe(left)">
                                      <p:cBhvr>
                                        <p:cTn id="37" dur="500"/>
                                        <p:tgtEl>
                                          <p:spTgt spid="39">
                                            <p:txEl>
                                              <p:pRg st="2" end="2"/>
                                            </p:txEl>
                                          </p:spTgt>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9">
                                            <p:txEl>
                                              <p:pRg st="3" end="3"/>
                                            </p:txEl>
                                          </p:spTgt>
                                        </p:tgtEl>
                                        <p:attrNameLst>
                                          <p:attrName>style.visibility</p:attrName>
                                        </p:attrNameLst>
                                      </p:cBhvr>
                                      <p:to>
                                        <p:strVal val="visible"/>
                                      </p:to>
                                    </p:set>
                                    <p:animEffect transition="in" filter="wipe(left)">
                                      <p:cBhvr>
                                        <p:cTn id="40" dur="500"/>
                                        <p:tgtEl>
                                          <p:spTgt spid="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uild="p"/>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 CERFA 12156 (version 5) : demande de subvention</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21</a:t>
            </a:fld>
            <a:endParaRPr lang="fr-FR" dirty="0">
              <a:solidFill>
                <a:schemeClr val="accent5">
                  <a:lumMod val="50000"/>
                </a:scheme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128310" y="818711"/>
            <a:ext cx="1492562" cy="193233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665069" y="818296"/>
            <a:ext cx="1462126" cy="1945917"/>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3155345" y="851275"/>
            <a:ext cx="1366384" cy="1912938"/>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4564832" y="838575"/>
            <a:ext cx="1424257" cy="1921277"/>
          </a:xfrm>
          <a:prstGeom prst="rect">
            <a:avLst/>
          </a:prstGeom>
          <a:noFill/>
          <a:ln w="9525">
            <a:noFill/>
            <a:miter lim="800000"/>
            <a:headEnd/>
            <a:tailEnd/>
          </a:ln>
        </p:spPr>
      </p:pic>
      <p:pic>
        <p:nvPicPr>
          <p:cNvPr id="1030" name="Picture 6"/>
          <p:cNvPicPr>
            <a:picLocks noChangeAspect="1" noChangeArrowheads="1"/>
          </p:cNvPicPr>
          <p:nvPr/>
        </p:nvPicPr>
        <p:blipFill>
          <a:blip r:embed="rId7" cstate="print"/>
          <a:srcRect/>
          <a:stretch>
            <a:fillRect/>
          </a:stretch>
        </p:blipFill>
        <p:spPr bwMode="auto">
          <a:xfrm>
            <a:off x="6052883" y="889188"/>
            <a:ext cx="1417259" cy="1875025"/>
          </a:xfrm>
          <a:prstGeom prst="rect">
            <a:avLst/>
          </a:prstGeom>
          <a:noFill/>
          <a:ln w="9525">
            <a:noFill/>
            <a:miter lim="800000"/>
            <a:headEnd/>
            <a:tailEnd/>
          </a:ln>
        </p:spPr>
      </p:pic>
      <p:pic>
        <p:nvPicPr>
          <p:cNvPr id="1031" name="Picture 7"/>
          <p:cNvPicPr>
            <a:picLocks noChangeAspect="1" noChangeArrowheads="1"/>
          </p:cNvPicPr>
          <p:nvPr/>
        </p:nvPicPr>
        <p:blipFill>
          <a:blip r:embed="rId8" cstate="print"/>
          <a:srcRect/>
          <a:stretch>
            <a:fillRect/>
          </a:stretch>
        </p:blipFill>
        <p:spPr bwMode="auto">
          <a:xfrm>
            <a:off x="7573342" y="862107"/>
            <a:ext cx="1437089" cy="1902106"/>
          </a:xfrm>
          <a:prstGeom prst="rect">
            <a:avLst/>
          </a:prstGeom>
          <a:noFill/>
          <a:ln w="9525">
            <a:noFill/>
            <a:miter lim="800000"/>
            <a:headEnd/>
            <a:tailEnd/>
          </a:ln>
        </p:spPr>
      </p:pic>
      <p:sp>
        <p:nvSpPr>
          <p:cNvPr id="13" name="Flèche vers le bas 12"/>
          <p:cNvSpPr/>
          <p:nvPr/>
        </p:nvSpPr>
        <p:spPr>
          <a:xfrm>
            <a:off x="703263" y="3657625"/>
            <a:ext cx="220102" cy="3227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latin typeface="Calibri" pitchFamily="34" charset="0"/>
            </a:endParaRPr>
          </a:p>
        </p:txBody>
      </p:sp>
      <p:sp>
        <p:nvSpPr>
          <p:cNvPr id="14" name="Flèche vers le bas 13"/>
          <p:cNvSpPr/>
          <p:nvPr/>
        </p:nvSpPr>
        <p:spPr>
          <a:xfrm>
            <a:off x="2294965" y="3657625"/>
            <a:ext cx="220102" cy="3227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latin typeface="Calibri" pitchFamily="34" charset="0"/>
            </a:endParaRPr>
          </a:p>
        </p:txBody>
      </p:sp>
      <p:sp>
        <p:nvSpPr>
          <p:cNvPr id="15" name="Flèche vers le bas 14"/>
          <p:cNvSpPr/>
          <p:nvPr/>
        </p:nvSpPr>
        <p:spPr>
          <a:xfrm>
            <a:off x="3720353" y="3661360"/>
            <a:ext cx="220102" cy="3227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latin typeface="Calibri" pitchFamily="34" charset="0"/>
            </a:endParaRPr>
          </a:p>
        </p:txBody>
      </p:sp>
      <p:sp>
        <p:nvSpPr>
          <p:cNvPr id="16" name="Flèche vers le bas 15"/>
          <p:cNvSpPr/>
          <p:nvPr/>
        </p:nvSpPr>
        <p:spPr>
          <a:xfrm>
            <a:off x="5163670" y="3661360"/>
            <a:ext cx="220102" cy="3227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latin typeface="Calibri" pitchFamily="34" charset="0"/>
            </a:endParaRPr>
          </a:p>
        </p:txBody>
      </p:sp>
      <p:sp>
        <p:nvSpPr>
          <p:cNvPr id="17" name="Flèche vers le bas 16"/>
          <p:cNvSpPr/>
          <p:nvPr/>
        </p:nvSpPr>
        <p:spPr>
          <a:xfrm>
            <a:off x="6687670" y="3661360"/>
            <a:ext cx="220102" cy="3227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latin typeface="Calibri" pitchFamily="34" charset="0"/>
            </a:endParaRPr>
          </a:p>
        </p:txBody>
      </p:sp>
      <p:sp>
        <p:nvSpPr>
          <p:cNvPr id="18" name="Flèche vers le bas 17"/>
          <p:cNvSpPr/>
          <p:nvPr/>
        </p:nvSpPr>
        <p:spPr>
          <a:xfrm>
            <a:off x="8247529" y="3661360"/>
            <a:ext cx="220102" cy="322729"/>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sz="1200">
              <a:latin typeface="Calibri" pitchFamily="34" charset="0"/>
            </a:endParaRPr>
          </a:p>
        </p:txBody>
      </p:sp>
      <p:sp>
        <p:nvSpPr>
          <p:cNvPr id="19" name="ZoneTexte 18"/>
          <p:cNvSpPr txBox="1"/>
          <p:nvPr/>
        </p:nvSpPr>
        <p:spPr>
          <a:xfrm>
            <a:off x="170329" y="2953125"/>
            <a:ext cx="1362635" cy="461665"/>
          </a:xfrm>
          <a:prstGeom prst="rect">
            <a:avLst/>
          </a:prstGeom>
          <a:noFill/>
        </p:spPr>
        <p:txBody>
          <a:bodyPr wrap="square" rtlCol="0">
            <a:spAutoFit/>
          </a:bodyPr>
          <a:lstStyle/>
          <a:p>
            <a:pPr algn="ctr"/>
            <a:r>
              <a:rPr lang="fr-FR" sz="1200" b="1" dirty="0" smtClean="0">
                <a:solidFill>
                  <a:srgbClr val="3333FF"/>
                </a:solidFill>
              </a:rPr>
              <a:t>Présentation de la demande</a:t>
            </a:r>
            <a:endParaRPr lang="fr-FR" sz="1200" b="1" dirty="0">
              <a:solidFill>
                <a:srgbClr val="3333FF"/>
              </a:solidFill>
            </a:endParaRPr>
          </a:p>
        </p:txBody>
      </p:sp>
      <p:sp>
        <p:nvSpPr>
          <p:cNvPr id="20" name="ZoneTexte 19"/>
          <p:cNvSpPr txBox="1"/>
          <p:nvPr/>
        </p:nvSpPr>
        <p:spPr>
          <a:xfrm>
            <a:off x="1801905" y="2953125"/>
            <a:ext cx="1362635" cy="646331"/>
          </a:xfrm>
          <a:prstGeom prst="rect">
            <a:avLst/>
          </a:prstGeom>
          <a:noFill/>
        </p:spPr>
        <p:txBody>
          <a:bodyPr wrap="square" rtlCol="0">
            <a:spAutoFit/>
          </a:bodyPr>
          <a:lstStyle/>
          <a:p>
            <a:pPr algn="ctr"/>
            <a:r>
              <a:rPr lang="fr-FR" sz="1200" b="1" dirty="0" smtClean="0">
                <a:solidFill>
                  <a:srgbClr val="3333FF"/>
                </a:solidFill>
              </a:rPr>
              <a:t>1-2-3-4 Association - Présentation</a:t>
            </a:r>
            <a:endParaRPr lang="fr-FR" sz="1200" b="1" dirty="0">
              <a:solidFill>
                <a:srgbClr val="3333FF"/>
              </a:solidFill>
            </a:endParaRPr>
          </a:p>
        </p:txBody>
      </p:sp>
      <p:sp>
        <p:nvSpPr>
          <p:cNvPr id="21" name="ZoneTexte 20"/>
          <p:cNvSpPr txBox="1"/>
          <p:nvPr/>
        </p:nvSpPr>
        <p:spPr>
          <a:xfrm>
            <a:off x="3119755" y="2953120"/>
            <a:ext cx="1362635" cy="646331"/>
          </a:xfrm>
          <a:prstGeom prst="rect">
            <a:avLst/>
          </a:prstGeom>
          <a:noFill/>
        </p:spPr>
        <p:txBody>
          <a:bodyPr wrap="square" rtlCol="0">
            <a:spAutoFit/>
          </a:bodyPr>
          <a:lstStyle/>
          <a:p>
            <a:pPr algn="ctr"/>
            <a:r>
              <a:rPr lang="fr-FR" sz="1200" b="1" dirty="0">
                <a:solidFill>
                  <a:srgbClr val="3333FF"/>
                </a:solidFill>
              </a:rPr>
              <a:t>5</a:t>
            </a:r>
            <a:r>
              <a:rPr lang="fr-FR" sz="1200" b="1" dirty="0" smtClean="0">
                <a:solidFill>
                  <a:srgbClr val="3333FF"/>
                </a:solidFill>
              </a:rPr>
              <a:t>. Association - Budget prévisionnel</a:t>
            </a:r>
            <a:endParaRPr lang="fr-FR" sz="1200" b="1" dirty="0">
              <a:solidFill>
                <a:srgbClr val="3333FF"/>
              </a:solidFill>
            </a:endParaRPr>
          </a:p>
        </p:txBody>
      </p:sp>
      <p:sp>
        <p:nvSpPr>
          <p:cNvPr id="22" name="ZoneTexte 21"/>
          <p:cNvSpPr txBox="1"/>
          <p:nvPr/>
        </p:nvSpPr>
        <p:spPr>
          <a:xfrm>
            <a:off x="4625826" y="2953125"/>
            <a:ext cx="1362635" cy="461665"/>
          </a:xfrm>
          <a:prstGeom prst="rect">
            <a:avLst/>
          </a:prstGeom>
          <a:noFill/>
        </p:spPr>
        <p:txBody>
          <a:bodyPr wrap="square" rtlCol="0">
            <a:spAutoFit/>
          </a:bodyPr>
          <a:lstStyle/>
          <a:p>
            <a:pPr algn="ctr"/>
            <a:r>
              <a:rPr lang="fr-FR" sz="1200" b="1" dirty="0" smtClean="0">
                <a:solidFill>
                  <a:srgbClr val="3333FF"/>
                </a:solidFill>
              </a:rPr>
              <a:t>6. Projet -  </a:t>
            </a:r>
            <a:r>
              <a:rPr lang="fr-FR" sz="1200" b="1" dirty="0">
                <a:solidFill>
                  <a:srgbClr val="3333FF"/>
                </a:solidFill>
              </a:rPr>
              <a:t>Description</a:t>
            </a:r>
          </a:p>
        </p:txBody>
      </p:sp>
      <p:sp>
        <p:nvSpPr>
          <p:cNvPr id="23" name="ZoneTexte 22"/>
          <p:cNvSpPr txBox="1"/>
          <p:nvPr/>
        </p:nvSpPr>
        <p:spPr>
          <a:xfrm>
            <a:off x="6087116" y="2953120"/>
            <a:ext cx="1362635" cy="646331"/>
          </a:xfrm>
          <a:prstGeom prst="rect">
            <a:avLst/>
          </a:prstGeom>
          <a:noFill/>
        </p:spPr>
        <p:txBody>
          <a:bodyPr wrap="square" rtlCol="0">
            <a:spAutoFit/>
          </a:bodyPr>
          <a:lstStyle/>
          <a:p>
            <a:pPr algn="ctr"/>
            <a:r>
              <a:rPr lang="fr-FR" sz="1200" b="1" dirty="0" smtClean="0">
                <a:solidFill>
                  <a:srgbClr val="3333FF"/>
                </a:solidFill>
              </a:rPr>
              <a:t>6. Projet –</a:t>
            </a:r>
          </a:p>
          <a:p>
            <a:pPr algn="ctr"/>
            <a:r>
              <a:rPr lang="fr-FR" sz="1200" b="1" dirty="0" smtClean="0">
                <a:solidFill>
                  <a:srgbClr val="3333FF"/>
                </a:solidFill>
              </a:rPr>
              <a:t>Budget prévisionnel</a:t>
            </a:r>
            <a:endParaRPr lang="fr-FR" sz="1200" b="1" dirty="0">
              <a:solidFill>
                <a:srgbClr val="3333FF"/>
              </a:solidFill>
            </a:endParaRPr>
          </a:p>
        </p:txBody>
      </p:sp>
      <p:sp>
        <p:nvSpPr>
          <p:cNvPr id="24" name="ZoneTexte 23"/>
          <p:cNvSpPr txBox="1"/>
          <p:nvPr/>
        </p:nvSpPr>
        <p:spPr>
          <a:xfrm>
            <a:off x="7620126" y="3038279"/>
            <a:ext cx="1362635" cy="276999"/>
          </a:xfrm>
          <a:prstGeom prst="rect">
            <a:avLst/>
          </a:prstGeom>
          <a:noFill/>
        </p:spPr>
        <p:txBody>
          <a:bodyPr wrap="square" rtlCol="0">
            <a:spAutoFit/>
          </a:bodyPr>
          <a:lstStyle/>
          <a:p>
            <a:pPr algn="ctr"/>
            <a:r>
              <a:rPr lang="fr-FR" sz="1200" b="1" dirty="0">
                <a:solidFill>
                  <a:srgbClr val="3333FF"/>
                </a:solidFill>
              </a:rPr>
              <a:t>7</a:t>
            </a:r>
            <a:r>
              <a:rPr lang="fr-FR" sz="1200" b="1" dirty="0" smtClean="0">
                <a:solidFill>
                  <a:srgbClr val="3333FF"/>
                </a:solidFill>
              </a:rPr>
              <a:t>. Attestations</a:t>
            </a:r>
            <a:endParaRPr lang="fr-FR" sz="1200" b="1" dirty="0">
              <a:solidFill>
                <a:srgbClr val="3333FF"/>
              </a:solidFill>
            </a:endParaRPr>
          </a:p>
        </p:txBody>
      </p:sp>
      <p:sp>
        <p:nvSpPr>
          <p:cNvPr id="25" name="ZoneTexte 24"/>
          <p:cNvSpPr txBox="1"/>
          <p:nvPr/>
        </p:nvSpPr>
        <p:spPr>
          <a:xfrm>
            <a:off x="63500" y="4208220"/>
            <a:ext cx="1524000" cy="461665"/>
          </a:xfrm>
          <a:prstGeom prst="rect">
            <a:avLst/>
          </a:prstGeom>
          <a:noFill/>
        </p:spPr>
        <p:txBody>
          <a:bodyPr wrap="square" rtlCol="0">
            <a:spAutoFit/>
          </a:bodyPr>
          <a:lstStyle/>
          <a:p>
            <a:pPr algn="ctr"/>
            <a:r>
              <a:rPr lang="fr-FR" sz="1200" b="1" dirty="0" smtClean="0">
                <a:solidFill>
                  <a:srgbClr val="3333FF"/>
                </a:solidFill>
              </a:rPr>
              <a:t>En-tête API Demande projet</a:t>
            </a:r>
            <a:endParaRPr lang="fr-FR" sz="1200" b="1" dirty="0">
              <a:solidFill>
                <a:srgbClr val="3333FF"/>
              </a:solidFill>
            </a:endParaRPr>
          </a:p>
        </p:txBody>
      </p:sp>
      <p:sp>
        <p:nvSpPr>
          <p:cNvPr id="26" name="ZoneTexte 25"/>
          <p:cNvSpPr txBox="1"/>
          <p:nvPr/>
        </p:nvSpPr>
        <p:spPr>
          <a:xfrm>
            <a:off x="1801900" y="4208220"/>
            <a:ext cx="1362635" cy="276999"/>
          </a:xfrm>
          <a:prstGeom prst="rect">
            <a:avLst/>
          </a:prstGeom>
          <a:noFill/>
        </p:spPr>
        <p:txBody>
          <a:bodyPr wrap="square" rtlCol="0">
            <a:spAutoFit/>
          </a:bodyPr>
          <a:lstStyle/>
          <a:p>
            <a:pPr algn="ctr"/>
            <a:r>
              <a:rPr lang="fr-FR" sz="1200" b="1" dirty="0" smtClean="0">
                <a:solidFill>
                  <a:srgbClr val="3333FF"/>
                </a:solidFill>
              </a:rPr>
              <a:t>API Association</a:t>
            </a:r>
            <a:endParaRPr lang="fr-FR" sz="1200" b="1" dirty="0">
              <a:solidFill>
                <a:srgbClr val="3333FF"/>
              </a:solidFill>
            </a:endParaRPr>
          </a:p>
        </p:txBody>
      </p:sp>
      <p:sp>
        <p:nvSpPr>
          <p:cNvPr id="27" name="ZoneTexte 26"/>
          <p:cNvSpPr txBox="1"/>
          <p:nvPr/>
        </p:nvSpPr>
        <p:spPr>
          <a:xfrm>
            <a:off x="3119750" y="4208215"/>
            <a:ext cx="1362635" cy="830997"/>
          </a:xfrm>
          <a:prstGeom prst="rect">
            <a:avLst/>
          </a:prstGeom>
          <a:noFill/>
        </p:spPr>
        <p:txBody>
          <a:bodyPr wrap="square" rtlCol="0">
            <a:spAutoFit/>
          </a:bodyPr>
          <a:lstStyle/>
          <a:p>
            <a:pPr algn="ctr"/>
            <a:r>
              <a:rPr lang="fr-FR" sz="1200" b="1" dirty="0" smtClean="0">
                <a:solidFill>
                  <a:srgbClr val="3333FF"/>
                </a:solidFill>
              </a:rPr>
              <a:t>.</a:t>
            </a:r>
            <a:r>
              <a:rPr lang="fr-FR" sz="1200" b="1" dirty="0" err="1" smtClean="0">
                <a:solidFill>
                  <a:srgbClr val="3333FF"/>
                </a:solidFill>
              </a:rPr>
              <a:t>xls</a:t>
            </a:r>
            <a:r>
              <a:rPr lang="fr-FR" sz="1200" b="1" dirty="0" smtClean="0">
                <a:solidFill>
                  <a:srgbClr val="3333FF"/>
                </a:solidFill>
              </a:rPr>
              <a:t> standard + API/module </a:t>
            </a:r>
            <a:r>
              <a:rPr lang="fr-FR" sz="1200" b="1" dirty="0" err="1" smtClean="0">
                <a:solidFill>
                  <a:srgbClr val="3333FF"/>
                </a:solidFill>
              </a:rPr>
              <a:t>parse</a:t>
            </a:r>
            <a:r>
              <a:rPr lang="fr-FR" sz="1200" b="1" dirty="0" smtClean="0">
                <a:solidFill>
                  <a:srgbClr val="3333FF"/>
                </a:solidFill>
              </a:rPr>
              <a:t> à intégrer en front et/ou back-office</a:t>
            </a:r>
            <a:endParaRPr lang="fr-FR" sz="1200" b="1" dirty="0">
              <a:solidFill>
                <a:srgbClr val="3333FF"/>
              </a:solidFill>
            </a:endParaRPr>
          </a:p>
        </p:txBody>
      </p:sp>
      <p:sp>
        <p:nvSpPr>
          <p:cNvPr id="28" name="ZoneTexte 27"/>
          <p:cNvSpPr txBox="1"/>
          <p:nvPr/>
        </p:nvSpPr>
        <p:spPr>
          <a:xfrm>
            <a:off x="4625821" y="4208220"/>
            <a:ext cx="1362635" cy="646331"/>
          </a:xfrm>
          <a:prstGeom prst="rect">
            <a:avLst/>
          </a:prstGeom>
          <a:noFill/>
        </p:spPr>
        <p:txBody>
          <a:bodyPr wrap="square" rtlCol="0">
            <a:spAutoFit/>
          </a:bodyPr>
          <a:lstStyle/>
          <a:p>
            <a:pPr algn="ctr"/>
            <a:r>
              <a:rPr lang="fr-FR" sz="1200" b="1" dirty="0" smtClean="0">
                <a:solidFill>
                  <a:srgbClr val="3333FF"/>
                </a:solidFill>
              </a:rPr>
              <a:t>API Demande projet + API </a:t>
            </a:r>
            <a:r>
              <a:rPr lang="fr-FR" sz="1200" b="1" dirty="0" err="1" smtClean="0">
                <a:solidFill>
                  <a:srgbClr val="3333FF"/>
                </a:solidFill>
              </a:rPr>
              <a:t>Carto</a:t>
            </a:r>
            <a:r>
              <a:rPr lang="fr-FR" sz="1200" b="1" dirty="0" smtClean="0">
                <a:solidFill>
                  <a:srgbClr val="3333FF"/>
                </a:solidFill>
              </a:rPr>
              <a:t> (</a:t>
            </a:r>
            <a:r>
              <a:rPr lang="fr-FR" sz="1200" b="1" dirty="0" err="1" smtClean="0">
                <a:solidFill>
                  <a:srgbClr val="3333FF"/>
                </a:solidFill>
              </a:rPr>
              <a:t>territoire-s</a:t>
            </a:r>
            <a:r>
              <a:rPr lang="fr-FR" sz="1200" b="1" dirty="0" smtClean="0">
                <a:solidFill>
                  <a:srgbClr val="3333FF"/>
                </a:solidFill>
              </a:rPr>
              <a:t>)</a:t>
            </a:r>
            <a:endParaRPr lang="fr-FR" sz="1200" b="1" dirty="0">
              <a:solidFill>
                <a:srgbClr val="3333FF"/>
              </a:solidFill>
            </a:endParaRPr>
          </a:p>
        </p:txBody>
      </p:sp>
      <p:sp>
        <p:nvSpPr>
          <p:cNvPr id="29" name="ZoneTexte 28"/>
          <p:cNvSpPr txBox="1"/>
          <p:nvPr/>
        </p:nvSpPr>
        <p:spPr>
          <a:xfrm>
            <a:off x="6129643" y="4208215"/>
            <a:ext cx="1362635" cy="830997"/>
          </a:xfrm>
          <a:prstGeom prst="rect">
            <a:avLst/>
          </a:prstGeom>
          <a:noFill/>
        </p:spPr>
        <p:txBody>
          <a:bodyPr wrap="square" rtlCol="0">
            <a:spAutoFit/>
          </a:bodyPr>
          <a:lstStyle/>
          <a:p>
            <a:pPr algn="ctr"/>
            <a:r>
              <a:rPr lang="fr-FR" sz="1200" b="1" dirty="0">
                <a:solidFill>
                  <a:srgbClr val="3333FF"/>
                </a:solidFill>
              </a:rPr>
              <a:t>.</a:t>
            </a:r>
            <a:r>
              <a:rPr lang="fr-FR" sz="1200" b="1" dirty="0" err="1">
                <a:solidFill>
                  <a:srgbClr val="3333FF"/>
                </a:solidFill>
              </a:rPr>
              <a:t>xls</a:t>
            </a:r>
            <a:r>
              <a:rPr lang="fr-FR" sz="1200" b="1" dirty="0">
                <a:solidFill>
                  <a:srgbClr val="3333FF"/>
                </a:solidFill>
              </a:rPr>
              <a:t> standard + API/module </a:t>
            </a:r>
            <a:r>
              <a:rPr lang="fr-FR" sz="1200" b="1" dirty="0" err="1">
                <a:solidFill>
                  <a:srgbClr val="3333FF"/>
                </a:solidFill>
              </a:rPr>
              <a:t>parse</a:t>
            </a:r>
            <a:r>
              <a:rPr lang="fr-FR" sz="1200" b="1" dirty="0">
                <a:solidFill>
                  <a:srgbClr val="3333FF"/>
                </a:solidFill>
              </a:rPr>
              <a:t> à intégrer en front et/ou back-office</a:t>
            </a:r>
          </a:p>
        </p:txBody>
      </p:sp>
      <p:sp>
        <p:nvSpPr>
          <p:cNvPr id="30" name="ZoneTexte 29"/>
          <p:cNvSpPr txBox="1"/>
          <p:nvPr/>
        </p:nvSpPr>
        <p:spPr>
          <a:xfrm>
            <a:off x="7620121" y="4199245"/>
            <a:ext cx="1362635" cy="1015663"/>
          </a:xfrm>
          <a:prstGeom prst="rect">
            <a:avLst/>
          </a:prstGeom>
          <a:noFill/>
        </p:spPr>
        <p:txBody>
          <a:bodyPr wrap="square" rtlCol="0">
            <a:spAutoFit/>
          </a:bodyPr>
          <a:lstStyle/>
          <a:p>
            <a:pPr algn="ctr"/>
            <a:r>
              <a:rPr lang="fr-FR" sz="1200" b="1" dirty="0" smtClean="0">
                <a:solidFill>
                  <a:srgbClr val="3333FF"/>
                </a:solidFill>
              </a:rPr>
              <a:t>API Association (RIB) + API Demande projet (personne chargée de la demande)</a:t>
            </a:r>
            <a:endParaRPr lang="fr-FR" sz="1200" b="1" dirty="0">
              <a:solidFill>
                <a:srgbClr val="3333FF"/>
              </a:solidFill>
            </a:endParaRPr>
          </a:p>
        </p:txBody>
      </p:sp>
      <p:sp>
        <p:nvSpPr>
          <p:cNvPr id="31" name="ZoneTexte 30"/>
          <p:cNvSpPr txBox="1"/>
          <p:nvPr/>
        </p:nvSpPr>
        <p:spPr>
          <a:xfrm>
            <a:off x="226247" y="5216111"/>
            <a:ext cx="2832852" cy="646331"/>
          </a:xfrm>
          <a:prstGeom prst="rect">
            <a:avLst/>
          </a:prstGeom>
          <a:noFill/>
        </p:spPr>
        <p:txBody>
          <a:bodyPr wrap="square" rtlCol="0">
            <a:spAutoFit/>
          </a:bodyPr>
          <a:lstStyle/>
          <a:p>
            <a:r>
              <a:rPr lang="fr-FR" sz="1200" b="1" dirty="0" smtClean="0">
                <a:solidFill>
                  <a:srgbClr val="3333FF"/>
                </a:solidFill>
              </a:rPr>
              <a:t>Pièces justificatives :</a:t>
            </a:r>
          </a:p>
          <a:p>
            <a:pPr>
              <a:buFont typeface="Arial" pitchFamily="34" charset="0"/>
              <a:buChar char="•"/>
            </a:pPr>
            <a:r>
              <a:rPr lang="fr-FR" sz="1200" b="1" dirty="0" smtClean="0">
                <a:solidFill>
                  <a:srgbClr val="3333FF"/>
                </a:solidFill>
              </a:rPr>
              <a:t> Association : API Association</a:t>
            </a:r>
          </a:p>
          <a:p>
            <a:pPr>
              <a:buFont typeface="Arial" pitchFamily="34" charset="0"/>
              <a:buChar char="•"/>
            </a:pPr>
            <a:r>
              <a:rPr lang="fr-FR" sz="1200" b="1" dirty="0" smtClean="0">
                <a:solidFill>
                  <a:srgbClr val="3333FF"/>
                </a:solidFill>
              </a:rPr>
              <a:t> Projet : en théorie rien de « générique »</a:t>
            </a:r>
            <a:endParaRPr lang="fr-FR" sz="1200" b="1" dirty="0">
              <a:solidFill>
                <a:srgbClr val="3333FF"/>
              </a:solidFill>
            </a:endParaRPr>
          </a:p>
        </p:txBody>
      </p:sp>
    </p:spTree>
    <p:extLst>
      <p:ext uri="{BB962C8B-B14F-4D97-AF65-F5344CB8AC3E}">
        <p14:creationId xmlns:p14="http://schemas.microsoft.com/office/powerpoint/2010/main" xmlns="" val="223712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7"/>
                                        </p:tgtEl>
                                        <p:attrNameLst>
                                          <p:attrName>style.visibility</p:attrName>
                                        </p:attrNameLst>
                                      </p:cBhvr>
                                      <p:to>
                                        <p:strVal val="visible"/>
                                      </p:to>
                                    </p:set>
                                    <p:animEffect transition="in" filter="fade">
                                      <p:cBhvr>
                                        <p:cTn id="11" dur="500"/>
                                        <p:tgtEl>
                                          <p:spTgt spid="10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500"/>
                                        <p:tgtEl>
                                          <p:spTgt spid="10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31"/>
                                        </p:tgtEl>
                                        <p:attrNameLst>
                                          <p:attrName>style.visibility</p:attrName>
                                        </p:attrNameLst>
                                      </p:cBhvr>
                                      <p:to>
                                        <p:strVal val="visible"/>
                                      </p:to>
                                    </p:set>
                                    <p:animEffect transition="in" filter="fade">
                                      <p:cBhvr>
                                        <p:cTn id="27" dur="500"/>
                                        <p:tgtEl>
                                          <p:spTgt spid="103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p:stCondLst>
                              <p:cond delay="500"/>
                            </p:stCondLst>
                            <p:childTnLst>
                              <p:par>
                                <p:cTn id="58" presetID="22" presetClass="entr" presetSubtype="4"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down)">
                                      <p:cBhvr>
                                        <p:cTn id="60" dur="500"/>
                                        <p:tgtEl>
                                          <p:spTgt spid="2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ipe(up)">
                                      <p:cBhvr>
                                        <p:cTn id="65" dur="500"/>
                                        <p:tgtEl>
                                          <p:spTgt spid="14"/>
                                        </p:tgtEl>
                                      </p:cBhvr>
                                    </p:animEffect>
                                  </p:childTnLst>
                                </p:cTn>
                              </p:par>
                            </p:childTnLst>
                          </p:cTn>
                        </p:par>
                        <p:par>
                          <p:cTn id="66" fill="hold">
                            <p:stCondLst>
                              <p:cond delay="500"/>
                            </p:stCondLst>
                            <p:childTnLst>
                              <p:par>
                                <p:cTn id="67" presetID="22" presetClass="entr" presetSubtype="4"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wipe(up)">
                                      <p:cBhvr>
                                        <p:cTn id="74" dur="500"/>
                                        <p:tgtEl>
                                          <p:spTgt spid="15"/>
                                        </p:tgtEl>
                                      </p:cBhvr>
                                    </p:animEffect>
                                  </p:childTnLst>
                                </p:cTn>
                              </p:par>
                            </p:childTnLst>
                          </p:cTn>
                        </p:par>
                        <p:par>
                          <p:cTn id="75" fill="hold">
                            <p:stCondLst>
                              <p:cond delay="500"/>
                            </p:stCondLst>
                            <p:childTnLst>
                              <p:par>
                                <p:cTn id="76" presetID="22" presetClass="entr" presetSubtype="4" fill="hold" grpId="0" nodeType="after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wipe(down)">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up)">
                                      <p:cBhvr>
                                        <p:cTn id="83" dur="500"/>
                                        <p:tgtEl>
                                          <p:spTgt spid="16"/>
                                        </p:tgtEl>
                                      </p:cBhvr>
                                    </p:animEffect>
                                  </p:childTnLst>
                                </p:cTn>
                              </p:par>
                            </p:childTnLst>
                          </p:cTn>
                        </p:par>
                        <p:par>
                          <p:cTn id="84" fill="hold">
                            <p:stCondLst>
                              <p:cond delay="500"/>
                            </p:stCondLst>
                            <p:childTnLst>
                              <p:par>
                                <p:cTn id="85" presetID="22" presetClass="entr" presetSubtype="4"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down)">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up)">
                                      <p:cBhvr>
                                        <p:cTn id="92" dur="500"/>
                                        <p:tgtEl>
                                          <p:spTgt spid="17"/>
                                        </p:tgtEl>
                                      </p:cBhvr>
                                    </p:animEffect>
                                  </p:childTnLst>
                                </p:cTn>
                              </p:par>
                            </p:childTnLst>
                          </p:cTn>
                        </p:par>
                        <p:par>
                          <p:cTn id="93" fill="hold">
                            <p:stCondLst>
                              <p:cond delay="500"/>
                            </p:stCondLst>
                            <p:childTnLst>
                              <p:par>
                                <p:cTn id="94" presetID="22" presetClass="entr" presetSubtype="4" fill="hold" grpId="0"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500"/>
                                        <p:tgtEl>
                                          <p:spTgt spid="29"/>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up)">
                                      <p:cBhvr>
                                        <p:cTn id="101" dur="500"/>
                                        <p:tgtEl>
                                          <p:spTgt spid="18"/>
                                        </p:tgtEl>
                                      </p:cBhvr>
                                    </p:animEffect>
                                  </p:childTnLst>
                                </p:cTn>
                              </p:par>
                            </p:childTnLst>
                          </p:cTn>
                        </p:par>
                        <p:par>
                          <p:cTn id="102" fill="hold">
                            <p:stCondLst>
                              <p:cond delay="500"/>
                            </p:stCondLst>
                            <p:childTnLst>
                              <p:par>
                                <p:cTn id="103" presetID="22" presetClass="entr" presetSubtype="4" fill="hold" grpId="0" nodeType="after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down)">
                                      <p:cBhvr>
                                        <p:cTn id="105" dur="500"/>
                                        <p:tgtEl>
                                          <p:spTgt spid="30"/>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fade">
                                      <p:cBhvr>
                                        <p:cTn id="11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API demande projet</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22</a:t>
            </a:fld>
            <a:endParaRPr lang="fr-FR" dirty="0">
              <a:solidFill>
                <a:schemeClr val="accent5">
                  <a:lumMod val="50000"/>
                </a:schemeClr>
              </a:solidFill>
            </a:endParaRPr>
          </a:p>
        </p:txBody>
      </p:sp>
      <p:sp>
        <p:nvSpPr>
          <p:cNvPr id="39" name="Espace réservé du contenu 2"/>
          <p:cNvSpPr>
            <a:spLocks noGrp="1"/>
          </p:cNvSpPr>
          <p:nvPr>
            <p:ph idx="4294967295"/>
          </p:nvPr>
        </p:nvSpPr>
        <p:spPr>
          <a:xfrm>
            <a:off x="155574" y="760639"/>
            <a:ext cx="8832395" cy="2427061"/>
          </a:xfrm>
        </p:spPr>
        <p:txBody>
          <a:bodyPr/>
          <a:lstStyle/>
          <a:p>
            <a:pPr marL="342900" lvl="1" indent="-342900" eaLnBrk="1" hangingPunct="1">
              <a:buBlip>
                <a:blip r:embed="rId3"/>
              </a:buBlip>
            </a:pPr>
            <a:r>
              <a:rPr lang="fr-FR" sz="1600" b="1" dirty="0" smtClean="0">
                <a:solidFill>
                  <a:srgbClr val="3333FF"/>
                </a:solidFill>
                <a:latin typeface="Calibri" pitchFamily="34" charset="0"/>
              </a:rPr>
              <a:t>Objectif : </a:t>
            </a:r>
            <a:r>
              <a:rPr lang="fr-FR" sz="1600" dirty="0" smtClean="0">
                <a:solidFill>
                  <a:srgbClr val="3333FF"/>
                </a:solidFill>
                <a:latin typeface="Calibri" pitchFamily="34" charset="0"/>
              </a:rPr>
              <a:t>permettre à une association de saisir une seule fois la description de son projet à financer</a:t>
            </a:r>
            <a:endParaRPr lang="fr-FR" sz="1400" dirty="0">
              <a:solidFill>
                <a:srgbClr val="3333FF"/>
              </a:solidFill>
              <a:latin typeface="Calibri" pitchFamily="34" charset="0"/>
            </a:endParaRPr>
          </a:p>
          <a:p>
            <a:pPr marL="742950" lvl="2" indent="-342900" eaLnBrk="1" hangingPunct="1">
              <a:buBlip>
                <a:blip r:embed="rId3"/>
              </a:buBlip>
            </a:pPr>
            <a:r>
              <a:rPr lang="fr-FR" sz="1400" dirty="0" smtClean="0">
                <a:solidFill>
                  <a:srgbClr val="3333FF"/>
                </a:solidFill>
                <a:latin typeface="Calibri" pitchFamily="34" charset="0"/>
              </a:rPr>
              <a:t>Le dispositif concerne les demandes cofinancées ou renouvelées d’une année sur l’autre, par l’intermédiaire d’outils de financement participatif ou administratifs</a:t>
            </a:r>
          </a:p>
          <a:p>
            <a:pPr marL="342900" lvl="1" indent="-342900" eaLnBrk="1" hangingPunct="1">
              <a:buBlip>
                <a:blip r:embed="rId3"/>
              </a:buBlip>
            </a:pPr>
            <a:r>
              <a:rPr lang="fr-FR" sz="1600" b="1" dirty="0" smtClean="0">
                <a:solidFill>
                  <a:srgbClr val="3333FF"/>
                </a:solidFill>
                <a:latin typeface="Calibri" pitchFamily="34" charset="0"/>
              </a:rPr>
              <a:t>Proposition :</a:t>
            </a:r>
          </a:p>
          <a:p>
            <a:pPr marL="742950" lvl="2" indent="-342900" eaLnBrk="1" hangingPunct="1">
              <a:buBlip>
                <a:blip r:embed="rId3"/>
              </a:buBlip>
            </a:pPr>
            <a:r>
              <a:rPr lang="fr-FR" sz="1400" b="0" dirty="0" smtClean="0">
                <a:solidFill>
                  <a:srgbClr val="3333FF"/>
                </a:solidFill>
                <a:latin typeface="Calibri" pitchFamily="34" charset="0"/>
              </a:rPr>
              <a:t>La description du projet, lorsqu’il est saisi pour la première fois sur un portail partenaire, est transmis en parallèle au système échange (ESB) SIVA, via l’API « Demande projet ». </a:t>
            </a:r>
            <a:endParaRPr lang="fr-FR" sz="1400" dirty="0" smtClean="0">
              <a:solidFill>
                <a:srgbClr val="3333FF"/>
              </a:solidFill>
              <a:latin typeface="Calibri" pitchFamily="34" charset="0"/>
            </a:endParaRPr>
          </a:p>
          <a:p>
            <a:pPr marL="742950" lvl="2" indent="-342900" eaLnBrk="1" hangingPunct="1">
              <a:buBlip>
                <a:blip r:embed="rId3"/>
              </a:buBlip>
            </a:pPr>
            <a:r>
              <a:rPr lang="fr-FR" sz="1400" b="0" dirty="0" smtClean="0">
                <a:solidFill>
                  <a:srgbClr val="3333FF"/>
                </a:solidFill>
                <a:latin typeface="Calibri" pitchFamily="34" charset="0"/>
              </a:rPr>
              <a:t>Les informations stockées peuvent être rappelées en pré-remplissage par n’importe quel </a:t>
            </a:r>
            <a:r>
              <a:rPr lang="fr-FR" sz="1400" dirty="0" smtClean="0">
                <a:solidFill>
                  <a:srgbClr val="3333FF"/>
                </a:solidFill>
                <a:latin typeface="Calibri" pitchFamily="34" charset="0"/>
              </a:rPr>
              <a:t>système </a:t>
            </a:r>
            <a:r>
              <a:rPr lang="fr-FR" sz="1400" b="0" dirty="0" smtClean="0">
                <a:solidFill>
                  <a:srgbClr val="3333FF"/>
                </a:solidFill>
                <a:latin typeface="Calibri" pitchFamily="34" charset="0"/>
              </a:rPr>
              <a:t>partenaire (via la même API, sur la base de l’identifiant de l’association).</a:t>
            </a:r>
          </a:p>
          <a:p>
            <a:pPr marL="742950" lvl="2" indent="-342900" eaLnBrk="1" hangingPunct="1">
              <a:buBlip>
                <a:blip r:embed="rId3"/>
              </a:buBlip>
            </a:pPr>
            <a:r>
              <a:rPr lang="fr-FR" sz="1400" b="0" dirty="0" smtClean="0">
                <a:solidFill>
                  <a:srgbClr val="3333FF"/>
                </a:solidFill>
                <a:latin typeface="Calibri" pitchFamily="34" charset="0"/>
              </a:rPr>
              <a:t>Le demandeur a la possibilité de modifier les données pré-chargées pour les adapter au financeur sollicité. </a:t>
            </a:r>
          </a:p>
          <a:p>
            <a:pPr marL="342900" lvl="1" indent="-342900" eaLnBrk="1" hangingPunct="1">
              <a:buBlip>
                <a:blip r:embed="rId3"/>
              </a:buBlip>
            </a:pPr>
            <a:endParaRPr lang="fr-FR" sz="1400" b="0" dirty="0" smtClean="0">
              <a:solidFill>
                <a:srgbClr val="3333FF"/>
              </a:solidFill>
              <a:latin typeface="Calibri" pitchFamily="34" charset="0"/>
            </a:endParaRPr>
          </a:p>
        </p:txBody>
      </p:sp>
      <p:sp>
        <p:nvSpPr>
          <p:cNvPr id="1028" name="AutoShape 4"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4" name="Image 33"/>
          <p:cNvPicPr/>
          <p:nvPr/>
        </p:nvPicPr>
        <p:blipFill>
          <a:blip r:embed="rId4" cstate="print"/>
          <a:srcRect/>
          <a:stretch>
            <a:fillRect/>
          </a:stretch>
        </p:blipFill>
        <p:spPr bwMode="auto">
          <a:xfrm>
            <a:off x="1548025" y="3277130"/>
            <a:ext cx="6230620" cy="2859405"/>
          </a:xfrm>
          <a:prstGeom prst="rect">
            <a:avLst/>
          </a:prstGeom>
          <a:noFill/>
        </p:spPr>
      </p:pic>
    </p:spTree>
    <p:extLst>
      <p:ext uri="{BB962C8B-B14F-4D97-AF65-F5344CB8AC3E}">
        <p14:creationId xmlns:p14="http://schemas.microsoft.com/office/powerpoint/2010/main" xmlns="" val="36769118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Budget prévisionnel de l’association et des projets</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23</a:t>
            </a:fld>
            <a:endParaRPr lang="fr-FR" dirty="0">
              <a:solidFill>
                <a:schemeClr val="accent5">
                  <a:lumMod val="50000"/>
                </a:schemeClr>
              </a:solidFill>
            </a:endParaRPr>
          </a:p>
        </p:txBody>
      </p:sp>
      <p:sp>
        <p:nvSpPr>
          <p:cNvPr id="1028" name="AutoShape 4"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0" name="AutoShape 6"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2" name="AutoShape 8"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34" name="AutoShape 10" descr="Résultat de recherche d'images pour &quot;.xls&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9" name="ZoneTexte 18"/>
          <p:cNvSpPr txBox="1"/>
          <p:nvPr/>
        </p:nvSpPr>
        <p:spPr>
          <a:xfrm>
            <a:off x="6203454" y="5480011"/>
            <a:ext cx="2788146" cy="1169551"/>
          </a:xfrm>
          <a:prstGeom prst="rect">
            <a:avLst/>
          </a:prstGeom>
          <a:noFill/>
        </p:spPr>
        <p:txBody>
          <a:bodyPr wrap="square" rtlCol="0">
            <a:spAutoFit/>
          </a:bodyPr>
          <a:lstStyle/>
          <a:p>
            <a:r>
              <a:rPr lang="fr-FR" sz="1400" b="1" dirty="0" smtClean="0">
                <a:solidFill>
                  <a:srgbClr val="3333FF"/>
                </a:solidFill>
              </a:rPr>
              <a:t>API/module de </a:t>
            </a:r>
            <a:r>
              <a:rPr lang="fr-FR" sz="1400" b="1" dirty="0" err="1" smtClean="0">
                <a:solidFill>
                  <a:srgbClr val="3333FF"/>
                </a:solidFill>
              </a:rPr>
              <a:t>parse</a:t>
            </a:r>
            <a:r>
              <a:rPr lang="fr-FR" sz="1400" b="1" dirty="0" smtClean="0">
                <a:solidFill>
                  <a:srgbClr val="3333FF"/>
                </a:solidFill>
              </a:rPr>
              <a:t> </a:t>
            </a:r>
          </a:p>
          <a:p>
            <a:r>
              <a:rPr lang="fr-FR" sz="1400" dirty="0" smtClean="0">
                <a:solidFill>
                  <a:srgbClr val="3333FF"/>
                </a:solidFill>
              </a:rPr>
              <a:t>Les </a:t>
            </a:r>
            <a:r>
              <a:rPr lang="fr-FR" sz="1400" dirty="0">
                <a:solidFill>
                  <a:srgbClr val="3333FF"/>
                </a:solidFill>
              </a:rPr>
              <a:t>données budgétaires </a:t>
            </a:r>
            <a:r>
              <a:rPr lang="fr-FR" sz="1400" dirty="0" smtClean="0">
                <a:solidFill>
                  <a:srgbClr val="3333FF"/>
                </a:solidFill>
              </a:rPr>
              <a:t>du </a:t>
            </a:r>
            <a:r>
              <a:rPr lang="fr-FR" sz="1400" dirty="0">
                <a:solidFill>
                  <a:srgbClr val="3333FF"/>
                </a:solidFill>
              </a:rPr>
              <a:t>fichier </a:t>
            </a:r>
            <a:r>
              <a:rPr lang="fr-FR" sz="1400" dirty="0" smtClean="0">
                <a:solidFill>
                  <a:srgbClr val="3333FF"/>
                </a:solidFill>
              </a:rPr>
              <a:t>peuvent être extraites en </a:t>
            </a:r>
            <a:r>
              <a:rPr lang="fr-FR" sz="1400" dirty="0">
                <a:solidFill>
                  <a:srgbClr val="3333FF"/>
                </a:solidFill>
              </a:rPr>
              <a:t>champs structurés </a:t>
            </a:r>
            <a:r>
              <a:rPr lang="fr-FR" sz="1400" dirty="0" smtClean="0">
                <a:solidFill>
                  <a:srgbClr val="3333FF"/>
                </a:solidFill>
              </a:rPr>
              <a:t>et exploitées par </a:t>
            </a:r>
            <a:r>
              <a:rPr lang="fr-FR" sz="1400" dirty="0">
                <a:solidFill>
                  <a:srgbClr val="3333FF"/>
                </a:solidFill>
              </a:rPr>
              <a:t>le financeur. </a:t>
            </a:r>
          </a:p>
        </p:txBody>
      </p:sp>
      <p:sp>
        <p:nvSpPr>
          <p:cNvPr id="20" name="ZoneTexte 19"/>
          <p:cNvSpPr txBox="1"/>
          <p:nvPr/>
        </p:nvSpPr>
        <p:spPr>
          <a:xfrm>
            <a:off x="2949126" y="5492711"/>
            <a:ext cx="2575849" cy="1169551"/>
          </a:xfrm>
          <a:prstGeom prst="rect">
            <a:avLst/>
          </a:prstGeom>
          <a:noFill/>
        </p:spPr>
        <p:txBody>
          <a:bodyPr wrap="square" rtlCol="0">
            <a:spAutoFit/>
          </a:bodyPr>
          <a:lstStyle/>
          <a:p>
            <a:r>
              <a:rPr lang="fr-FR" sz="1400" b="1" dirty="0">
                <a:solidFill>
                  <a:srgbClr val="3333FF"/>
                </a:solidFill>
              </a:rPr>
              <a:t>Un fichier </a:t>
            </a:r>
            <a:r>
              <a:rPr lang="fr-FR" sz="1400" b="1" dirty="0" smtClean="0">
                <a:solidFill>
                  <a:srgbClr val="3333FF"/>
                </a:solidFill>
              </a:rPr>
              <a:t>standard de budget prévisionnel</a:t>
            </a:r>
            <a:endParaRPr lang="fr-FR" sz="1400" b="1" dirty="0">
              <a:solidFill>
                <a:srgbClr val="3333FF"/>
              </a:solidFill>
            </a:endParaRPr>
          </a:p>
          <a:p>
            <a:r>
              <a:rPr lang="fr-FR" sz="1400" dirty="0" smtClean="0">
                <a:solidFill>
                  <a:srgbClr val="3333FF"/>
                </a:solidFill>
              </a:rPr>
              <a:t>Fichier (de type Excel ou PDF) structuré</a:t>
            </a:r>
            <a:r>
              <a:rPr lang="fr-FR" sz="1400" dirty="0">
                <a:solidFill>
                  <a:srgbClr val="3333FF"/>
                </a:solidFill>
              </a:rPr>
              <a:t>, </a:t>
            </a:r>
            <a:r>
              <a:rPr lang="fr-FR" sz="1400" dirty="0" smtClean="0">
                <a:solidFill>
                  <a:srgbClr val="3333FF"/>
                </a:solidFill>
              </a:rPr>
              <a:t>protégé, avec des </a:t>
            </a:r>
            <a:r>
              <a:rPr lang="fr-FR" sz="1400" dirty="0">
                <a:solidFill>
                  <a:srgbClr val="3333FF"/>
                </a:solidFill>
              </a:rPr>
              <a:t>cellules auto-calculées. </a:t>
            </a:r>
          </a:p>
        </p:txBody>
      </p:sp>
      <p:sp>
        <p:nvSpPr>
          <p:cNvPr id="21" name="Titre 1"/>
          <p:cNvSpPr>
            <a:spLocks noGrp="1"/>
          </p:cNvSpPr>
          <p:nvPr/>
        </p:nvSpPr>
        <p:spPr>
          <a:xfrm>
            <a:off x="676318" y="2555981"/>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fr-FR"/>
          </a:p>
        </p:txBody>
      </p:sp>
      <p:sp>
        <p:nvSpPr>
          <p:cNvPr id="22" name="Triangle isocèle 21"/>
          <p:cNvSpPr/>
          <p:nvPr/>
        </p:nvSpPr>
        <p:spPr>
          <a:xfrm rot="18469625">
            <a:off x="3484358" y="2486863"/>
            <a:ext cx="720080" cy="626316"/>
          </a:xfrm>
          <a:prstGeom prst="triangle">
            <a:avLst/>
          </a:prstGeom>
          <a:ln>
            <a:no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solidFill>
                <a:schemeClr val="tx1"/>
              </a:solidFill>
            </a:endParaRPr>
          </a:p>
        </p:txBody>
      </p:sp>
      <p:sp>
        <p:nvSpPr>
          <p:cNvPr id="23" name="Plus 22"/>
          <p:cNvSpPr/>
          <p:nvPr/>
        </p:nvSpPr>
        <p:spPr>
          <a:xfrm rot="16200000">
            <a:off x="5999193" y="3780161"/>
            <a:ext cx="408523" cy="436796"/>
          </a:xfrm>
          <a:prstGeom prst="mathPlus">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pic>
        <p:nvPicPr>
          <p:cNvPr id="24" name="Picture 2"/>
          <p:cNvPicPr>
            <a:picLocks noChangeAspect="1" noChangeArrowheads="1"/>
          </p:cNvPicPr>
          <p:nvPr/>
        </p:nvPicPr>
        <p:blipFill>
          <a:blip r:embed="rId3" cstate="print"/>
          <a:srcRect/>
          <a:stretch>
            <a:fillRect/>
          </a:stretch>
        </p:blipFill>
        <p:spPr bwMode="auto">
          <a:xfrm>
            <a:off x="3829565" y="2734617"/>
            <a:ext cx="1695410" cy="2527885"/>
          </a:xfrm>
          <a:prstGeom prst="rect">
            <a:avLst/>
          </a:prstGeom>
          <a:noFill/>
          <a:ln w="9525">
            <a:noFill/>
            <a:miter lim="800000"/>
            <a:headEnd/>
            <a:tailEnd/>
          </a:ln>
        </p:spPr>
      </p:pic>
      <p:sp>
        <p:nvSpPr>
          <p:cNvPr id="25" name="Flèche vers le bas 24"/>
          <p:cNvSpPr/>
          <p:nvPr/>
        </p:nvSpPr>
        <p:spPr>
          <a:xfrm rot="16200000">
            <a:off x="2748444" y="3780161"/>
            <a:ext cx="311031" cy="436796"/>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solidFill>
                <a:schemeClr val="tx1"/>
              </a:solidFill>
            </a:endParaRPr>
          </a:p>
        </p:txBody>
      </p:sp>
      <p:grpSp>
        <p:nvGrpSpPr>
          <p:cNvPr id="27" name="Groupe 26"/>
          <p:cNvGrpSpPr/>
          <p:nvPr/>
        </p:nvGrpSpPr>
        <p:grpSpPr>
          <a:xfrm>
            <a:off x="7069925" y="2594403"/>
            <a:ext cx="1858391" cy="2808312"/>
            <a:chOff x="6464301" y="2044700"/>
            <a:chExt cx="2514600" cy="3908425"/>
          </a:xfrm>
        </p:grpSpPr>
        <p:pic>
          <p:nvPicPr>
            <p:cNvPr id="31" name="Picture 13"/>
            <p:cNvPicPr>
              <a:picLocks noChangeAspect="1" noChangeArrowheads="1"/>
            </p:cNvPicPr>
            <p:nvPr/>
          </p:nvPicPr>
          <p:blipFill>
            <a:blip r:embed="rId4" cstate="print"/>
            <a:srcRect/>
            <a:stretch>
              <a:fillRect/>
            </a:stretch>
          </p:blipFill>
          <p:spPr bwMode="auto">
            <a:xfrm>
              <a:off x="6477000" y="2044700"/>
              <a:ext cx="2489071" cy="2054225"/>
            </a:xfrm>
            <a:prstGeom prst="rect">
              <a:avLst/>
            </a:prstGeom>
            <a:noFill/>
            <a:ln w="9525">
              <a:noFill/>
              <a:miter lim="800000"/>
              <a:headEnd/>
              <a:tailEnd/>
            </a:ln>
          </p:spPr>
        </p:pic>
        <p:pic>
          <p:nvPicPr>
            <p:cNvPr id="32" name="Picture 14"/>
            <p:cNvPicPr>
              <a:picLocks noChangeAspect="1" noChangeArrowheads="1"/>
            </p:cNvPicPr>
            <p:nvPr/>
          </p:nvPicPr>
          <p:blipFill>
            <a:blip r:embed="rId5" cstate="print"/>
            <a:srcRect/>
            <a:stretch>
              <a:fillRect/>
            </a:stretch>
          </p:blipFill>
          <p:spPr bwMode="auto">
            <a:xfrm>
              <a:off x="6464301" y="3877831"/>
              <a:ext cx="2514600" cy="2075294"/>
            </a:xfrm>
            <a:prstGeom prst="rect">
              <a:avLst/>
            </a:prstGeom>
            <a:noFill/>
            <a:ln w="9525">
              <a:noFill/>
              <a:miter lim="800000"/>
              <a:headEnd/>
              <a:tailEnd/>
            </a:ln>
          </p:spPr>
        </p:pic>
      </p:grpSp>
      <p:pic>
        <p:nvPicPr>
          <p:cNvPr id="28" name="Picture 11" descr="D:\Utilisateurs\moritzjf\Downloads\téléchargement.jpg"/>
          <p:cNvPicPr>
            <a:picLocks noChangeAspect="1" noChangeArrowheads="1"/>
          </p:cNvPicPr>
          <p:nvPr/>
        </p:nvPicPr>
        <p:blipFill>
          <a:blip r:embed="rId6" cstate="print"/>
          <a:srcRect/>
          <a:stretch>
            <a:fillRect/>
          </a:stretch>
        </p:blipFill>
        <p:spPr bwMode="auto">
          <a:xfrm>
            <a:off x="3037477" y="2238706"/>
            <a:ext cx="571500" cy="571500"/>
          </a:xfrm>
          <a:prstGeom prst="rect">
            <a:avLst/>
          </a:prstGeom>
          <a:noFill/>
        </p:spPr>
      </p:pic>
      <p:sp>
        <p:nvSpPr>
          <p:cNvPr id="29" name="Étoile à 8 branches 28"/>
          <p:cNvSpPr/>
          <p:nvPr/>
        </p:nvSpPr>
        <p:spPr>
          <a:xfrm>
            <a:off x="6997917" y="2412362"/>
            <a:ext cx="576064" cy="576064"/>
          </a:xfrm>
          <a:prstGeom prst="star8">
            <a:avLst/>
          </a:prstGeom>
          <a:ln>
            <a:noFill/>
          </a:ln>
        </p:spPr>
        <p:style>
          <a:lnRef idx="1">
            <a:schemeClr val="dk1"/>
          </a:lnRef>
          <a:fillRef idx="2">
            <a:schemeClr val="dk1"/>
          </a:fillRef>
          <a:effectRef idx="1">
            <a:schemeClr val="dk1"/>
          </a:effectRef>
          <a:fontRef idx="minor">
            <a:schemeClr val="dk1"/>
          </a:fontRef>
        </p:style>
        <p:txBody>
          <a:bodyPr rtlCol="0" anchor="ct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fr-FR"/>
          </a:p>
        </p:txBody>
      </p:sp>
      <p:sp>
        <p:nvSpPr>
          <p:cNvPr id="30" name="Rectangle 29"/>
          <p:cNvSpPr/>
          <p:nvPr/>
        </p:nvSpPr>
        <p:spPr>
          <a:xfrm>
            <a:off x="6349845" y="2124330"/>
            <a:ext cx="833883" cy="646331"/>
          </a:xfrm>
          <a:prstGeom prst="rect">
            <a:avLst/>
          </a:prstGeom>
          <a:noFill/>
        </p:spPr>
        <p:txBody>
          <a:bodyPr wrap="none" lIns="91440" tIns="45720" rIns="91440" bIns="4572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API</a:t>
            </a:r>
            <a:endParaRPr lang="fr-FR"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6" name="Picture 4"/>
          <p:cNvPicPr>
            <a:picLocks noChangeAspect="1" noChangeArrowheads="1"/>
          </p:cNvPicPr>
          <p:nvPr/>
        </p:nvPicPr>
        <p:blipFill>
          <a:blip r:embed="rId7" cstate="print"/>
          <a:srcRect/>
          <a:stretch>
            <a:fillRect/>
          </a:stretch>
        </p:blipFill>
        <p:spPr bwMode="auto">
          <a:xfrm>
            <a:off x="155575" y="2524456"/>
            <a:ext cx="2289380" cy="3205133"/>
          </a:xfrm>
          <a:prstGeom prst="rect">
            <a:avLst/>
          </a:prstGeom>
          <a:noFill/>
          <a:ln w="9525">
            <a:noFill/>
            <a:miter lim="800000"/>
            <a:headEnd/>
            <a:tailEnd/>
          </a:ln>
        </p:spPr>
      </p:pic>
      <p:sp>
        <p:nvSpPr>
          <p:cNvPr id="26" name="Espace réservé du contenu 2"/>
          <p:cNvSpPr>
            <a:spLocks noGrp="1"/>
          </p:cNvSpPr>
          <p:nvPr>
            <p:ph idx="4294967295"/>
          </p:nvPr>
        </p:nvSpPr>
        <p:spPr>
          <a:xfrm>
            <a:off x="156030" y="801687"/>
            <a:ext cx="8949870" cy="1437019"/>
          </a:xfrm>
        </p:spPr>
        <p:txBody>
          <a:bodyPr/>
          <a:lstStyle/>
          <a:p>
            <a:pPr eaLnBrk="1" hangingPunct="1">
              <a:buBlip>
                <a:blip r:embed="rId8"/>
              </a:buBlip>
            </a:pPr>
            <a:r>
              <a:rPr lang="fr-FR" sz="1600" dirty="0" smtClean="0">
                <a:solidFill>
                  <a:srgbClr val="3333FF"/>
                </a:solidFill>
                <a:latin typeface="Calibri" pitchFamily="34" charset="0"/>
              </a:rPr>
              <a:t>Proposition : un fichier standard et une API/module de </a:t>
            </a:r>
            <a:r>
              <a:rPr lang="fr-FR" sz="1600" dirty="0" err="1" smtClean="0">
                <a:solidFill>
                  <a:srgbClr val="3333FF"/>
                </a:solidFill>
                <a:latin typeface="Calibri" pitchFamily="34" charset="0"/>
              </a:rPr>
              <a:t>parse</a:t>
            </a:r>
            <a:endParaRPr lang="fr-FR" sz="1600" dirty="0" smtClean="0">
              <a:solidFill>
                <a:srgbClr val="3333FF"/>
              </a:solidFill>
              <a:latin typeface="Calibri" pitchFamily="34" charset="0"/>
            </a:endParaRPr>
          </a:p>
          <a:p>
            <a:pPr lvl="1" eaLnBrk="1" hangingPunct="1">
              <a:buBlip>
                <a:blip r:embed="rId8"/>
              </a:buBlip>
            </a:pPr>
            <a:r>
              <a:rPr lang="fr-FR" sz="1400" dirty="0" smtClean="0">
                <a:solidFill>
                  <a:srgbClr val="3333FF"/>
                </a:solidFill>
                <a:latin typeface="Calibri" pitchFamily="34" charset="0"/>
              </a:rPr>
              <a:t>Un fichier </a:t>
            </a:r>
            <a:r>
              <a:rPr lang="fr-FR" sz="1400" dirty="0">
                <a:solidFill>
                  <a:srgbClr val="3333FF"/>
                </a:solidFill>
                <a:latin typeface="Calibri" pitchFamily="34" charset="0"/>
              </a:rPr>
              <a:t>standard </a:t>
            </a:r>
            <a:r>
              <a:rPr lang="fr-FR" sz="1400" dirty="0" smtClean="0">
                <a:solidFill>
                  <a:srgbClr val="3333FF"/>
                </a:solidFill>
                <a:latin typeface="Calibri" pitchFamily="34" charset="0"/>
              </a:rPr>
              <a:t>et normalisé </a:t>
            </a:r>
            <a:r>
              <a:rPr lang="fr-FR" sz="1400" dirty="0" smtClean="0">
                <a:solidFill>
                  <a:srgbClr val="3333FF"/>
                </a:solidFill>
                <a:latin typeface="Calibri" pitchFamily="34" charset="0"/>
                <a:sym typeface="Wingdings" panose="05000000000000000000" pitchFamily="2" charset="2"/>
              </a:rPr>
              <a:t> Av</a:t>
            </a:r>
            <a:r>
              <a:rPr lang="fr-FR" sz="1400" dirty="0" smtClean="0">
                <a:solidFill>
                  <a:srgbClr val="3333FF"/>
                </a:solidFill>
                <a:latin typeface="Calibri" pitchFamily="34" charset="0"/>
              </a:rPr>
              <a:t>antages pour </a:t>
            </a:r>
            <a:r>
              <a:rPr lang="fr-FR" sz="1400" dirty="0">
                <a:solidFill>
                  <a:srgbClr val="3333FF"/>
                </a:solidFill>
                <a:latin typeface="Calibri" pitchFamily="34" charset="0"/>
              </a:rPr>
              <a:t>les associations </a:t>
            </a:r>
            <a:r>
              <a:rPr lang="fr-FR" sz="1400" dirty="0" smtClean="0">
                <a:solidFill>
                  <a:srgbClr val="3333FF"/>
                </a:solidFill>
                <a:latin typeface="Calibri" pitchFamily="34" charset="0"/>
              </a:rPr>
              <a:t>:</a:t>
            </a:r>
          </a:p>
          <a:p>
            <a:pPr lvl="2" eaLnBrk="1" hangingPunct="1">
              <a:buBlip>
                <a:blip r:embed="rId8"/>
              </a:buBlip>
            </a:pPr>
            <a:r>
              <a:rPr lang="fr-FR" sz="1300" dirty="0" smtClean="0">
                <a:solidFill>
                  <a:srgbClr val="3333FF"/>
                </a:solidFill>
                <a:latin typeface="Calibri" pitchFamily="34" charset="0"/>
              </a:rPr>
              <a:t>ne </a:t>
            </a:r>
            <a:r>
              <a:rPr lang="fr-FR" sz="1300" dirty="0">
                <a:solidFill>
                  <a:srgbClr val="3333FF"/>
                </a:solidFill>
                <a:latin typeface="Calibri" pitchFamily="34" charset="0"/>
              </a:rPr>
              <a:t>plus avoir à saisir manuellement </a:t>
            </a:r>
            <a:r>
              <a:rPr lang="fr-FR" sz="1300" dirty="0" smtClean="0">
                <a:solidFill>
                  <a:srgbClr val="3333FF"/>
                </a:solidFill>
                <a:latin typeface="Calibri" pitchFamily="34" charset="0"/>
              </a:rPr>
              <a:t>les budgets </a:t>
            </a:r>
            <a:r>
              <a:rPr lang="fr-FR" sz="1300" dirty="0">
                <a:solidFill>
                  <a:srgbClr val="3333FF"/>
                </a:solidFill>
                <a:latin typeface="Calibri" pitchFamily="34" charset="0"/>
              </a:rPr>
              <a:t>en </a:t>
            </a:r>
            <a:r>
              <a:rPr lang="fr-FR" sz="1300" dirty="0" smtClean="0">
                <a:solidFill>
                  <a:srgbClr val="3333FF"/>
                </a:solidFill>
                <a:latin typeface="Calibri" pitchFamily="34" charset="0"/>
              </a:rPr>
              <a:t>ligne</a:t>
            </a:r>
          </a:p>
          <a:p>
            <a:pPr lvl="2" eaLnBrk="1" hangingPunct="1">
              <a:buBlip>
                <a:blip r:embed="rId8"/>
              </a:buBlip>
            </a:pPr>
            <a:r>
              <a:rPr lang="fr-FR" sz="1300" dirty="0" smtClean="0">
                <a:solidFill>
                  <a:srgbClr val="3333FF"/>
                </a:solidFill>
                <a:latin typeface="Calibri" pitchFamily="34" charset="0"/>
              </a:rPr>
              <a:t>Un seul </a:t>
            </a:r>
            <a:r>
              <a:rPr lang="fr-FR" sz="1300" dirty="0">
                <a:solidFill>
                  <a:srgbClr val="3333FF"/>
                </a:solidFill>
                <a:latin typeface="Calibri" pitchFamily="34" charset="0"/>
              </a:rPr>
              <a:t>document </a:t>
            </a:r>
            <a:r>
              <a:rPr lang="fr-FR" sz="1300" dirty="0" smtClean="0">
                <a:solidFill>
                  <a:srgbClr val="3333FF"/>
                </a:solidFill>
                <a:latin typeface="Calibri" pitchFamily="34" charset="0"/>
              </a:rPr>
              <a:t>à mettre à jour et </a:t>
            </a:r>
            <a:r>
              <a:rPr lang="fr-FR" sz="1300" dirty="0">
                <a:solidFill>
                  <a:srgbClr val="3333FF"/>
                </a:solidFill>
                <a:latin typeface="Calibri" pitchFamily="34" charset="0"/>
              </a:rPr>
              <a:t>à joindre </a:t>
            </a:r>
            <a:r>
              <a:rPr lang="fr-FR" sz="1300" dirty="0" smtClean="0">
                <a:solidFill>
                  <a:srgbClr val="3333FF"/>
                </a:solidFill>
                <a:latin typeface="Calibri" pitchFamily="34" charset="0"/>
              </a:rPr>
              <a:t>aux demandes </a:t>
            </a:r>
            <a:r>
              <a:rPr lang="fr-FR" sz="1300" dirty="0">
                <a:solidFill>
                  <a:srgbClr val="3333FF"/>
                </a:solidFill>
                <a:latin typeface="Calibri" pitchFamily="34" charset="0"/>
              </a:rPr>
              <a:t>de </a:t>
            </a:r>
            <a:r>
              <a:rPr lang="fr-FR" sz="1300" dirty="0" smtClean="0">
                <a:solidFill>
                  <a:srgbClr val="3333FF"/>
                </a:solidFill>
                <a:latin typeface="Calibri" pitchFamily="34" charset="0"/>
              </a:rPr>
              <a:t>subvention</a:t>
            </a:r>
            <a:endParaRPr lang="fr-FR" sz="1300" dirty="0">
              <a:solidFill>
                <a:srgbClr val="3333FF"/>
              </a:solidFill>
              <a:latin typeface="Calibri" pitchFamily="34" charset="0"/>
            </a:endParaRPr>
          </a:p>
          <a:p>
            <a:pPr marL="457200" lvl="1" indent="0" eaLnBrk="1" hangingPunct="1">
              <a:buNone/>
            </a:pPr>
            <a:r>
              <a:rPr lang="fr-FR" sz="1400" dirty="0" smtClean="0">
                <a:solidFill>
                  <a:srgbClr val="3333FF"/>
                </a:solidFill>
                <a:latin typeface="Calibri" pitchFamily="34" charset="0"/>
                <a:sym typeface="Wingdings" panose="05000000000000000000" pitchFamily="2" charset="2"/>
              </a:rPr>
              <a:t> </a:t>
            </a:r>
            <a:r>
              <a:rPr lang="fr-FR" sz="1400" dirty="0" smtClean="0">
                <a:solidFill>
                  <a:srgbClr val="3333FF"/>
                </a:solidFill>
                <a:latin typeface="Calibri" pitchFamily="34" charset="0"/>
              </a:rPr>
              <a:t>mise en place </a:t>
            </a:r>
            <a:r>
              <a:rPr lang="fr-FR" sz="1400" dirty="0">
                <a:solidFill>
                  <a:srgbClr val="3333FF"/>
                </a:solidFill>
                <a:latin typeface="Calibri" pitchFamily="34" charset="0"/>
              </a:rPr>
              <a:t>d’une </a:t>
            </a:r>
            <a:r>
              <a:rPr lang="fr-FR" sz="1400" dirty="0" smtClean="0">
                <a:solidFill>
                  <a:srgbClr val="3333FF"/>
                </a:solidFill>
                <a:latin typeface="Calibri" pitchFamily="34" charset="0"/>
              </a:rPr>
              <a:t>API et/ou un module </a:t>
            </a:r>
            <a:r>
              <a:rPr lang="fr-FR" sz="1400" dirty="0">
                <a:solidFill>
                  <a:srgbClr val="3333FF"/>
                </a:solidFill>
                <a:latin typeface="Calibri" pitchFamily="34" charset="0"/>
              </a:rPr>
              <a:t>de </a:t>
            </a:r>
            <a:r>
              <a:rPr lang="fr-FR" sz="1400" dirty="0" err="1" smtClean="0">
                <a:solidFill>
                  <a:srgbClr val="3333FF"/>
                </a:solidFill>
                <a:latin typeface="Calibri" pitchFamily="34" charset="0"/>
              </a:rPr>
              <a:t>parse</a:t>
            </a:r>
            <a:r>
              <a:rPr lang="fr-FR" sz="1400" dirty="0" smtClean="0">
                <a:solidFill>
                  <a:srgbClr val="3333FF"/>
                </a:solidFill>
                <a:latin typeface="Calibri" pitchFamily="34" charset="0"/>
              </a:rPr>
              <a:t> </a:t>
            </a:r>
            <a:r>
              <a:rPr lang="fr-FR" sz="1400" dirty="0">
                <a:solidFill>
                  <a:srgbClr val="3333FF"/>
                </a:solidFill>
                <a:latin typeface="Calibri" pitchFamily="34" charset="0"/>
              </a:rPr>
              <a:t>du fichier </a:t>
            </a:r>
            <a:r>
              <a:rPr lang="fr-FR" sz="1400" dirty="0" smtClean="0">
                <a:solidFill>
                  <a:srgbClr val="3333FF"/>
                </a:solidFill>
                <a:latin typeface="Calibri" pitchFamily="34" charset="0"/>
              </a:rPr>
              <a:t>standard, dont l’extraction des données est aisée</a:t>
            </a:r>
          </a:p>
          <a:p>
            <a:pPr lvl="1" eaLnBrk="1" hangingPunct="1">
              <a:buBlip>
                <a:blip r:embed="rId8"/>
              </a:buBlip>
            </a:pPr>
            <a:endParaRPr lang="fr-FR" sz="1400" dirty="0">
              <a:solidFill>
                <a:srgbClr val="3333FF"/>
              </a:solidFill>
              <a:latin typeface="Calibri" pitchFamily="34" charset="0"/>
            </a:endParaRPr>
          </a:p>
        </p:txBody>
      </p:sp>
    </p:spTree>
    <p:extLst>
      <p:ext uri="{BB962C8B-B14F-4D97-AF65-F5344CB8AC3E}">
        <p14:creationId xmlns:p14="http://schemas.microsoft.com/office/powerpoint/2010/main" xmlns="" val="7233132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24</a:t>
            </a:fld>
            <a:endParaRPr lang="fr-FR" dirty="0">
              <a:solidFill>
                <a:schemeClr val="accent5">
                  <a:lumMod val="50000"/>
                </a:schemeClr>
              </a:solidFill>
            </a:endParaRPr>
          </a:p>
        </p:txBody>
      </p:sp>
      <p:sp>
        <p:nvSpPr>
          <p:cNvPr id="5122" name="Rectangle 2"/>
          <p:cNvSpPr>
            <a:spLocks noGrp="1" noChangeArrowheads="1"/>
          </p:cNvSpPr>
          <p:nvPr>
            <p:ph type="title"/>
          </p:nvPr>
        </p:nvSpPr>
        <p:spPr bwMode="auto">
          <a:xfrm>
            <a:off x="247650" y="3937000"/>
            <a:ext cx="7702550" cy="1963738"/>
          </a:xfrm>
          <a:noFill/>
        </p:spPr>
        <p:txBody>
          <a:bodyPr vert="horz" wrap="square" lIns="91440" tIns="45720" rIns="91440" bIns="45720" numCol="1" anchorCtr="0" compatLnSpc="1">
            <a:prstTxWarp prst="textNoShape">
              <a:avLst/>
            </a:prstTxWarp>
          </a:bodyPr>
          <a:lstStyle/>
          <a:p>
            <a:r>
              <a:rPr lang="fr-FR" sz="4000" b="1" dirty="0" smtClean="0"/>
              <a:t>Chantier 3 « </a:t>
            </a:r>
            <a:r>
              <a:rPr lang="fr-FR" sz="4000" b="1" dirty="0" err="1" smtClean="0"/>
              <a:t>DataAsso</a:t>
            </a:r>
            <a:r>
              <a:rPr lang="fr-FR" sz="4000" b="1" dirty="0" smtClean="0"/>
              <a:t> »</a:t>
            </a:r>
            <a:endParaRPr lang="fr-FR" b="1" dirty="0" smtClean="0"/>
          </a:p>
        </p:txBody>
      </p:sp>
      <p:grpSp>
        <p:nvGrpSpPr>
          <p:cNvPr id="11" name="Groupe 115"/>
          <p:cNvGrpSpPr/>
          <p:nvPr/>
        </p:nvGrpSpPr>
        <p:grpSpPr>
          <a:xfrm>
            <a:off x="6052616" y="910280"/>
            <a:ext cx="2900884" cy="1202683"/>
            <a:chOff x="3957116" y="4926655"/>
            <a:chExt cx="2900884" cy="1202683"/>
          </a:xfrm>
        </p:grpSpPr>
        <p:grpSp>
          <p:nvGrpSpPr>
            <p:cNvPr id="17" name="Groupe 122"/>
            <p:cNvGrpSpPr/>
            <p:nvPr/>
          </p:nvGrpSpPr>
          <p:grpSpPr>
            <a:xfrm>
              <a:off x="3957116" y="4926655"/>
              <a:ext cx="2900884" cy="1202683"/>
              <a:chOff x="2100245" y="1285152"/>
              <a:chExt cx="833455" cy="751990"/>
            </a:xfrm>
          </p:grpSpPr>
          <p:sp>
            <p:nvSpPr>
              <p:cNvPr id="20" name="AutoShape 99"/>
              <p:cNvSpPr>
                <a:spLocks noChangeArrowheads="1"/>
              </p:cNvSpPr>
              <p:nvPr/>
            </p:nvSpPr>
            <p:spPr bwMode="auto">
              <a:xfrm>
                <a:off x="2100245" y="1289185"/>
                <a:ext cx="833455" cy="747957"/>
              </a:xfrm>
              <a:prstGeom prst="roundRect">
                <a:avLst>
                  <a:gd name="adj" fmla="val 16667"/>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dirty="0">
                  <a:latin typeface="Calibri" pitchFamily="34" charset="0"/>
                </a:endParaRPr>
              </a:p>
            </p:txBody>
          </p:sp>
          <p:sp>
            <p:nvSpPr>
              <p:cNvPr id="21" name="Text Box 100"/>
              <p:cNvSpPr txBox="1">
                <a:spLocks noChangeArrowheads="1"/>
              </p:cNvSpPr>
              <p:nvPr/>
            </p:nvSpPr>
            <p:spPr bwMode="auto">
              <a:xfrm>
                <a:off x="2133059" y="1285152"/>
                <a:ext cx="771812" cy="211684"/>
              </a:xfrm>
              <a:prstGeom prst="rect">
                <a:avLst/>
              </a:prstGeom>
              <a:noFill/>
              <a:ln w="9525">
                <a:noFill/>
                <a:miter lim="800000"/>
                <a:headEnd/>
                <a:tailEnd/>
              </a:ln>
            </p:spPr>
            <p:txBody>
              <a:bodyPr wrap="square">
                <a:spAutoFit/>
              </a:bodyPr>
              <a:lstStyle/>
              <a:p>
                <a:pPr algn="ctr"/>
                <a:r>
                  <a:rPr lang="fr-FR" sz="1600" b="1" dirty="0" smtClean="0">
                    <a:solidFill>
                      <a:schemeClr val="bg1"/>
                    </a:solidFill>
                  </a:rPr>
                  <a:t>DataAsso</a:t>
                </a:r>
                <a:endParaRPr lang="fr-FR" sz="1600" b="1" dirty="0">
                  <a:solidFill>
                    <a:schemeClr val="bg1"/>
                  </a:solidFill>
                </a:endParaRPr>
              </a:p>
            </p:txBody>
          </p:sp>
        </p:grpSp>
        <p:pic>
          <p:nvPicPr>
            <p:cNvPr id="18" name="Picture 2"/>
            <p:cNvPicPr>
              <a:picLocks noChangeAspect="1" noChangeArrowheads="1"/>
            </p:cNvPicPr>
            <p:nvPr/>
          </p:nvPicPr>
          <p:blipFill>
            <a:blip r:embed="rId2" cstate="print"/>
            <a:srcRect/>
            <a:stretch>
              <a:fillRect/>
            </a:stretch>
          </p:blipFill>
          <p:spPr bwMode="auto">
            <a:xfrm>
              <a:off x="4118293" y="5238237"/>
              <a:ext cx="1206500" cy="800593"/>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srcRect/>
            <a:stretch>
              <a:fillRect/>
            </a:stretch>
          </p:blipFill>
          <p:spPr bwMode="auto">
            <a:xfrm>
              <a:off x="5414962" y="5245099"/>
              <a:ext cx="1176339" cy="805359"/>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La connaissance de la vie associative</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25</a:t>
            </a:fld>
            <a:endParaRPr lang="fr-FR" dirty="0">
              <a:solidFill>
                <a:schemeClr val="accent5">
                  <a:lumMod val="50000"/>
                </a:schemeClr>
              </a:solidFill>
            </a:endParaRPr>
          </a:p>
        </p:txBody>
      </p:sp>
      <p:sp>
        <p:nvSpPr>
          <p:cNvPr id="65" name="Espace réservé du contenu 2"/>
          <p:cNvSpPr>
            <a:spLocks noGrp="1"/>
          </p:cNvSpPr>
          <p:nvPr>
            <p:ph idx="4294967295"/>
          </p:nvPr>
        </p:nvSpPr>
        <p:spPr>
          <a:xfrm>
            <a:off x="117930" y="799321"/>
            <a:ext cx="8781521" cy="5144279"/>
          </a:xfrm>
        </p:spPr>
        <p:txBody>
          <a:bodyPr/>
          <a:lstStyle/>
          <a:p>
            <a:pPr algn="just" eaLnBrk="1" hangingPunct="1">
              <a:buBlip>
                <a:blip r:embed="rId3"/>
              </a:buBlip>
            </a:pPr>
            <a:r>
              <a:rPr lang="fr-FR" sz="1600" dirty="0" smtClean="0">
                <a:solidFill>
                  <a:srgbClr val="3333FF"/>
                </a:solidFill>
                <a:latin typeface="Calibri" pitchFamily="34" charset="0"/>
              </a:rPr>
              <a:t>Contexte</a:t>
            </a:r>
            <a:r>
              <a:rPr lang="fr-FR" sz="1600" dirty="0">
                <a:solidFill>
                  <a:srgbClr val="3333FF"/>
                </a:solidFill>
                <a:latin typeface="Calibri" pitchFamily="34" charset="0"/>
              </a:rPr>
              <a:t> </a:t>
            </a:r>
            <a:r>
              <a:rPr lang="fr-FR" sz="1600" dirty="0" smtClean="0">
                <a:solidFill>
                  <a:srgbClr val="3333FF"/>
                </a:solidFill>
                <a:latin typeface="Calibri" pitchFamily="34" charset="0"/>
              </a:rPr>
              <a:t>: décret relatif au Service public des données de référence</a:t>
            </a:r>
          </a:p>
          <a:p>
            <a:pPr lvl="1" algn="just" eaLnBrk="1" hangingPunct="1">
              <a:buBlip>
                <a:blip r:embed="rId3"/>
              </a:buBlip>
            </a:pPr>
            <a:r>
              <a:rPr lang="fr-FR" sz="1600" dirty="0" smtClean="0">
                <a:solidFill>
                  <a:srgbClr val="3333FF"/>
                </a:solidFill>
                <a:latin typeface="Calibri" pitchFamily="34" charset="0"/>
              </a:rPr>
              <a:t>Références :</a:t>
            </a:r>
          </a:p>
          <a:p>
            <a:pPr lvl="2" algn="just" eaLnBrk="1" hangingPunct="1">
              <a:buBlip>
                <a:blip r:embed="rId3"/>
              </a:buBlip>
            </a:pPr>
            <a:r>
              <a:rPr lang="fr-FR" sz="1400" dirty="0" smtClean="0">
                <a:solidFill>
                  <a:srgbClr val="3333FF"/>
                </a:solidFill>
                <a:latin typeface="Calibri" panose="020F0502020204030204" pitchFamily="34" charset="0"/>
                <a:cs typeface="Calibri" panose="020F0502020204030204" pitchFamily="34" charset="0"/>
              </a:rPr>
              <a:t>Application </a:t>
            </a:r>
            <a:r>
              <a:rPr lang="fr-FR" sz="1400" dirty="0">
                <a:solidFill>
                  <a:srgbClr val="3333FF"/>
                </a:solidFill>
                <a:latin typeface="Calibri" panose="020F0502020204030204" pitchFamily="34" charset="0"/>
                <a:cs typeface="Calibri" panose="020F0502020204030204" pitchFamily="34" charset="0"/>
              </a:rPr>
              <a:t>de l’article L. 321-4 du code des relations entre le public et l’administration</a:t>
            </a:r>
            <a:r>
              <a:rPr lang="fr-FR" sz="1400" dirty="0" smtClean="0">
                <a:solidFill>
                  <a:srgbClr val="3333FF"/>
                </a:solidFill>
                <a:latin typeface="Calibri" panose="020F0502020204030204" pitchFamily="34" charset="0"/>
                <a:cs typeface="Calibri" panose="020F0502020204030204" pitchFamily="34" charset="0"/>
              </a:rPr>
              <a:t>.</a:t>
            </a:r>
          </a:p>
          <a:p>
            <a:pPr lvl="2" algn="just" eaLnBrk="1" hangingPunct="1">
              <a:buBlip>
                <a:blip r:embed="rId3"/>
              </a:buBlip>
            </a:pPr>
            <a:r>
              <a:rPr lang="fr-FR" sz="1400" dirty="0" smtClean="0">
                <a:solidFill>
                  <a:srgbClr val="3333FF"/>
                </a:solidFill>
                <a:latin typeface="Calibri" panose="020F0502020204030204" pitchFamily="34" charset="0"/>
                <a:cs typeface="Calibri" panose="020F0502020204030204" pitchFamily="34" charset="0"/>
              </a:rPr>
              <a:t>L’article </a:t>
            </a:r>
            <a:r>
              <a:rPr lang="fr-FR" sz="1400" dirty="0">
                <a:solidFill>
                  <a:srgbClr val="3333FF"/>
                </a:solidFill>
                <a:latin typeface="Calibri" panose="020F0502020204030204" pitchFamily="34" charset="0"/>
                <a:cs typeface="Calibri" panose="020F0502020204030204" pitchFamily="34" charset="0"/>
              </a:rPr>
              <a:t>14 de la loi n° 2016-1321 du 7 octobre 2016 pour une République numérique a créé une mission de service public relative à la mise à disposition des données de référence.</a:t>
            </a:r>
            <a:endParaRPr lang="fr-FR" sz="1400" dirty="0" smtClean="0">
              <a:solidFill>
                <a:srgbClr val="3333FF"/>
              </a:solidFill>
              <a:latin typeface="Calibri" pitchFamily="34" charset="0"/>
              <a:cs typeface="Calibri" panose="020F0502020204030204" pitchFamily="34" charset="0"/>
            </a:endParaRPr>
          </a:p>
          <a:p>
            <a:pPr lvl="1" algn="just" eaLnBrk="1" hangingPunct="1">
              <a:buBlip>
                <a:blip r:embed="rId3"/>
              </a:buBlip>
            </a:pPr>
            <a:r>
              <a:rPr lang="fr-FR" sz="1600" dirty="0">
                <a:solidFill>
                  <a:srgbClr val="3333FF"/>
                </a:solidFill>
                <a:latin typeface="Calibri" panose="020F0502020204030204" pitchFamily="34" charset="0"/>
                <a:cs typeface="Calibri" panose="020F0502020204030204" pitchFamily="34" charset="0"/>
              </a:rPr>
              <a:t>Le service public mentionné à l’article L. 324-1 a pour objet la mise à disposition et la diffusion des données de référence. La direction interministérielle du numérique et du système d’information et de communication de l’Etat en assure la mise en œuvre</a:t>
            </a:r>
            <a:r>
              <a:rPr lang="fr-FR" sz="1600" dirty="0" smtClean="0">
                <a:solidFill>
                  <a:srgbClr val="3333FF"/>
                </a:solidFill>
                <a:latin typeface="Calibri" panose="020F0502020204030204" pitchFamily="34" charset="0"/>
                <a:cs typeface="Calibri" panose="020F0502020204030204" pitchFamily="34" charset="0"/>
              </a:rPr>
              <a:t>. Elle </a:t>
            </a:r>
            <a:r>
              <a:rPr lang="fr-FR" sz="1600" dirty="0">
                <a:solidFill>
                  <a:srgbClr val="3333FF"/>
                </a:solidFill>
                <a:latin typeface="Calibri" panose="020F0502020204030204" pitchFamily="34" charset="0"/>
                <a:cs typeface="Calibri" panose="020F0502020204030204" pitchFamily="34" charset="0"/>
              </a:rPr>
              <a:t>assure la continuité, la disponibilité et la sécurité du système d'information dédié audit service public.</a:t>
            </a:r>
            <a:endParaRPr lang="fr-FR" sz="1600" dirty="0" smtClean="0">
              <a:solidFill>
                <a:srgbClr val="3333FF"/>
              </a:solidFill>
              <a:latin typeface="Calibri" pitchFamily="34" charset="0"/>
              <a:cs typeface="Calibri" panose="020F0502020204030204" pitchFamily="34" charset="0"/>
            </a:endParaRPr>
          </a:p>
          <a:p>
            <a:pPr lvl="1" algn="just" eaLnBrk="1" hangingPunct="1">
              <a:buBlip>
                <a:blip r:embed="rId3"/>
              </a:buBlip>
            </a:pPr>
            <a:r>
              <a:rPr lang="fr-FR" sz="1600" dirty="0">
                <a:solidFill>
                  <a:srgbClr val="3333FF"/>
                </a:solidFill>
                <a:latin typeface="Calibri" panose="020F0502020204030204" pitchFamily="34" charset="0"/>
                <a:cs typeface="Calibri" panose="020F0502020204030204" pitchFamily="34" charset="0"/>
              </a:rPr>
              <a:t>Le service public de la donnée de référence met à la disposition du public, les données suivantes </a:t>
            </a:r>
            <a:r>
              <a:rPr lang="fr-FR" sz="1600" dirty="0" smtClean="0">
                <a:solidFill>
                  <a:srgbClr val="3333FF"/>
                </a:solidFill>
                <a:latin typeface="Calibri" panose="020F0502020204030204" pitchFamily="34" charset="0"/>
                <a:cs typeface="Calibri" panose="020F0502020204030204" pitchFamily="34" charset="0"/>
              </a:rPr>
              <a:t>: </a:t>
            </a:r>
            <a:r>
              <a:rPr lang="fr-FR" sz="1600" dirty="0" err="1" smtClean="0">
                <a:solidFill>
                  <a:srgbClr val="3333FF"/>
                </a:solidFill>
                <a:latin typeface="Calibri" panose="020F0502020204030204" pitchFamily="34" charset="0"/>
                <a:cs typeface="Calibri" panose="020F0502020204030204" pitchFamily="34" charset="0"/>
              </a:rPr>
              <a:t>Sirene</a:t>
            </a:r>
            <a:r>
              <a:rPr lang="fr-FR" sz="1600" dirty="0" smtClean="0">
                <a:solidFill>
                  <a:srgbClr val="3333FF"/>
                </a:solidFill>
                <a:latin typeface="Calibri" panose="020F0502020204030204" pitchFamily="34" charset="0"/>
                <a:cs typeface="Calibri" panose="020F0502020204030204" pitchFamily="34" charset="0"/>
              </a:rPr>
              <a:t>, RNA, le plan cadastral, le </a:t>
            </a:r>
            <a:r>
              <a:rPr lang="fr-FR" sz="1600" dirty="0">
                <a:solidFill>
                  <a:srgbClr val="3333FF"/>
                </a:solidFill>
                <a:latin typeface="Calibri" panose="020F0502020204030204" pitchFamily="34" charset="0"/>
                <a:cs typeface="Calibri" panose="020F0502020204030204" pitchFamily="34" charset="0"/>
              </a:rPr>
              <a:t>registre parcellaire graphique (RPG</a:t>
            </a:r>
            <a:r>
              <a:rPr lang="fr-FR" sz="1600" dirty="0" smtClean="0">
                <a:solidFill>
                  <a:srgbClr val="3333FF"/>
                </a:solidFill>
                <a:latin typeface="Calibri" panose="020F0502020204030204" pitchFamily="34" charset="0"/>
                <a:cs typeface="Calibri" panose="020F0502020204030204" pitchFamily="34" charset="0"/>
              </a:rPr>
              <a:t>), </a:t>
            </a:r>
            <a:r>
              <a:rPr lang="fr-FR" sz="1600" dirty="0">
                <a:solidFill>
                  <a:srgbClr val="3333FF"/>
                </a:solidFill>
                <a:latin typeface="Calibri" panose="020F0502020204030204" pitchFamily="34" charset="0"/>
                <a:cs typeface="Calibri" panose="020F0502020204030204" pitchFamily="34" charset="0"/>
              </a:rPr>
              <a:t>Le référentiel à grande échelle (RGE</a:t>
            </a:r>
            <a:r>
              <a:rPr lang="fr-FR" sz="1600" dirty="0" smtClean="0">
                <a:solidFill>
                  <a:srgbClr val="3333FF"/>
                </a:solidFill>
                <a:latin typeface="Calibri" panose="020F0502020204030204" pitchFamily="34" charset="0"/>
                <a:cs typeface="Calibri" panose="020F0502020204030204" pitchFamily="34" charset="0"/>
              </a:rPr>
              <a:t>), </a:t>
            </a:r>
            <a:r>
              <a:rPr lang="fr-FR" sz="1600" dirty="0">
                <a:solidFill>
                  <a:srgbClr val="3333FF"/>
                </a:solidFill>
                <a:latin typeface="Calibri" panose="020F0502020204030204" pitchFamily="34" charset="0"/>
                <a:cs typeface="Calibri" panose="020F0502020204030204" pitchFamily="34" charset="0"/>
              </a:rPr>
              <a:t>La base adresse nationale (BAN</a:t>
            </a:r>
            <a:r>
              <a:rPr lang="fr-FR" sz="1600" dirty="0" smtClean="0">
                <a:solidFill>
                  <a:srgbClr val="3333FF"/>
                </a:solidFill>
                <a:latin typeface="Calibri" panose="020F0502020204030204" pitchFamily="34" charset="0"/>
                <a:cs typeface="Calibri" panose="020F0502020204030204" pitchFamily="34" charset="0"/>
              </a:rPr>
              <a:t>), </a:t>
            </a:r>
            <a:r>
              <a:rPr lang="fr-FR" sz="1600" dirty="0">
                <a:solidFill>
                  <a:srgbClr val="3333FF"/>
                </a:solidFill>
                <a:latin typeface="Calibri" panose="020F0502020204030204" pitchFamily="34" charset="0"/>
                <a:cs typeface="Calibri" panose="020F0502020204030204" pitchFamily="34" charset="0"/>
              </a:rPr>
              <a:t>La base de l’organisation administrative de </a:t>
            </a:r>
            <a:r>
              <a:rPr lang="fr-FR" sz="1600" dirty="0" smtClean="0">
                <a:solidFill>
                  <a:srgbClr val="3333FF"/>
                </a:solidFill>
                <a:latin typeface="Calibri" panose="020F0502020204030204" pitchFamily="34" charset="0"/>
                <a:cs typeface="Calibri" panose="020F0502020204030204" pitchFamily="34" charset="0"/>
              </a:rPr>
              <a:t>l’Etat, </a:t>
            </a:r>
            <a:r>
              <a:rPr lang="fr-FR" sz="1600" dirty="0">
                <a:solidFill>
                  <a:srgbClr val="3333FF"/>
                </a:solidFill>
                <a:latin typeface="Calibri" panose="020F0502020204030204" pitchFamily="34" charset="0"/>
                <a:cs typeface="Calibri" panose="020F0502020204030204" pitchFamily="34" charset="0"/>
              </a:rPr>
              <a:t>Le répertoire opérationnel des métiers et des </a:t>
            </a:r>
            <a:r>
              <a:rPr lang="fr-FR" sz="1600" dirty="0" smtClean="0">
                <a:solidFill>
                  <a:srgbClr val="3333FF"/>
                </a:solidFill>
                <a:latin typeface="Calibri" panose="020F0502020204030204" pitchFamily="34" charset="0"/>
                <a:cs typeface="Calibri" panose="020F0502020204030204" pitchFamily="34" charset="0"/>
              </a:rPr>
              <a:t>emplois. </a:t>
            </a:r>
          </a:p>
          <a:p>
            <a:pPr lvl="1" algn="just" eaLnBrk="1" hangingPunct="1">
              <a:buBlip>
                <a:blip r:embed="rId3"/>
              </a:buBlip>
            </a:pPr>
            <a:r>
              <a:rPr lang="fr-FR" sz="1600" dirty="0" smtClean="0">
                <a:solidFill>
                  <a:srgbClr val="3333FF"/>
                </a:solidFill>
                <a:latin typeface="Calibri" panose="020F0502020204030204" pitchFamily="34" charset="0"/>
                <a:cs typeface="Calibri" panose="020F0502020204030204" pitchFamily="34" charset="0"/>
                <a:sym typeface="Wingdings" panose="05000000000000000000" pitchFamily="2" charset="2"/>
              </a:rPr>
              <a:t> </a:t>
            </a:r>
            <a:r>
              <a:rPr lang="fr-FR" sz="1600" dirty="0" smtClean="0">
                <a:solidFill>
                  <a:srgbClr val="3333FF"/>
                </a:solidFill>
                <a:latin typeface="Calibri" panose="020F0502020204030204" pitchFamily="34" charset="0"/>
                <a:cs typeface="Calibri" panose="020F0502020204030204" pitchFamily="34" charset="0"/>
              </a:rPr>
              <a:t>Le </a:t>
            </a:r>
            <a:r>
              <a:rPr lang="fr-FR" sz="1600" dirty="0">
                <a:solidFill>
                  <a:srgbClr val="3333FF"/>
                </a:solidFill>
                <a:latin typeface="Calibri" panose="020F0502020204030204" pitchFamily="34" charset="0"/>
                <a:cs typeface="Calibri" panose="020F0502020204030204" pitchFamily="34" charset="0"/>
              </a:rPr>
              <a:t>répertoire national des associations (RNA), créé par l’arrêté du 14 octobre 2009 portant création du répertoire national des associations produit par la direction des libertés publiques et des affaires juridiques (DLPAJ) du ministère de l’intérieur et mis à disposition par […] ;</a:t>
            </a:r>
          </a:p>
          <a:p>
            <a:pPr lvl="1" algn="just" eaLnBrk="1" hangingPunct="1">
              <a:buBlip>
                <a:blip r:embed="rId3"/>
              </a:buBlip>
            </a:pPr>
            <a:endParaRPr lang="fr-FR" sz="1600" dirty="0" smtClean="0">
              <a:solidFill>
                <a:srgbClr val="3333FF"/>
              </a:solidFill>
              <a:latin typeface="Calibri" pitchFamily="34" charset="0"/>
            </a:endParaRPr>
          </a:p>
          <a:p>
            <a:pPr lvl="1" algn="just" eaLnBrk="1" hangingPunct="1">
              <a:buBlip>
                <a:blip r:embed="rId3"/>
              </a:buBlip>
            </a:pPr>
            <a:r>
              <a:rPr lang="fr-FR" sz="1600" dirty="0" smtClean="0">
                <a:solidFill>
                  <a:srgbClr val="3333FF"/>
                </a:solidFill>
                <a:latin typeface="Calibri" pitchFamily="34" charset="0"/>
                <a:sym typeface="Wingdings" panose="05000000000000000000" pitchFamily="2" charset="2"/>
              </a:rPr>
              <a:t> </a:t>
            </a:r>
            <a:r>
              <a:rPr lang="fr-FR" sz="1600" dirty="0" smtClean="0">
                <a:solidFill>
                  <a:srgbClr val="3333FF"/>
                </a:solidFill>
                <a:latin typeface="Calibri" pitchFamily="34" charset="0"/>
              </a:rPr>
              <a:t>Modalités de mise à disposition des données ? quel format ? Modalités de coordination par la DINSIC ? Quelles ressources financières ? </a:t>
            </a:r>
            <a:r>
              <a:rPr lang="fr-FR" sz="1600" dirty="0" smtClean="0">
                <a:solidFill>
                  <a:srgbClr val="3333FF"/>
                </a:solidFill>
                <a:latin typeface="Calibri" pitchFamily="34" charset="0"/>
                <a:sym typeface="Wingdings" panose="05000000000000000000" pitchFamily="2" charset="2"/>
              </a:rPr>
              <a:t> en attente de réponses</a:t>
            </a:r>
            <a:endParaRPr lang="fr-FR" sz="1600" dirty="0">
              <a:solidFill>
                <a:srgbClr val="3333FF"/>
              </a:solidFill>
              <a:latin typeface="Calibri" pitchFamily="34" charset="0"/>
            </a:endParaRPr>
          </a:p>
        </p:txBody>
      </p:sp>
    </p:spTree>
    <p:extLst>
      <p:ext uri="{BB962C8B-B14F-4D97-AF65-F5344CB8AC3E}">
        <p14:creationId xmlns:p14="http://schemas.microsoft.com/office/powerpoint/2010/main" xmlns="" val="32711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p:cTn id="7" dur="1000" fill="hold"/>
                                        <p:tgtEl>
                                          <p:spTgt spid="6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
                                            <p:txEl>
                                              <p:pRg st="0" end="0"/>
                                            </p:txEl>
                                          </p:spTgt>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5">
                                            <p:txEl>
                                              <p:pRg st="1" end="1"/>
                                            </p:txEl>
                                          </p:spTgt>
                                        </p:tgtEl>
                                        <p:attrNameLst>
                                          <p:attrName>style.visibility</p:attrName>
                                        </p:attrNameLst>
                                      </p:cBhvr>
                                      <p:to>
                                        <p:strVal val="visible"/>
                                      </p:to>
                                    </p:set>
                                    <p:anim calcmode="lin" valueType="num">
                                      <p:cBhvr>
                                        <p:cTn id="13" dur="1000" fill="hold"/>
                                        <p:tgtEl>
                                          <p:spTgt spid="65">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65">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65">
                                            <p:txEl>
                                              <p:pRg st="1" end="1"/>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65">
                                            <p:txEl>
                                              <p:pRg st="2" end="2"/>
                                            </p:txEl>
                                          </p:spTgt>
                                        </p:tgtEl>
                                        <p:attrNameLst>
                                          <p:attrName>style.visibility</p:attrName>
                                        </p:attrNameLst>
                                      </p:cBhvr>
                                      <p:to>
                                        <p:strVal val="visible"/>
                                      </p:to>
                                    </p:set>
                                    <p:anim calcmode="lin" valueType="num">
                                      <p:cBhvr>
                                        <p:cTn id="19" dur="1000" fill="hold"/>
                                        <p:tgtEl>
                                          <p:spTgt spid="65">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65">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65">
                                            <p:txEl>
                                              <p:pRg st="2" end="2"/>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65">
                                            <p:txEl>
                                              <p:pRg st="3" end="3"/>
                                            </p:txEl>
                                          </p:spTgt>
                                        </p:tgtEl>
                                        <p:attrNameLst>
                                          <p:attrName>style.visibility</p:attrName>
                                        </p:attrNameLst>
                                      </p:cBhvr>
                                      <p:to>
                                        <p:strVal val="visible"/>
                                      </p:to>
                                    </p:set>
                                    <p:anim calcmode="lin" valueType="num">
                                      <p:cBhvr>
                                        <p:cTn id="25" dur="1000" fill="hold"/>
                                        <p:tgtEl>
                                          <p:spTgt spid="65">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65">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6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65">
                                            <p:txEl>
                                              <p:pRg st="4" end="4"/>
                                            </p:txEl>
                                          </p:spTgt>
                                        </p:tgtEl>
                                        <p:attrNameLst>
                                          <p:attrName>style.visibility</p:attrName>
                                        </p:attrNameLst>
                                      </p:cBhvr>
                                      <p:to>
                                        <p:strVal val="visible"/>
                                      </p:to>
                                    </p:set>
                                    <p:anim calcmode="lin" valueType="num">
                                      <p:cBhvr>
                                        <p:cTn id="32" dur="1000" fill="hold"/>
                                        <p:tgtEl>
                                          <p:spTgt spid="65">
                                            <p:txEl>
                                              <p:pRg st="4" end="4"/>
                                            </p:txEl>
                                          </p:spTgt>
                                        </p:tgtEl>
                                        <p:attrNameLst>
                                          <p:attrName>ppt_w</p:attrName>
                                        </p:attrNameLst>
                                      </p:cBhvr>
                                      <p:tavLst>
                                        <p:tav tm="0">
                                          <p:val>
                                            <p:strVal val="#ppt_w*0.70"/>
                                          </p:val>
                                        </p:tav>
                                        <p:tav tm="100000">
                                          <p:val>
                                            <p:strVal val="#ppt_w"/>
                                          </p:val>
                                        </p:tav>
                                      </p:tavLst>
                                    </p:anim>
                                    <p:anim calcmode="lin" valueType="num">
                                      <p:cBhvr>
                                        <p:cTn id="33" dur="1000" fill="hold"/>
                                        <p:tgtEl>
                                          <p:spTgt spid="65">
                                            <p:txEl>
                                              <p:pRg st="4" end="4"/>
                                            </p:txEl>
                                          </p:spTgt>
                                        </p:tgtEl>
                                        <p:attrNameLst>
                                          <p:attrName>ppt_h</p:attrName>
                                        </p:attrNameLst>
                                      </p:cBhvr>
                                      <p:tavLst>
                                        <p:tav tm="0">
                                          <p:val>
                                            <p:strVal val="#ppt_h"/>
                                          </p:val>
                                        </p:tav>
                                        <p:tav tm="100000">
                                          <p:val>
                                            <p:strVal val="#ppt_h"/>
                                          </p:val>
                                        </p:tav>
                                      </p:tavLst>
                                    </p:anim>
                                    <p:animEffect transition="in" filter="fade">
                                      <p:cBhvr>
                                        <p:cTn id="34" dur="1000"/>
                                        <p:tgtEl>
                                          <p:spTgt spid="6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5">
                                            <p:txEl>
                                              <p:pRg st="5" end="5"/>
                                            </p:txEl>
                                          </p:spTgt>
                                        </p:tgtEl>
                                        <p:attrNameLst>
                                          <p:attrName>style.visibility</p:attrName>
                                        </p:attrNameLst>
                                      </p:cBhvr>
                                      <p:to>
                                        <p:strVal val="visible"/>
                                      </p:to>
                                    </p:set>
                                    <p:anim calcmode="lin" valueType="num">
                                      <p:cBhvr>
                                        <p:cTn id="39" dur="1000" fill="hold"/>
                                        <p:tgtEl>
                                          <p:spTgt spid="65">
                                            <p:txEl>
                                              <p:pRg st="5" end="5"/>
                                            </p:txEl>
                                          </p:spTgt>
                                        </p:tgtEl>
                                        <p:attrNameLst>
                                          <p:attrName>ppt_w</p:attrName>
                                        </p:attrNameLst>
                                      </p:cBhvr>
                                      <p:tavLst>
                                        <p:tav tm="0">
                                          <p:val>
                                            <p:strVal val="#ppt_w*0.70"/>
                                          </p:val>
                                        </p:tav>
                                        <p:tav tm="100000">
                                          <p:val>
                                            <p:strVal val="#ppt_w"/>
                                          </p:val>
                                        </p:tav>
                                      </p:tavLst>
                                    </p:anim>
                                    <p:anim calcmode="lin" valueType="num">
                                      <p:cBhvr>
                                        <p:cTn id="40" dur="1000" fill="hold"/>
                                        <p:tgtEl>
                                          <p:spTgt spid="65">
                                            <p:txEl>
                                              <p:pRg st="5" end="5"/>
                                            </p:txEl>
                                          </p:spTgt>
                                        </p:tgtEl>
                                        <p:attrNameLst>
                                          <p:attrName>ppt_h</p:attrName>
                                        </p:attrNameLst>
                                      </p:cBhvr>
                                      <p:tavLst>
                                        <p:tav tm="0">
                                          <p:val>
                                            <p:strVal val="#ppt_h"/>
                                          </p:val>
                                        </p:tav>
                                        <p:tav tm="100000">
                                          <p:val>
                                            <p:strVal val="#ppt_h"/>
                                          </p:val>
                                        </p:tav>
                                      </p:tavLst>
                                    </p:anim>
                                    <p:animEffect transition="in" filter="fade">
                                      <p:cBhvr>
                                        <p:cTn id="41" dur="1000"/>
                                        <p:tgtEl>
                                          <p:spTgt spid="6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65">
                                            <p:txEl>
                                              <p:pRg st="6" end="6"/>
                                            </p:txEl>
                                          </p:spTgt>
                                        </p:tgtEl>
                                        <p:attrNameLst>
                                          <p:attrName>style.visibility</p:attrName>
                                        </p:attrNameLst>
                                      </p:cBhvr>
                                      <p:to>
                                        <p:strVal val="visible"/>
                                      </p:to>
                                    </p:set>
                                    <p:anim calcmode="lin" valueType="num">
                                      <p:cBhvr>
                                        <p:cTn id="46" dur="1000" fill="hold"/>
                                        <p:tgtEl>
                                          <p:spTgt spid="65">
                                            <p:txEl>
                                              <p:pRg st="6" end="6"/>
                                            </p:txEl>
                                          </p:spTgt>
                                        </p:tgtEl>
                                        <p:attrNameLst>
                                          <p:attrName>ppt_w</p:attrName>
                                        </p:attrNameLst>
                                      </p:cBhvr>
                                      <p:tavLst>
                                        <p:tav tm="0">
                                          <p:val>
                                            <p:strVal val="#ppt_w*0.70"/>
                                          </p:val>
                                        </p:tav>
                                        <p:tav tm="100000">
                                          <p:val>
                                            <p:strVal val="#ppt_w"/>
                                          </p:val>
                                        </p:tav>
                                      </p:tavLst>
                                    </p:anim>
                                    <p:anim calcmode="lin" valueType="num">
                                      <p:cBhvr>
                                        <p:cTn id="47" dur="1000" fill="hold"/>
                                        <p:tgtEl>
                                          <p:spTgt spid="65">
                                            <p:txEl>
                                              <p:pRg st="6" end="6"/>
                                            </p:txEl>
                                          </p:spTgt>
                                        </p:tgtEl>
                                        <p:attrNameLst>
                                          <p:attrName>ppt_h</p:attrName>
                                        </p:attrNameLst>
                                      </p:cBhvr>
                                      <p:tavLst>
                                        <p:tav tm="0">
                                          <p:val>
                                            <p:strVal val="#ppt_h"/>
                                          </p:val>
                                        </p:tav>
                                        <p:tav tm="100000">
                                          <p:val>
                                            <p:strVal val="#ppt_h"/>
                                          </p:val>
                                        </p:tav>
                                      </p:tavLst>
                                    </p:anim>
                                    <p:animEffect transition="in" filter="fade">
                                      <p:cBhvr>
                                        <p:cTn id="48" dur="1000"/>
                                        <p:tgtEl>
                                          <p:spTgt spid="6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65">
                                            <p:txEl>
                                              <p:pRg st="8" end="8"/>
                                            </p:txEl>
                                          </p:spTgt>
                                        </p:tgtEl>
                                        <p:attrNameLst>
                                          <p:attrName>style.visibility</p:attrName>
                                        </p:attrNameLst>
                                      </p:cBhvr>
                                      <p:to>
                                        <p:strVal val="visible"/>
                                      </p:to>
                                    </p:set>
                                    <p:anim calcmode="lin" valueType="num">
                                      <p:cBhvr>
                                        <p:cTn id="53" dur="1000" fill="hold"/>
                                        <p:tgtEl>
                                          <p:spTgt spid="65">
                                            <p:txEl>
                                              <p:pRg st="8" end="8"/>
                                            </p:txEl>
                                          </p:spTgt>
                                        </p:tgtEl>
                                        <p:attrNameLst>
                                          <p:attrName>ppt_w</p:attrName>
                                        </p:attrNameLst>
                                      </p:cBhvr>
                                      <p:tavLst>
                                        <p:tav tm="0">
                                          <p:val>
                                            <p:strVal val="#ppt_w*0.70"/>
                                          </p:val>
                                        </p:tav>
                                        <p:tav tm="100000">
                                          <p:val>
                                            <p:strVal val="#ppt_w"/>
                                          </p:val>
                                        </p:tav>
                                      </p:tavLst>
                                    </p:anim>
                                    <p:anim calcmode="lin" valueType="num">
                                      <p:cBhvr>
                                        <p:cTn id="54" dur="1000" fill="hold"/>
                                        <p:tgtEl>
                                          <p:spTgt spid="65">
                                            <p:txEl>
                                              <p:pRg st="8" end="8"/>
                                            </p:txEl>
                                          </p:spTgt>
                                        </p:tgtEl>
                                        <p:attrNameLst>
                                          <p:attrName>ppt_h</p:attrName>
                                        </p:attrNameLst>
                                      </p:cBhvr>
                                      <p:tavLst>
                                        <p:tav tm="0">
                                          <p:val>
                                            <p:strVal val="#ppt_h"/>
                                          </p:val>
                                        </p:tav>
                                        <p:tav tm="100000">
                                          <p:val>
                                            <p:strVal val="#ppt_h"/>
                                          </p:val>
                                        </p:tav>
                                      </p:tavLst>
                                    </p:anim>
                                    <p:animEffect transition="in" filter="fade">
                                      <p:cBhvr>
                                        <p:cTn id="55" dur="1000"/>
                                        <p:tgtEl>
                                          <p:spTgt spid="6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5" name="Groupe 115"/>
          <p:cNvGrpSpPr/>
          <p:nvPr/>
        </p:nvGrpSpPr>
        <p:grpSpPr>
          <a:xfrm>
            <a:off x="1409852" y="2129480"/>
            <a:ext cx="2900884" cy="1202683"/>
            <a:chOff x="3957116" y="4926655"/>
            <a:chExt cx="2900884" cy="1202683"/>
          </a:xfrm>
        </p:grpSpPr>
        <p:grpSp>
          <p:nvGrpSpPr>
            <p:cNvPr id="146" name="Groupe 122"/>
            <p:cNvGrpSpPr/>
            <p:nvPr/>
          </p:nvGrpSpPr>
          <p:grpSpPr>
            <a:xfrm>
              <a:off x="3957116" y="4926655"/>
              <a:ext cx="2900884" cy="1202683"/>
              <a:chOff x="2100245" y="1285152"/>
              <a:chExt cx="833455" cy="751990"/>
            </a:xfrm>
          </p:grpSpPr>
          <p:sp>
            <p:nvSpPr>
              <p:cNvPr id="149" name="AutoShape 99"/>
              <p:cNvSpPr>
                <a:spLocks noChangeArrowheads="1"/>
              </p:cNvSpPr>
              <p:nvPr/>
            </p:nvSpPr>
            <p:spPr bwMode="auto">
              <a:xfrm>
                <a:off x="2100245" y="1289185"/>
                <a:ext cx="833455" cy="747957"/>
              </a:xfrm>
              <a:prstGeom prst="roundRect">
                <a:avLst>
                  <a:gd name="adj" fmla="val 16667"/>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dirty="0">
                  <a:latin typeface="Calibri" pitchFamily="34" charset="0"/>
                </a:endParaRPr>
              </a:p>
            </p:txBody>
          </p:sp>
          <p:sp>
            <p:nvSpPr>
              <p:cNvPr id="152" name="Text Box 100"/>
              <p:cNvSpPr txBox="1">
                <a:spLocks noChangeArrowheads="1"/>
              </p:cNvSpPr>
              <p:nvPr/>
            </p:nvSpPr>
            <p:spPr bwMode="auto">
              <a:xfrm>
                <a:off x="2133059" y="1285152"/>
                <a:ext cx="771812" cy="211684"/>
              </a:xfrm>
              <a:prstGeom prst="rect">
                <a:avLst/>
              </a:prstGeom>
              <a:noFill/>
              <a:ln w="9525">
                <a:noFill/>
                <a:miter lim="800000"/>
                <a:headEnd/>
                <a:tailEnd/>
              </a:ln>
            </p:spPr>
            <p:txBody>
              <a:bodyPr wrap="square">
                <a:spAutoFit/>
              </a:bodyPr>
              <a:lstStyle/>
              <a:p>
                <a:pPr algn="ctr"/>
                <a:r>
                  <a:rPr lang="fr-FR" sz="1600" b="1" dirty="0" smtClean="0">
                    <a:solidFill>
                      <a:schemeClr val="bg1"/>
                    </a:solidFill>
                  </a:rPr>
                  <a:t>Site internet DataAsso</a:t>
                </a:r>
                <a:endParaRPr lang="fr-FR" sz="1600" b="1" dirty="0">
                  <a:solidFill>
                    <a:schemeClr val="bg1"/>
                  </a:solidFill>
                </a:endParaRPr>
              </a:p>
            </p:txBody>
          </p:sp>
        </p:grpSp>
        <p:pic>
          <p:nvPicPr>
            <p:cNvPr id="147" name="Picture 2"/>
            <p:cNvPicPr>
              <a:picLocks noChangeAspect="1" noChangeArrowheads="1"/>
            </p:cNvPicPr>
            <p:nvPr/>
          </p:nvPicPr>
          <p:blipFill>
            <a:blip r:embed="rId3" cstate="print"/>
            <a:srcRect/>
            <a:stretch>
              <a:fillRect/>
            </a:stretch>
          </p:blipFill>
          <p:spPr bwMode="auto">
            <a:xfrm>
              <a:off x="4118293" y="5238237"/>
              <a:ext cx="1206500" cy="800593"/>
            </a:xfrm>
            <a:prstGeom prst="rect">
              <a:avLst/>
            </a:prstGeom>
            <a:noFill/>
            <a:ln w="9525">
              <a:noFill/>
              <a:miter lim="800000"/>
              <a:headEnd/>
              <a:tailEnd/>
            </a:ln>
          </p:spPr>
        </p:pic>
        <p:pic>
          <p:nvPicPr>
            <p:cNvPr id="148" name="Picture 2"/>
            <p:cNvPicPr>
              <a:picLocks noChangeAspect="1" noChangeArrowheads="1"/>
            </p:cNvPicPr>
            <p:nvPr/>
          </p:nvPicPr>
          <p:blipFill>
            <a:blip r:embed="rId4" cstate="print"/>
            <a:srcRect/>
            <a:stretch>
              <a:fillRect/>
            </a:stretch>
          </p:blipFill>
          <p:spPr bwMode="auto">
            <a:xfrm>
              <a:off x="5414962" y="5245099"/>
              <a:ext cx="1176339" cy="805359"/>
            </a:xfrm>
            <a:prstGeom prst="rect">
              <a:avLst/>
            </a:prstGeom>
            <a:noFill/>
            <a:ln w="9525">
              <a:noFill/>
              <a:miter lim="800000"/>
              <a:headEnd/>
              <a:tailEnd/>
            </a:ln>
          </p:spPr>
        </p:pic>
      </p:grpSp>
      <p:sp>
        <p:nvSpPr>
          <p:cNvPr id="128" name="Ellipse 127"/>
          <p:cNvSpPr/>
          <p:nvPr/>
        </p:nvSpPr>
        <p:spPr>
          <a:xfrm>
            <a:off x="7149602" y="4784165"/>
            <a:ext cx="214907" cy="193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AutoShape 63"/>
          <p:cNvSpPr>
            <a:spLocks noChangeArrowheads="1"/>
          </p:cNvSpPr>
          <p:nvPr/>
        </p:nvSpPr>
        <p:spPr bwMode="auto">
          <a:xfrm>
            <a:off x="5873015" y="5249163"/>
            <a:ext cx="1109340" cy="842974"/>
          </a:xfrm>
          <a:prstGeom prst="can">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fr-FR" sz="1400" b="1" dirty="0" smtClean="0">
                <a:latin typeface="Calibri" pitchFamily="34" charset="0"/>
              </a:rPr>
              <a:t>DBAsso</a:t>
            </a:r>
            <a:endParaRPr lang="fr-FR" sz="1400" b="1" dirty="0">
              <a:latin typeface="Calibri" pitchFamily="34" charset="0"/>
            </a:endParaRPr>
          </a:p>
        </p:txBody>
      </p: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DataAsso s’appuie sur l’architecture ESB SIVA/DBAsso</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26</a:t>
            </a:fld>
            <a:endParaRPr lang="fr-FR" dirty="0">
              <a:solidFill>
                <a:schemeClr val="accent5">
                  <a:lumMod val="50000"/>
                </a:schemeClr>
              </a:solidFill>
            </a:endParaRPr>
          </a:p>
        </p:txBody>
      </p:sp>
      <p:sp>
        <p:nvSpPr>
          <p:cNvPr id="64" name="AutoShape 63"/>
          <p:cNvSpPr>
            <a:spLocks noChangeArrowheads="1"/>
          </p:cNvSpPr>
          <p:nvPr/>
        </p:nvSpPr>
        <p:spPr bwMode="auto">
          <a:xfrm>
            <a:off x="2256874" y="5204339"/>
            <a:ext cx="1109340" cy="842974"/>
          </a:xfrm>
          <a:prstGeom prst="can">
            <a:avLst>
              <a:gd name="adj" fmla="val 2500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fr-FR" sz="1400" b="1" dirty="0" smtClean="0">
                <a:latin typeface="Calibri" pitchFamily="34" charset="0"/>
              </a:rPr>
              <a:t>DataAsso</a:t>
            </a:r>
            <a:endParaRPr lang="fr-FR" sz="1400" b="1" dirty="0">
              <a:latin typeface="Calibri" pitchFamily="34" charset="0"/>
            </a:endParaRPr>
          </a:p>
        </p:txBody>
      </p:sp>
      <p:sp>
        <p:nvSpPr>
          <p:cNvPr id="68" name="Rectangle 67"/>
          <p:cNvSpPr/>
          <p:nvPr/>
        </p:nvSpPr>
        <p:spPr>
          <a:xfrm>
            <a:off x="5398529" y="4352376"/>
            <a:ext cx="2032000" cy="6413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i="1" dirty="0" smtClean="0">
                <a:solidFill>
                  <a:prstClr val="black"/>
                </a:solidFill>
                <a:latin typeface="Calibri" pitchFamily="34" charset="0"/>
              </a:rPr>
              <a:t>Système d’échange</a:t>
            </a:r>
          </a:p>
          <a:p>
            <a:pPr algn="ctr"/>
            <a:r>
              <a:rPr lang="fr-FR" sz="1400" b="1" i="1" dirty="0" smtClean="0">
                <a:solidFill>
                  <a:prstClr val="black"/>
                </a:solidFill>
                <a:latin typeface="Calibri" pitchFamily="34" charset="0"/>
              </a:rPr>
              <a:t>ESB SIVA</a:t>
            </a:r>
          </a:p>
        </p:txBody>
      </p:sp>
      <p:sp>
        <p:nvSpPr>
          <p:cNvPr id="71" name="Double flèche horizontale 70"/>
          <p:cNvSpPr/>
          <p:nvPr/>
        </p:nvSpPr>
        <p:spPr>
          <a:xfrm rot="5400000">
            <a:off x="6246539" y="5067872"/>
            <a:ext cx="346518" cy="107272"/>
          </a:xfrm>
          <a:prstGeom prst="leftRightArrow">
            <a:avLst>
              <a:gd name="adj1" fmla="val 49226"/>
              <a:gd name="adj2" fmla="val 71928"/>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Calibri" pitchFamily="34" charset="0"/>
            </a:endParaRPr>
          </a:p>
        </p:txBody>
      </p:sp>
      <p:sp>
        <p:nvSpPr>
          <p:cNvPr id="81" name="Double flèche horizontale 80"/>
          <p:cNvSpPr/>
          <p:nvPr/>
        </p:nvSpPr>
        <p:spPr>
          <a:xfrm rot="5400000">
            <a:off x="1717134" y="4110317"/>
            <a:ext cx="2131010" cy="166944"/>
          </a:xfrm>
          <a:prstGeom prst="leftRightArrow">
            <a:avLst>
              <a:gd name="adj1" fmla="val 49226"/>
              <a:gd name="adj2" fmla="val 71928"/>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dirty="0">
              <a:latin typeface="Calibri" pitchFamily="34" charset="0"/>
            </a:endParaRPr>
          </a:p>
        </p:txBody>
      </p:sp>
      <p:grpSp>
        <p:nvGrpSpPr>
          <p:cNvPr id="2" name="Group 40"/>
          <p:cNvGrpSpPr>
            <a:grpSpLocks/>
          </p:cNvGrpSpPr>
          <p:nvPr/>
        </p:nvGrpSpPr>
        <p:grpSpPr bwMode="auto">
          <a:xfrm>
            <a:off x="8384651" y="4386928"/>
            <a:ext cx="608259" cy="568146"/>
            <a:chOff x="4533" y="1109"/>
            <a:chExt cx="379" cy="428"/>
          </a:xfrm>
        </p:grpSpPr>
        <p:sp>
          <p:nvSpPr>
            <p:cNvPr id="91" name="AutoShape 41"/>
            <p:cNvSpPr>
              <a:spLocks noChangeArrowheads="1"/>
            </p:cNvSpPr>
            <p:nvPr/>
          </p:nvSpPr>
          <p:spPr bwMode="auto">
            <a:xfrm>
              <a:off x="4533" y="1109"/>
              <a:ext cx="379" cy="428"/>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600" dirty="0">
                <a:latin typeface="Calibri" pitchFamily="34" charset="0"/>
              </a:endParaRPr>
            </a:p>
          </p:txBody>
        </p:sp>
        <p:sp>
          <p:nvSpPr>
            <p:cNvPr id="92" name="Text Box 42"/>
            <p:cNvSpPr txBox="1">
              <a:spLocks noChangeArrowheads="1"/>
            </p:cNvSpPr>
            <p:nvPr/>
          </p:nvSpPr>
          <p:spPr bwMode="auto">
            <a:xfrm>
              <a:off x="4582" y="1266"/>
              <a:ext cx="290" cy="19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RNA</a:t>
              </a:r>
              <a:endParaRPr lang="fr-FR" sz="1200" b="1" i="1" dirty="0">
                <a:solidFill>
                  <a:schemeClr val="bg1"/>
                </a:solidFill>
                <a:latin typeface="Calibri" pitchFamily="34" charset="0"/>
                <a:sym typeface="Wingdings" pitchFamily="2" charset="2"/>
              </a:endParaRPr>
            </a:p>
          </p:txBody>
        </p:sp>
      </p:grpSp>
      <p:grpSp>
        <p:nvGrpSpPr>
          <p:cNvPr id="3" name="Groupe 101"/>
          <p:cNvGrpSpPr/>
          <p:nvPr/>
        </p:nvGrpSpPr>
        <p:grpSpPr>
          <a:xfrm>
            <a:off x="8368718" y="5186728"/>
            <a:ext cx="667706" cy="571953"/>
            <a:chOff x="1681260" y="1163267"/>
            <a:chExt cx="582211" cy="587216"/>
          </a:xfrm>
        </p:grpSpPr>
        <p:sp>
          <p:nvSpPr>
            <p:cNvPr id="94" name="AutoShape 41"/>
            <p:cNvSpPr>
              <a:spLocks noChangeArrowheads="1"/>
            </p:cNvSpPr>
            <p:nvPr/>
          </p:nvSpPr>
          <p:spPr bwMode="auto">
            <a:xfrm>
              <a:off x="1693949" y="1163267"/>
              <a:ext cx="542706" cy="587216"/>
            </a:xfrm>
            <a:prstGeom prst="can">
              <a:avLst>
                <a:gd name="adj" fmla="val 27177"/>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endParaRPr lang="fr-FR" dirty="0">
                <a:latin typeface="Calibri" pitchFamily="34" charset="0"/>
              </a:endParaRPr>
            </a:p>
          </p:txBody>
        </p:sp>
        <p:sp>
          <p:nvSpPr>
            <p:cNvPr id="96" name="Text Box 42"/>
            <p:cNvSpPr txBox="1">
              <a:spLocks noChangeArrowheads="1"/>
            </p:cNvSpPr>
            <p:nvPr/>
          </p:nvSpPr>
          <p:spPr bwMode="auto">
            <a:xfrm>
              <a:off x="1681260" y="1375404"/>
              <a:ext cx="582211" cy="25853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Sirene</a:t>
              </a:r>
              <a:endParaRPr lang="fr-FR" sz="2000" b="1" i="1" dirty="0">
                <a:solidFill>
                  <a:schemeClr val="bg1"/>
                </a:solidFill>
                <a:latin typeface="Calibri" pitchFamily="34" charset="0"/>
                <a:sym typeface="Wingdings" pitchFamily="2" charset="2"/>
              </a:endParaRPr>
            </a:p>
          </p:txBody>
        </p:sp>
      </p:grpSp>
      <p:cxnSp>
        <p:nvCxnSpPr>
          <p:cNvPr id="116" name="Connecteur droit 115"/>
          <p:cNvCxnSpPr>
            <a:stCxn id="91" idx="2"/>
            <a:endCxn id="68" idx="3"/>
          </p:cNvCxnSpPr>
          <p:nvPr/>
        </p:nvCxnSpPr>
        <p:spPr>
          <a:xfrm flipH="1">
            <a:off x="7430529" y="4671001"/>
            <a:ext cx="954122" cy="2051"/>
          </a:xfrm>
          <a:prstGeom prst="line">
            <a:avLst/>
          </a:prstGeom>
          <a:ln>
            <a:tailEnd type="arrow"/>
          </a:ln>
        </p:spPr>
        <p:style>
          <a:lnRef idx="1">
            <a:schemeClr val="accent1"/>
          </a:lnRef>
          <a:fillRef idx="0">
            <a:schemeClr val="accent1"/>
          </a:fillRef>
          <a:effectRef idx="0">
            <a:schemeClr val="accent1"/>
          </a:effectRef>
          <a:fontRef idx="minor">
            <a:schemeClr val="tx1"/>
          </a:fontRef>
        </p:style>
      </p:cxnSp>
      <p:sp>
        <p:nvSpPr>
          <p:cNvPr id="119" name="Ellipse 118"/>
          <p:cNvSpPr/>
          <p:nvPr/>
        </p:nvSpPr>
        <p:spPr>
          <a:xfrm>
            <a:off x="7745798" y="4223668"/>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4</a:t>
            </a:r>
            <a:endParaRPr lang="fr-FR" b="1" dirty="0">
              <a:latin typeface="Calibri" pitchFamily="34" charset="0"/>
            </a:endParaRPr>
          </a:p>
        </p:txBody>
      </p:sp>
      <p:sp>
        <p:nvSpPr>
          <p:cNvPr id="120" name="Ellipse 119"/>
          <p:cNvSpPr/>
          <p:nvPr/>
        </p:nvSpPr>
        <p:spPr>
          <a:xfrm>
            <a:off x="7752148" y="4534818"/>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5</a:t>
            </a:r>
            <a:endParaRPr lang="fr-FR" b="1" dirty="0">
              <a:latin typeface="Calibri" pitchFamily="34" charset="0"/>
            </a:endParaRPr>
          </a:p>
        </p:txBody>
      </p:sp>
      <p:sp>
        <p:nvSpPr>
          <p:cNvPr id="121" name="Ellipse 120"/>
          <p:cNvSpPr/>
          <p:nvPr/>
        </p:nvSpPr>
        <p:spPr>
          <a:xfrm>
            <a:off x="7752148" y="4845968"/>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8</a:t>
            </a:r>
            <a:endParaRPr lang="fr-FR" b="1" dirty="0">
              <a:latin typeface="Calibri" pitchFamily="34" charset="0"/>
            </a:endParaRPr>
          </a:p>
        </p:txBody>
      </p:sp>
      <p:cxnSp>
        <p:nvCxnSpPr>
          <p:cNvPr id="127" name="Forme 126"/>
          <p:cNvCxnSpPr>
            <a:stCxn id="96" idx="1"/>
            <a:endCxn id="128" idx="4"/>
          </p:cNvCxnSpPr>
          <p:nvPr/>
        </p:nvCxnSpPr>
        <p:spPr>
          <a:xfrm rot="10800000">
            <a:off x="7257056" y="4978027"/>
            <a:ext cx="1111662" cy="54123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95" name="Ellipse 94"/>
          <p:cNvSpPr/>
          <p:nvPr/>
        </p:nvSpPr>
        <p:spPr>
          <a:xfrm>
            <a:off x="7752148" y="5268243"/>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6</a:t>
            </a:r>
            <a:endParaRPr lang="fr-FR" b="1" dirty="0">
              <a:latin typeface="Calibri" pitchFamily="34" charset="0"/>
            </a:endParaRPr>
          </a:p>
        </p:txBody>
      </p:sp>
      <p:sp>
        <p:nvSpPr>
          <p:cNvPr id="103" name="AutoShape 99"/>
          <p:cNvSpPr>
            <a:spLocks noChangeArrowheads="1"/>
          </p:cNvSpPr>
          <p:nvPr/>
        </p:nvSpPr>
        <p:spPr bwMode="auto">
          <a:xfrm>
            <a:off x="5275604" y="2133600"/>
            <a:ext cx="2445996" cy="1120587"/>
          </a:xfrm>
          <a:prstGeom prst="roundRect">
            <a:avLst>
              <a:gd name="adj" fmla="val 10824"/>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sz="2400" dirty="0">
              <a:latin typeface="Calibri" pitchFamily="34" charset="0"/>
            </a:endParaRPr>
          </a:p>
        </p:txBody>
      </p:sp>
      <p:sp>
        <p:nvSpPr>
          <p:cNvPr id="104" name="Text Box 100"/>
          <p:cNvSpPr txBox="1">
            <a:spLocks noChangeArrowheads="1"/>
          </p:cNvSpPr>
          <p:nvPr/>
        </p:nvSpPr>
        <p:spPr bwMode="auto">
          <a:xfrm>
            <a:off x="5275604" y="2115017"/>
            <a:ext cx="2445995" cy="338554"/>
          </a:xfrm>
          <a:prstGeom prst="rect">
            <a:avLst/>
          </a:prstGeom>
          <a:noFill/>
          <a:ln w="9525">
            <a:noFill/>
            <a:miter lim="800000"/>
            <a:headEnd/>
            <a:tailEnd/>
          </a:ln>
        </p:spPr>
        <p:txBody>
          <a:bodyPr wrap="square">
            <a:spAutoFit/>
          </a:bodyPr>
          <a:lstStyle/>
          <a:p>
            <a:pPr algn="ctr"/>
            <a:r>
              <a:rPr lang="fr-FR" sz="1600" b="1" dirty="0" smtClean="0">
                <a:solidFill>
                  <a:schemeClr val="bg1"/>
                </a:solidFill>
              </a:rPr>
              <a:t>Portails administratifs</a:t>
            </a:r>
            <a:endParaRPr lang="fr-FR" sz="1200" b="1" dirty="0">
              <a:solidFill>
                <a:schemeClr val="bg1"/>
              </a:solidFill>
            </a:endParaRPr>
          </a:p>
        </p:txBody>
      </p:sp>
      <p:sp>
        <p:nvSpPr>
          <p:cNvPr id="101" name="AutoShape 107"/>
          <p:cNvSpPr>
            <a:spLocks noChangeArrowheads="1"/>
          </p:cNvSpPr>
          <p:nvPr/>
        </p:nvSpPr>
        <p:spPr bwMode="auto">
          <a:xfrm rot="16200000">
            <a:off x="5516946" y="2316562"/>
            <a:ext cx="722200" cy="901241"/>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a:lnSpc>
                <a:spcPct val="80000"/>
              </a:lnSpc>
            </a:pPr>
            <a:endParaRPr lang="fr-FR" sz="1200" b="1" dirty="0" smtClean="0">
              <a:solidFill>
                <a:schemeClr val="bg1"/>
              </a:solidFill>
              <a:latin typeface="Calibri" pitchFamily="34" charset="0"/>
            </a:endParaRPr>
          </a:p>
        </p:txBody>
      </p:sp>
      <p:sp>
        <p:nvSpPr>
          <p:cNvPr id="102" name="Rectangle 101"/>
          <p:cNvSpPr/>
          <p:nvPr/>
        </p:nvSpPr>
        <p:spPr>
          <a:xfrm>
            <a:off x="5454991" y="2443956"/>
            <a:ext cx="869609" cy="646331"/>
          </a:xfrm>
          <a:prstGeom prst="rect">
            <a:avLst/>
          </a:prstGeom>
        </p:spPr>
        <p:txBody>
          <a:bodyPr wrap="square">
            <a:spAutoFit/>
          </a:bodyPr>
          <a:lstStyle/>
          <a:p>
            <a:pPr lvl="0" algn="ctr">
              <a:spcBef>
                <a:spcPts val="0"/>
              </a:spcBef>
              <a:spcAft>
                <a:spcPts val="200"/>
              </a:spcAft>
            </a:pPr>
            <a:r>
              <a:rPr lang="fr-FR" sz="1200" b="1" dirty="0">
                <a:solidFill>
                  <a:prstClr val="white"/>
                </a:solidFill>
                <a:cs typeface="Arial"/>
              </a:rPr>
              <a:t>Données de </a:t>
            </a:r>
            <a:r>
              <a:rPr lang="fr-FR" sz="1200" b="1" dirty="0" smtClean="0">
                <a:solidFill>
                  <a:prstClr val="white"/>
                </a:solidFill>
                <a:cs typeface="Arial"/>
              </a:rPr>
              <a:t>référence</a:t>
            </a:r>
            <a:endParaRPr lang="fr-FR" sz="1200" b="1" baseline="30000" dirty="0">
              <a:solidFill>
                <a:prstClr val="white"/>
              </a:solidFill>
              <a:cs typeface="Arial"/>
            </a:endParaRPr>
          </a:p>
        </p:txBody>
      </p:sp>
      <p:sp>
        <p:nvSpPr>
          <p:cNvPr id="182" name="AutoShape 107"/>
          <p:cNvSpPr>
            <a:spLocks noChangeArrowheads="1"/>
          </p:cNvSpPr>
          <p:nvPr/>
        </p:nvSpPr>
        <p:spPr bwMode="auto">
          <a:xfrm rot="16200000">
            <a:off x="6737914" y="2320721"/>
            <a:ext cx="704011" cy="911113"/>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a:lnSpc>
                <a:spcPct val="80000"/>
              </a:lnSpc>
            </a:pPr>
            <a:r>
              <a:rPr lang="fr-FR" sz="1200" b="1" dirty="0" smtClean="0">
                <a:solidFill>
                  <a:schemeClr val="bg1"/>
                </a:solidFill>
                <a:latin typeface="Calibri" pitchFamily="34" charset="0"/>
              </a:rPr>
              <a:t>Porte-document</a:t>
            </a:r>
            <a:endParaRPr lang="fr-FR" sz="1000" b="1" i="1" dirty="0">
              <a:latin typeface="Calibri" pitchFamily="34" charset="0"/>
            </a:endParaRPr>
          </a:p>
        </p:txBody>
      </p:sp>
      <p:cxnSp>
        <p:nvCxnSpPr>
          <p:cNvPr id="188" name="Forme 187"/>
          <p:cNvCxnSpPr>
            <a:stCxn id="182" idx="1"/>
            <a:endCxn id="68" idx="0"/>
          </p:cNvCxnSpPr>
          <p:nvPr/>
        </p:nvCxnSpPr>
        <p:spPr>
          <a:xfrm rot="5400000">
            <a:off x="6140179" y="3402634"/>
            <a:ext cx="1224093" cy="675391"/>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4" name="Forme 187"/>
          <p:cNvCxnSpPr>
            <a:stCxn id="101" idx="1"/>
            <a:endCxn id="68" idx="0"/>
          </p:cNvCxnSpPr>
          <p:nvPr/>
        </p:nvCxnSpPr>
        <p:spPr>
          <a:xfrm rot="16200000" flipH="1">
            <a:off x="5534242" y="3472088"/>
            <a:ext cx="1224093" cy="536482"/>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04" name="Ellipse 203"/>
          <p:cNvSpPr/>
          <p:nvPr/>
        </p:nvSpPr>
        <p:spPr>
          <a:xfrm>
            <a:off x="6656063" y="3536483"/>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7</a:t>
            </a:r>
            <a:endParaRPr lang="fr-FR" b="1" dirty="0">
              <a:latin typeface="Calibri" pitchFamily="34" charset="0"/>
            </a:endParaRPr>
          </a:p>
        </p:txBody>
      </p:sp>
      <p:sp>
        <p:nvSpPr>
          <p:cNvPr id="207" name="Ellipse 206"/>
          <p:cNvSpPr/>
          <p:nvPr/>
        </p:nvSpPr>
        <p:spPr>
          <a:xfrm>
            <a:off x="5956326" y="3570344"/>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2</a:t>
            </a:r>
            <a:endParaRPr lang="fr-FR" b="1" dirty="0">
              <a:latin typeface="Calibri" pitchFamily="34" charset="0"/>
            </a:endParaRPr>
          </a:p>
        </p:txBody>
      </p:sp>
      <p:sp>
        <p:nvSpPr>
          <p:cNvPr id="210" name="Rectangle 209"/>
          <p:cNvSpPr/>
          <p:nvPr/>
        </p:nvSpPr>
        <p:spPr>
          <a:xfrm>
            <a:off x="6699939" y="3863369"/>
            <a:ext cx="1112115" cy="461665"/>
          </a:xfrm>
          <a:prstGeom prst="rect">
            <a:avLst/>
          </a:prstGeom>
        </p:spPr>
        <p:txBody>
          <a:bodyPr wrap="square">
            <a:spAutoFit/>
          </a:bodyPr>
          <a:lstStyle/>
          <a:p>
            <a:pPr algn="ctr"/>
            <a:r>
              <a:rPr lang="fr-FR" sz="1200" b="1" i="1" dirty="0" smtClean="0">
                <a:solidFill>
                  <a:srgbClr val="3333FF"/>
                </a:solidFill>
              </a:rPr>
              <a:t>API Association</a:t>
            </a:r>
          </a:p>
        </p:txBody>
      </p:sp>
      <p:sp>
        <p:nvSpPr>
          <p:cNvPr id="213" name="Ellipse 212"/>
          <p:cNvSpPr/>
          <p:nvPr/>
        </p:nvSpPr>
        <p:spPr>
          <a:xfrm>
            <a:off x="7319932" y="4282142"/>
            <a:ext cx="214907" cy="1938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6" name="Forme 187"/>
          <p:cNvCxnSpPr>
            <a:stCxn id="213" idx="6"/>
            <a:endCxn id="103" idx="3"/>
          </p:cNvCxnSpPr>
          <p:nvPr/>
        </p:nvCxnSpPr>
        <p:spPr>
          <a:xfrm flipV="1">
            <a:off x="7534839" y="2693894"/>
            <a:ext cx="186761" cy="1685179"/>
          </a:xfrm>
          <a:prstGeom prst="curvedConnector3">
            <a:avLst>
              <a:gd name="adj1" fmla="val 222402"/>
            </a:avLst>
          </a:prstGeom>
          <a:ln>
            <a:tailEnd type="arrow"/>
          </a:ln>
        </p:spPr>
        <p:style>
          <a:lnRef idx="1">
            <a:schemeClr val="accent1"/>
          </a:lnRef>
          <a:fillRef idx="0">
            <a:schemeClr val="accent1"/>
          </a:fillRef>
          <a:effectRef idx="0">
            <a:schemeClr val="accent1"/>
          </a:effectRef>
          <a:fontRef idx="minor">
            <a:schemeClr val="tx1"/>
          </a:fontRef>
        </p:style>
      </p:cxnSp>
      <p:sp>
        <p:nvSpPr>
          <p:cNvPr id="222" name="Ellipse 221"/>
          <p:cNvSpPr/>
          <p:nvPr/>
        </p:nvSpPr>
        <p:spPr>
          <a:xfrm>
            <a:off x="7750505" y="3522666"/>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1</a:t>
            </a:r>
            <a:endParaRPr lang="fr-FR" b="1" dirty="0">
              <a:latin typeface="Calibri" pitchFamily="34" charset="0"/>
            </a:endParaRPr>
          </a:p>
        </p:txBody>
      </p:sp>
      <p:cxnSp>
        <p:nvCxnSpPr>
          <p:cNvPr id="241" name="Forme 240"/>
          <p:cNvCxnSpPr>
            <a:stCxn id="149" idx="1"/>
            <a:endCxn id="64" idx="2"/>
          </p:cNvCxnSpPr>
          <p:nvPr/>
        </p:nvCxnSpPr>
        <p:spPr>
          <a:xfrm rot="10800000" flipH="1" flipV="1">
            <a:off x="1409852" y="2734046"/>
            <a:ext cx="847022" cy="2891779"/>
          </a:xfrm>
          <a:prstGeom prst="curvedConnector3">
            <a:avLst>
              <a:gd name="adj1" fmla="val -46040"/>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5" name="Double flèche horizontale 244"/>
          <p:cNvSpPr/>
          <p:nvPr/>
        </p:nvSpPr>
        <p:spPr>
          <a:xfrm>
            <a:off x="3632200" y="5524500"/>
            <a:ext cx="1877735" cy="284443"/>
          </a:xfrm>
          <a:prstGeom prst="leftRightArrow">
            <a:avLst/>
          </a:prstGeom>
          <a:gradFill>
            <a:gsLst>
              <a:gs pos="0">
                <a:schemeClr val="accent1">
                  <a:lumMod val="75000"/>
                </a:schemeClr>
              </a:gs>
              <a:gs pos="50000">
                <a:schemeClr val="accent1">
                  <a:lumMod val="20000"/>
                  <a:lumOff val="80000"/>
                </a:schemeClr>
              </a:gs>
              <a:gs pos="100000">
                <a:schemeClr val="tx2"/>
              </a:gs>
            </a:gsLst>
            <a:lin ang="10800000" scaled="0"/>
          </a:gradFill>
          <a:ln>
            <a:gradFill>
              <a:gsLst>
                <a:gs pos="0">
                  <a:schemeClr val="accent1">
                    <a:lumMod val="50000"/>
                  </a:schemeClr>
                </a:gs>
                <a:gs pos="50000">
                  <a:schemeClr val="tx2">
                    <a:lumMod val="20000"/>
                    <a:lumOff val="80000"/>
                  </a:schemeClr>
                </a:gs>
                <a:gs pos="100000">
                  <a:schemeClr val="tx1">
                    <a:lumMod val="95000"/>
                    <a:lumOff val="5000"/>
                  </a:schemeClr>
                </a:gs>
              </a:gsLst>
              <a:lin ang="10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5" name="Ellipse 254"/>
          <p:cNvSpPr/>
          <p:nvPr/>
        </p:nvSpPr>
        <p:spPr>
          <a:xfrm>
            <a:off x="2310872" y="5131796"/>
            <a:ext cx="211545" cy="19610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56" name="Rectangle 255"/>
          <p:cNvSpPr/>
          <p:nvPr/>
        </p:nvSpPr>
        <p:spPr>
          <a:xfrm>
            <a:off x="1939525" y="4699160"/>
            <a:ext cx="837324" cy="461665"/>
          </a:xfrm>
          <a:prstGeom prst="rect">
            <a:avLst/>
          </a:prstGeom>
        </p:spPr>
        <p:txBody>
          <a:bodyPr wrap="square">
            <a:spAutoFit/>
          </a:bodyPr>
          <a:lstStyle/>
          <a:p>
            <a:pPr algn="ctr"/>
            <a:r>
              <a:rPr lang="fr-FR" sz="1200" b="1" i="1" dirty="0" smtClean="0">
                <a:solidFill>
                  <a:srgbClr val="3333FF"/>
                </a:solidFill>
              </a:rPr>
              <a:t>API DataAsso</a:t>
            </a:r>
          </a:p>
        </p:txBody>
      </p:sp>
      <p:sp>
        <p:nvSpPr>
          <p:cNvPr id="97" name="Ellipse 96"/>
          <p:cNvSpPr/>
          <p:nvPr/>
        </p:nvSpPr>
        <p:spPr>
          <a:xfrm>
            <a:off x="7752148" y="5522243"/>
            <a:ext cx="351692" cy="3399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latin typeface="Calibri" pitchFamily="34" charset="0"/>
              </a:rPr>
              <a:t>9</a:t>
            </a:r>
            <a:endParaRPr lang="fr-FR" b="1" dirty="0">
              <a:latin typeface="Calibri" pitchFamily="34" charset="0"/>
            </a:endParaRPr>
          </a:p>
        </p:txBody>
      </p:sp>
      <p:sp>
        <p:nvSpPr>
          <p:cNvPr id="135" name="Flèche droite 134"/>
          <p:cNvSpPr/>
          <p:nvPr/>
        </p:nvSpPr>
        <p:spPr>
          <a:xfrm rot="2044711">
            <a:off x="5082464" y="1632943"/>
            <a:ext cx="267668" cy="195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grpSp>
        <p:nvGrpSpPr>
          <p:cNvPr id="136" name="Group 20"/>
          <p:cNvGrpSpPr>
            <a:grpSpLocks/>
          </p:cNvGrpSpPr>
          <p:nvPr/>
        </p:nvGrpSpPr>
        <p:grpSpPr bwMode="auto">
          <a:xfrm>
            <a:off x="4010427" y="765600"/>
            <a:ext cx="1115895" cy="803256"/>
            <a:chOff x="3528" y="3028"/>
            <a:chExt cx="1371" cy="685"/>
          </a:xfrm>
        </p:grpSpPr>
        <p:pic>
          <p:nvPicPr>
            <p:cNvPr id="138" name="Picture 21" descr="bonhomme"/>
            <p:cNvPicPr>
              <a:picLocks noChangeAspect="1" noChangeArrowheads="1"/>
            </p:cNvPicPr>
            <p:nvPr/>
          </p:nvPicPr>
          <p:blipFill>
            <a:blip r:embed="rId5" cstate="print"/>
            <a:srcRect/>
            <a:stretch>
              <a:fillRect/>
            </a:stretch>
          </p:blipFill>
          <p:spPr bwMode="auto">
            <a:xfrm>
              <a:off x="3933" y="3028"/>
              <a:ext cx="552" cy="369"/>
            </a:xfrm>
            <a:prstGeom prst="rect">
              <a:avLst/>
            </a:prstGeom>
            <a:noFill/>
            <a:ln w="9525">
              <a:noFill/>
              <a:miter lim="800000"/>
              <a:headEnd/>
              <a:tailEnd/>
            </a:ln>
          </p:spPr>
        </p:pic>
        <p:sp>
          <p:nvSpPr>
            <p:cNvPr id="139" name="Text Box 22"/>
            <p:cNvSpPr txBox="1">
              <a:spLocks noChangeArrowheads="1"/>
            </p:cNvSpPr>
            <p:nvPr/>
          </p:nvSpPr>
          <p:spPr bwMode="auto">
            <a:xfrm>
              <a:off x="3528" y="3451"/>
              <a:ext cx="1371" cy="262"/>
            </a:xfrm>
            <a:prstGeom prst="rect">
              <a:avLst/>
            </a:prstGeom>
            <a:noFill/>
            <a:ln w="9525">
              <a:noFill/>
              <a:miter lim="800000"/>
              <a:headEnd/>
              <a:tailEnd/>
            </a:ln>
          </p:spPr>
          <p:txBody>
            <a:bodyPr wrap="square">
              <a:spAutoFit/>
            </a:bodyPr>
            <a:lstStyle/>
            <a:p>
              <a:pPr algn="ctr"/>
              <a:r>
                <a:rPr lang="fr-FR" sz="1400" b="1" dirty="0">
                  <a:solidFill>
                    <a:srgbClr val="3333FF"/>
                  </a:solidFill>
                </a:rPr>
                <a:t>Associations</a:t>
              </a:r>
              <a:endParaRPr lang="fr-FR" sz="900" b="1" dirty="0">
                <a:solidFill>
                  <a:srgbClr val="3333FF"/>
                </a:solidFill>
              </a:endParaRPr>
            </a:p>
          </p:txBody>
        </p:sp>
      </p:grpSp>
      <p:sp>
        <p:nvSpPr>
          <p:cNvPr id="140" name="Flèche droite 139"/>
          <p:cNvSpPr/>
          <p:nvPr/>
        </p:nvSpPr>
        <p:spPr>
          <a:xfrm rot="8181335">
            <a:off x="3796027" y="1613896"/>
            <a:ext cx="267668" cy="195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sp>
        <p:nvSpPr>
          <p:cNvPr id="142" name="Rectangle 141"/>
          <p:cNvSpPr/>
          <p:nvPr/>
        </p:nvSpPr>
        <p:spPr>
          <a:xfrm>
            <a:off x="5411075" y="1527850"/>
            <a:ext cx="2018425" cy="523220"/>
          </a:xfrm>
          <a:prstGeom prst="rect">
            <a:avLst/>
          </a:prstGeom>
        </p:spPr>
        <p:txBody>
          <a:bodyPr wrap="square">
            <a:spAutoFit/>
          </a:bodyPr>
          <a:lstStyle/>
          <a:p>
            <a:pPr algn="ctr"/>
            <a:r>
              <a:rPr lang="fr-FR" sz="1400" b="1" i="1" dirty="0" smtClean="0">
                <a:solidFill>
                  <a:srgbClr val="3333FF"/>
                </a:solidFill>
              </a:rPr>
              <a:t>Démarches administratives</a:t>
            </a:r>
          </a:p>
        </p:txBody>
      </p:sp>
      <p:sp>
        <p:nvSpPr>
          <p:cNvPr id="143" name="Rectangle 142"/>
          <p:cNvSpPr/>
          <p:nvPr/>
        </p:nvSpPr>
        <p:spPr>
          <a:xfrm>
            <a:off x="1835111" y="1388150"/>
            <a:ext cx="2018425" cy="738664"/>
          </a:xfrm>
          <a:prstGeom prst="rect">
            <a:avLst/>
          </a:prstGeom>
        </p:spPr>
        <p:txBody>
          <a:bodyPr wrap="square">
            <a:spAutoFit/>
          </a:bodyPr>
          <a:lstStyle/>
          <a:p>
            <a:pPr algn="ctr"/>
            <a:r>
              <a:rPr lang="fr-FR" sz="1400" b="1" i="1" dirty="0" smtClean="0">
                <a:solidFill>
                  <a:srgbClr val="3333FF"/>
                </a:solidFill>
              </a:rPr>
              <a:t>Connaissance, observatoire, crowdsourcing</a:t>
            </a:r>
          </a:p>
        </p:txBody>
      </p:sp>
      <p:grpSp>
        <p:nvGrpSpPr>
          <p:cNvPr id="167" name="Group 20"/>
          <p:cNvGrpSpPr>
            <a:grpSpLocks/>
          </p:cNvGrpSpPr>
          <p:nvPr/>
        </p:nvGrpSpPr>
        <p:grpSpPr bwMode="auto">
          <a:xfrm>
            <a:off x="575093" y="765600"/>
            <a:ext cx="1185079" cy="1019021"/>
            <a:chOff x="3478" y="3028"/>
            <a:chExt cx="1456" cy="869"/>
          </a:xfrm>
        </p:grpSpPr>
        <p:pic>
          <p:nvPicPr>
            <p:cNvPr id="168" name="Picture 21" descr="bonhomme"/>
            <p:cNvPicPr>
              <a:picLocks noChangeAspect="1" noChangeArrowheads="1"/>
            </p:cNvPicPr>
            <p:nvPr/>
          </p:nvPicPr>
          <p:blipFill>
            <a:blip r:embed="rId5" cstate="print"/>
            <a:srcRect/>
            <a:stretch>
              <a:fillRect/>
            </a:stretch>
          </p:blipFill>
          <p:spPr bwMode="auto">
            <a:xfrm>
              <a:off x="3933" y="3028"/>
              <a:ext cx="552" cy="369"/>
            </a:xfrm>
            <a:prstGeom prst="rect">
              <a:avLst/>
            </a:prstGeom>
            <a:noFill/>
            <a:ln w="9525">
              <a:noFill/>
              <a:miter lim="800000"/>
              <a:headEnd/>
              <a:tailEnd/>
            </a:ln>
          </p:spPr>
        </p:pic>
        <p:sp>
          <p:nvSpPr>
            <p:cNvPr id="169" name="Text Box 22"/>
            <p:cNvSpPr txBox="1">
              <a:spLocks noChangeArrowheads="1"/>
            </p:cNvSpPr>
            <p:nvPr/>
          </p:nvSpPr>
          <p:spPr bwMode="auto">
            <a:xfrm>
              <a:off x="3478" y="3451"/>
              <a:ext cx="1456" cy="446"/>
            </a:xfrm>
            <a:prstGeom prst="rect">
              <a:avLst/>
            </a:prstGeom>
            <a:noFill/>
            <a:ln w="9525">
              <a:noFill/>
              <a:miter lim="800000"/>
              <a:headEnd/>
              <a:tailEnd/>
            </a:ln>
          </p:spPr>
          <p:txBody>
            <a:bodyPr wrap="square">
              <a:spAutoFit/>
            </a:bodyPr>
            <a:lstStyle/>
            <a:p>
              <a:pPr algn="ctr"/>
              <a:r>
                <a:rPr lang="fr-FR" sz="1400" b="1" dirty="0" smtClean="0">
                  <a:solidFill>
                    <a:srgbClr val="3333FF"/>
                  </a:solidFill>
                </a:rPr>
                <a:t>Grand public, chercheurs…</a:t>
              </a:r>
              <a:endParaRPr lang="fr-FR" sz="900" b="1" dirty="0">
                <a:solidFill>
                  <a:srgbClr val="3333FF"/>
                </a:solidFill>
              </a:endParaRPr>
            </a:p>
          </p:txBody>
        </p:sp>
      </p:grpSp>
      <p:sp>
        <p:nvSpPr>
          <p:cNvPr id="170" name="Flèche droite 169"/>
          <p:cNvSpPr/>
          <p:nvPr/>
        </p:nvSpPr>
        <p:spPr>
          <a:xfrm rot="3418914">
            <a:off x="1213817" y="1838011"/>
            <a:ext cx="267668" cy="195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cxnSp>
        <p:nvCxnSpPr>
          <p:cNvPr id="65" name="Connecteur droit avec flèche 64"/>
          <p:cNvCxnSpPr/>
          <p:nvPr/>
        </p:nvCxnSpPr>
        <p:spPr>
          <a:xfrm flipH="1">
            <a:off x="4128326" y="4671001"/>
            <a:ext cx="1270203" cy="205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136715" y="4813731"/>
            <a:ext cx="1284347" cy="307777"/>
          </a:xfrm>
          <a:prstGeom prst="rect">
            <a:avLst/>
          </a:prstGeom>
        </p:spPr>
        <p:txBody>
          <a:bodyPr wrap="square">
            <a:spAutoFit/>
          </a:bodyPr>
          <a:lstStyle/>
          <a:p>
            <a:pPr algn="ctr"/>
            <a:r>
              <a:rPr lang="fr-FR" sz="1400" b="1" i="1" dirty="0" smtClean="0">
                <a:solidFill>
                  <a:srgbClr val="00B0F0"/>
                </a:solidFill>
              </a:rPr>
              <a:t>Flux </a:t>
            </a:r>
          </a:p>
        </p:txBody>
      </p:sp>
      <p:pic>
        <p:nvPicPr>
          <p:cNvPr id="4" name="Image 3"/>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461091" y="4382754"/>
            <a:ext cx="697232" cy="51477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Evolutions de </a:t>
            </a:r>
            <a:r>
              <a:rPr lang="fr-FR" b="1" dirty="0" err="1" smtClean="0"/>
              <a:t>DataAsso</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27</a:t>
            </a:fld>
            <a:endParaRPr lang="fr-FR" dirty="0">
              <a:solidFill>
                <a:schemeClr val="accent5">
                  <a:lumMod val="50000"/>
                </a:schemeClr>
              </a:solidFill>
            </a:endParaRPr>
          </a:p>
        </p:txBody>
      </p:sp>
      <p:sp>
        <p:nvSpPr>
          <p:cNvPr id="65" name="Espace réservé du contenu 2"/>
          <p:cNvSpPr>
            <a:spLocks noGrp="1"/>
          </p:cNvSpPr>
          <p:nvPr>
            <p:ph idx="4294967295"/>
          </p:nvPr>
        </p:nvSpPr>
        <p:spPr>
          <a:xfrm>
            <a:off x="117930" y="799321"/>
            <a:ext cx="8781521" cy="5497512"/>
          </a:xfrm>
        </p:spPr>
        <p:txBody>
          <a:bodyPr/>
          <a:lstStyle/>
          <a:p>
            <a:pPr algn="just" eaLnBrk="1" hangingPunct="1">
              <a:buBlip>
                <a:blip r:embed="rId3"/>
              </a:buBlip>
            </a:pPr>
            <a:r>
              <a:rPr lang="fr-FR" sz="1600" dirty="0" smtClean="0">
                <a:solidFill>
                  <a:srgbClr val="3333FF"/>
                </a:solidFill>
                <a:latin typeface="Calibri" pitchFamily="34" charset="0"/>
              </a:rPr>
              <a:t>Recherche et </a:t>
            </a:r>
            <a:r>
              <a:rPr lang="fr-FR" sz="1600" dirty="0" err="1" smtClean="0">
                <a:solidFill>
                  <a:srgbClr val="3333FF"/>
                </a:solidFill>
                <a:latin typeface="Calibri" pitchFamily="34" charset="0"/>
              </a:rPr>
              <a:t>géolocalisation</a:t>
            </a:r>
            <a:r>
              <a:rPr lang="fr-FR" sz="1600" dirty="0" smtClean="0">
                <a:solidFill>
                  <a:srgbClr val="3333FF"/>
                </a:solidFill>
                <a:latin typeface="Calibri" pitchFamily="34" charset="0"/>
              </a:rPr>
              <a:t> des associations :</a:t>
            </a:r>
          </a:p>
          <a:p>
            <a:pPr lvl="1" algn="just" eaLnBrk="1" hangingPunct="1">
              <a:buBlip>
                <a:blip r:embed="rId3"/>
              </a:buBlip>
            </a:pPr>
            <a:r>
              <a:rPr lang="fr-FR" sz="1600" dirty="0" smtClean="0">
                <a:solidFill>
                  <a:srgbClr val="3333FF"/>
                </a:solidFill>
                <a:latin typeface="Calibri" pitchFamily="34" charset="0"/>
              </a:rPr>
              <a:t>Distinction des associations actives / dissoutes du RNA (base RNA récent)</a:t>
            </a:r>
          </a:p>
          <a:p>
            <a:pPr lvl="1" algn="just" eaLnBrk="1" hangingPunct="1">
              <a:buBlip>
                <a:blip r:embed="rId3"/>
              </a:buBlip>
            </a:pPr>
            <a:r>
              <a:rPr lang="fr-FR" sz="1600" dirty="0" smtClean="0">
                <a:solidFill>
                  <a:srgbClr val="3333FF"/>
                </a:solidFill>
                <a:latin typeface="Calibri" pitchFamily="34" charset="0"/>
              </a:rPr>
              <a:t>Ajout des associations « en sommeil » (base RNA ancien)</a:t>
            </a:r>
          </a:p>
          <a:p>
            <a:pPr lvl="1" algn="just" eaLnBrk="1" hangingPunct="1">
              <a:buBlip>
                <a:blip r:embed="rId3"/>
              </a:buBlip>
            </a:pPr>
            <a:r>
              <a:rPr lang="fr-FR" sz="1600" dirty="0" smtClean="0">
                <a:solidFill>
                  <a:srgbClr val="3333FF"/>
                </a:solidFill>
                <a:latin typeface="Calibri" pitchFamily="34" charset="0"/>
              </a:rPr>
              <a:t>Ajout des établissements de </a:t>
            </a:r>
            <a:r>
              <a:rPr lang="fr-FR" sz="1600" dirty="0" err="1" smtClean="0">
                <a:solidFill>
                  <a:srgbClr val="3333FF"/>
                </a:solidFill>
                <a:latin typeface="Calibri" pitchFamily="34" charset="0"/>
              </a:rPr>
              <a:t>Sirene</a:t>
            </a:r>
            <a:endParaRPr lang="fr-FR" sz="1600" dirty="0" smtClean="0">
              <a:solidFill>
                <a:srgbClr val="3333FF"/>
              </a:solidFill>
              <a:latin typeface="Calibri" pitchFamily="34" charset="0"/>
            </a:endParaRPr>
          </a:p>
          <a:p>
            <a:pPr algn="just" eaLnBrk="1" hangingPunct="1">
              <a:buBlip>
                <a:blip r:embed="rId3"/>
              </a:buBlip>
            </a:pPr>
            <a:r>
              <a:rPr lang="fr-FR" sz="1600" dirty="0" smtClean="0">
                <a:solidFill>
                  <a:srgbClr val="3333FF"/>
                </a:solidFill>
                <a:latin typeface="Calibri" pitchFamily="34" charset="0"/>
              </a:rPr>
              <a:t>Fiche des associations :</a:t>
            </a:r>
          </a:p>
          <a:p>
            <a:pPr lvl="1" algn="just" eaLnBrk="1" hangingPunct="1">
              <a:buBlip>
                <a:blip r:embed="rId3"/>
              </a:buBlip>
            </a:pPr>
            <a:r>
              <a:rPr lang="fr-FR" sz="1500" dirty="0" smtClean="0">
                <a:solidFill>
                  <a:srgbClr val="3333FF"/>
                </a:solidFill>
                <a:latin typeface="Calibri" pitchFamily="34" charset="0"/>
              </a:rPr>
              <a:t>Ajout de données administratives complémentaires (DAC)</a:t>
            </a:r>
          </a:p>
          <a:p>
            <a:pPr algn="just" eaLnBrk="1" hangingPunct="1">
              <a:buBlip>
                <a:blip r:embed="rId3"/>
              </a:buBlip>
            </a:pPr>
            <a:r>
              <a:rPr lang="fr-FR" sz="1600" dirty="0" smtClean="0">
                <a:solidFill>
                  <a:srgbClr val="3333FF"/>
                </a:solidFill>
                <a:latin typeface="Calibri" pitchFamily="34" charset="0"/>
              </a:rPr>
              <a:t>Nouveaux services :</a:t>
            </a:r>
          </a:p>
          <a:p>
            <a:pPr marL="742950" lvl="2" indent="-342900" algn="just" eaLnBrk="1" hangingPunct="1">
              <a:buBlip>
                <a:blip r:embed="rId3"/>
              </a:buBlip>
            </a:pPr>
            <a:r>
              <a:rPr lang="fr-FR" sz="1600" dirty="0">
                <a:solidFill>
                  <a:srgbClr val="3333FF"/>
                </a:solidFill>
                <a:latin typeface="Calibri" pitchFamily="34" charset="0"/>
              </a:rPr>
              <a:t>Intégrer ma carte</a:t>
            </a:r>
          </a:p>
          <a:p>
            <a:pPr marL="742950" lvl="2" indent="-342900" algn="just" eaLnBrk="1" hangingPunct="1">
              <a:buBlip>
                <a:blip r:embed="rId3"/>
              </a:buBlip>
            </a:pPr>
            <a:r>
              <a:rPr lang="fr-FR" sz="1600" dirty="0">
                <a:solidFill>
                  <a:srgbClr val="3333FF"/>
                </a:solidFill>
                <a:latin typeface="Calibri" pitchFamily="34" charset="0"/>
              </a:rPr>
              <a:t>API </a:t>
            </a:r>
            <a:r>
              <a:rPr lang="fr-FR" sz="1600" dirty="0" err="1">
                <a:solidFill>
                  <a:srgbClr val="3333FF"/>
                </a:solidFill>
                <a:latin typeface="Calibri" pitchFamily="34" charset="0"/>
              </a:rPr>
              <a:t>DataAsso</a:t>
            </a:r>
            <a:r>
              <a:rPr lang="fr-FR" sz="1600" dirty="0">
                <a:solidFill>
                  <a:srgbClr val="3333FF"/>
                </a:solidFill>
                <a:latin typeface="Calibri" pitchFamily="34" charset="0"/>
              </a:rPr>
              <a:t> et extraction des données </a:t>
            </a:r>
          </a:p>
          <a:p>
            <a:pPr algn="just" eaLnBrk="1" hangingPunct="1">
              <a:buBlip>
                <a:blip r:embed="rId3"/>
              </a:buBlip>
            </a:pPr>
            <a:r>
              <a:rPr lang="fr-FR" sz="1600" dirty="0" smtClean="0">
                <a:solidFill>
                  <a:srgbClr val="3333FF"/>
                </a:solidFill>
                <a:latin typeface="Calibri" pitchFamily="34" charset="0"/>
              </a:rPr>
              <a:t>L’observatoire de la vie associative :</a:t>
            </a:r>
          </a:p>
          <a:p>
            <a:pPr lvl="1" algn="just" eaLnBrk="1" hangingPunct="1">
              <a:buBlip>
                <a:blip r:embed="rId3"/>
              </a:buBlip>
            </a:pPr>
            <a:r>
              <a:rPr lang="fr-FR" sz="1600" dirty="0" smtClean="0">
                <a:solidFill>
                  <a:srgbClr val="3333FF"/>
                </a:solidFill>
                <a:latin typeface="Calibri" pitchFamily="34" charset="0"/>
              </a:rPr>
              <a:t>Remplacement de la technologie « Tableau » par du </a:t>
            </a:r>
            <a:r>
              <a:rPr lang="fr-FR" sz="1600" dirty="0" err="1" smtClean="0">
                <a:solidFill>
                  <a:srgbClr val="3333FF"/>
                </a:solidFill>
                <a:latin typeface="Calibri" pitchFamily="34" charset="0"/>
              </a:rPr>
              <a:t>Javascript</a:t>
            </a:r>
            <a:r>
              <a:rPr lang="fr-FR" sz="1600" dirty="0" smtClean="0">
                <a:solidFill>
                  <a:srgbClr val="3333FF"/>
                </a:solidFill>
                <a:latin typeface="Calibri" pitchFamily="34" charset="0"/>
              </a:rPr>
              <a:t> </a:t>
            </a:r>
            <a:r>
              <a:rPr lang="fr-FR" sz="1600" dirty="0" smtClean="0">
                <a:solidFill>
                  <a:srgbClr val="3333FF"/>
                </a:solidFill>
                <a:latin typeface="Calibri" pitchFamily="34" charset="0"/>
                <a:sym typeface="Wingdings" panose="05000000000000000000" pitchFamily="2" charset="2"/>
              </a:rPr>
              <a:t> permet d’afficher les informations en temps réel</a:t>
            </a:r>
            <a:endParaRPr lang="fr-FR" sz="1600" dirty="0" smtClean="0">
              <a:solidFill>
                <a:srgbClr val="3333FF"/>
              </a:solidFill>
              <a:latin typeface="Calibri" pitchFamily="34" charset="0"/>
            </a:endParaRPr>
          </a:p>
          <a:p>
            <a:pPr algn="just" eaLnBrk="1" hangingPunct="1">
              <a:buBlip>
                <a:blip r:embed="rId3"/>
              </a:buBlip>
            </a:pPr>
            <a:r>
              <a:rPr lang="fr-FR" sz="1600" dirty="0" smtClean="0">
                <a:solidFill>
                  <a:srgbClr val="3333FF"/>
                </a:solidFill>
                <a:latin typeface="Calibri" pitchFamily="34" charset="0"/>
              </a:rPr>
              <a:t>Le crowdsourcing (à venir) :</a:t>
            </a:r>
          </a:p>
          <a:p>
            <a:pPr marL="742950" lvl="2" indent="-342900" algn="just" eaLnBrk="1" hangingPunct="1">
              <a:buBlip>
                <a:blip r:embed="rId3"/>
              </a:buBlip>
            </a:pPr>
            <a:r>
              <a:rPr lang="fr-FR" sz="1600" dirty="0" smtClean="0">
                <a:solidFill>
                  <a:srgbClr val="3333FF"/>
                </a:solidFill>
                <a:latin typeface="Calibri" pitchFamily="34" charset="0"/>
              </a:rPr>
              <a:t>Permet à une association de déclarer ses lieux d’activités ou événements et de les afficher sur une carte des activités des associations, pour les partager avec le grand public</a:t>
            </a:r>
          </a:p>
          <a:p>
            <a:pPr marL="742950" lvl="2" indent="-342900" algn="just" eaLnBrk="1" hangingPunct="1">
              <a:buBlip>
                <a:blip r:embed="rId3"/>
              </a:buBlip>
            </a:pPr>
            <a:r>
              <a:rPr lang="fr-FR" sz="1600" dirty="0" smtClean="0">
                <a:solidFill>
                  <a:srgbClr val="3333FF"/>
                </a:solidFill>
                <a:latin typeface="Calibri" pitchFamily="34" charset="0"/>
              </a:rPr>
              <a:t>A expérimenter avec la DRJSCS des Hauts-de-France, la Ville de Paris et d’autres acteurs souhaitant y participer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p:cTn id="7" dur="1000" fill="hold"/>
                                        <p:tgtEl>
                                          <p:spTgt spid="6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 calcmode="lin" valueType="num">
                                      <p:cBhvr>
                                        <p:cTn id="12" dur="1000" fill="hold"/>
                                        <p:tgtEl>
                                          <p:spTgt spid="6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5">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 calcmode="lin" valueType="num">
                                      <p:cBhvr>
                                        <p:cTn id="17" dur="1000" fill="hold"/>
                                        <p:tgtEl>
                                          <p:spTgt spid="65">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5">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 calcmode="lin" valueType="num">
                                      <p:cBhvr>
                                        <p:cTn id="22" dur="1000" fill="hold"/>
                                        <p:tgtEl>
                                          <p:spTgt spid="65">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65">
                                            <p:txEl>
                                              <p:pRg st="4" end="4"/>
                                            </p:txEl>
                                          </p:spTgt>
                                        </p:tgtEl>
                                        <p:attrNameLst>
                                          <p:attrName>style.visibility</p:attrName>
                                        </p:attrNameLst>
                                      </p:cBhvr>
                                      <p:to>
                                        <p:strVal val="visible"/>
                                      </p:to>
                                    </p:set>
                                    <p:anim calcmode="lin" valueType="num">
                                      <p:cBhvr>
                                        <p:cTn id="29" dur="1000" fill="hold"/>
                                        <p:tgtEl>
                                          <p:spTgt spid="65">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65">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65">
                                            <p:txEl>
                                              <p:pRg st="4" end="4"/>
                                            </p:txEl>
                                          </p:spTgt>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65">
                                            <p:txEl>
                                              <p:pRg st="5" end="5"/>
                                            </p:txEl>
                                          </p:spTgt>
                                        </p:tgtEl>
                                        <p:attrNameLst>
                                          <p:attrName>style.visibility</p:attrName>
                                        </p:attrNameLst>
                                      </p:cBhvr>
                                      <p:to>
                                        <p:strVal val="visible"/>
                                      </p:to>
                                    </p:set>
                                    <p:anim calcmode="lin" valueType="num">
                                      <p:cBhvr>
                                        <p:cTn id="34" dur="1000" fill="hold"/>
                                        <p:tgtEl>
                                          <p:spTgt spid="65">
                                            <p:txEl>
                                              <p:pRg st="5" end="5"/>
                                            </p:txEl>
                                          </p:spTgt>
                                        </p:tgtEl>
                                        <p:attrNameLst>
                                          <p:attrName>ppt_w</p:attrName>
                                        </p:attrNameLst>
                                      </p:cBhvr>
                                      <p:tavLst>
                                        <p:tav tm="0">
                                          <p:val>
                                            <p:strVal val="#ppt_w*0.70"/>
                                          </p:val>
                                        </p:tav>
                                        <p:tav tm="100000">
                                          <p:val>
                                            <p:strVal val="#ppt_w"/>
                                          </p:val>
                                        </p:tav>
                                      </p:tavLst>
                                    </p:anim>
                                    <p:anim calcmode="lin" valueType="num">
                                      <p:cBhvr>
                                        <p:cTn id="35" dur="1000" fill="hold"/>
                                        <p:tgtEl>
                                          <p:spTgt spid="65">
                                            <p:txEl>
                                              <p:pRg st="5" end="5"/>
                                            </p:txEl>
                                          </p:spTgt>
                                        </p:tgtEl>
                                        <p:attrNameLst>
                                          <p:attrName>ppt_h</p:attrName>
                                        </p:attrNameLst>
                                      </p:cBhvr>
                                      <p:tavLst>
                                        <p:tav tm="0">
                                          <p:val>
                                            <p:strVal val="#ppt_h"/>
                                          </p:val>
                                        </p:tav>
                                        <p:tav tm="100000">
                                          <p:val>
                                            <p:strVal val="#ppt_h"/>
                                          </p:val>
                                        </p:tav>
                                      </p:tavLst>
                                    </p:anim>
                                    <p:animEffect transition="in" filter="fade">
                                      <p:cBhvr>
                                        <p:cTn id="36" dur="1000"/>
                                        <p:tgtEl>
                                          <p:spTgt spid="6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65">
                                            <p:txEl>
                                              <p:pRg st="6" end="6"/>
                                            </p:txEl>
                                          </p:spTgt>
                                        </p:tgtEl>
                                        <p:attrNameLst>
                                          <p:attrName>style.visibility</p:attrName>
                                        </p:attrNameLst>
                                      </p:cBhvr>
                                      <p:to>
                                        <p:strVal val="visible"/>
                                      </p:to>
                                    </p:set>
                                    <p:anim calcmode="lin" valueType="num">
                                      <p:cBhvr>
                                        <p:cTn id="41" dur="1000" fill="hold"/>
                                        <p:tgtEl>
                                          <p:spTgt spid="65">
                                            <p:txEl>
                                              <p:pRg st="6" end="6"/>
                                            </p:txEl>
                                          </p:spTgt>
                                        </p:tgtEl>
                                        <p:attrNameLst>
                                          <p:attrName>ppt_w</p:attrName>
                                        </p:attrNameLst>
                                      </p:cBhvr>
                                      <p:tavLst>
                                        <p:tav tm="0">
                                          <p:val>
                                            <p:strVal val="#ppt_w*0.70"/>
                                          </p:val>
                                        </p:tav>
                                        <p:tav tm="100000">
                                          <p:val>
                                            <p:strVal val="#ppt_w"/>
                                          </p:val>
                                        </p:tav>
                                      </p:tavLst>
                                    </p:anim>
                                    <p:anim calcmode="lin" valueType="num">
                                      <p:cBhvr>
                                        <p:cTn id="42" dur="1000" fill="hold"/>
                                        <p:tgtEl>
                                          <p:spTgt spid="65">
                                            <p:txEl>
                                              <p:pRg st="6" end="6"/>
                                            </p:txEl>
                                          </p:spTgt>
                                        </p:tgtEl>
                                        <p:attrNameLst>
                                          <p:attrName>ppt_h</p:attrName>
                                        </p:attrNameLst>
                                      </p:cBhvr>
                                      <p:tavLst>
                                        <p:tav tm="0">
                                          <p:val>
                                            <p:strVal val="#ppt_h"/>
                                          </p:val>
                                        </p:tav>
                                        <p:tav tm="100000">
                                          <p:val>
                                            <p:strVal val="#ppt_h"/>
                                          </p:val>
                                        </p:tav>
                                      </p:tavLst>
                                    </p:anim>
                                    <p:animEffect transition="in" filter="fade">
                                      <p:cBhvr>
                                        <p:cTn id="43" dur="1000"/>
                                        <p:tgtEl>
                                          <p:spTgt spid="65">
                                            <p:txEl>
                                              <p:pRg st="6" end="6"/>
                                            </p:txEl>
                                          </p:spTgt>
                                        </p:tgtEl>
                                      </p:cBhvr>
                                    </p:animEffect>
                                  </p:childTnLst>
                                </p:cTn>
                              </p:par>
                              <p:par>
                                <p:cTn id="44" presetID="55" presetClass="entr" presetSubtype="0" fill="hold" grpId="0" nodeType="withEffect">
                                  <p:stCondLst>
                                    <p:cond delay="0"/>
                                  </p:stCondLst>
                                  <p:childTnLst>
                                    <p:set>
                                      <p:cBhvr>
                                        <p:cTn id="45" dur="1" fill="hold">
                                          <p:stCondLst>
                                            <p:cond delay="0"/>
                                          </p:stCondLst>
                                        </p:cTn>
                                        <p:tgtEl>
                                          <p:spTgt spid="65">
                                            <p:txEl>
                                              <p:pRg st="7" end="7"/>
                                            </p:txEl>
                                          </p:spTgt>
                                        </p:tgtEl>
                                        <p:attrNameLst>
                                          <p:attrName>style.visibility</p:attrName>
                                        </p:attrNameLst>
                                      </p:cBhvr>
                                      <p:to>
                                        <p:strVal val="visible"/>
                                      </p:to>
                                    </p:set>
                                    <p:anim calcmode="lin" valueType="num">
                                      <p:cBhvr>
                                        <p:cTn id="46" dur="1000" fill="hold"/>
                                        <p:tgtEl>
                                          <p:spTgt spid="65">
                                            <p:txEl>
                                              <p:pRg st="7" end="7"/>
                                            </p:txEl>
                                          </p:spTgt>
                                        </p:tgtEl>
                                        <p:attrNameLst>
                                          <p:attrName>ppt_w</p:attrName>
                                        </p:attrNameLst>
                                      </p:cBhvr>
                                      <p:tavLst>
                                        <p:tav tm="0">
                                          <p:val>
                                            <p:strVal val="#ppt_w*0.70"/>
                                          </p:val>
                                        </p:tav>
                                        <p:tav tm="100000">
                                          <p:val>
                                            <p:strVal val="#ppt_w"/>
                                          </p:val>
                                        </p:tav>
                                      </p:tavLst>
                                    </p:anim>
                                    <p:anim calcmode="lin" valueType="num">
                                      <p:cBhvr>
                                        <p:cTn id="47" dur="1000" fill="hold"/>
                                        <p:tgtEl>
                                          <p:spTgt spid="65">
                                            <p:txEl>
                                              <p:pRg st="7" end="7"/>
                                            </p:txEl>
                                          </p:spTgt>
                                        </p:tgtEl>
                                        <p:attrNameLst>
                                          <p:attrName>ppt_h</p:attrName>
                                        </p:attrNameLst>
                                      </p:cBhvr>
                                      <p:tavLst>
                                        <p:tav tm="0">
                                          <p:val>
                                            <p:strVal val="#ppt_h"/>
                                          </p:val>
                                        </p:tav>
                                        <p:tav tm="100000">
                                          <p:val>
                                            <p:strVal val="#ppt_h"/>
                                          </p:val>
                                        </p:tav>
                                      </p:tavLst>
                                    </p:anim>
                                    <p:animEffect transition="in" filter="fade">
                                      <p:cBhvr>
                                        <p:cTn id="48" dur="1000"/>
                                        <p:tgtEl>
                                          <p:spTgt spid="65">
                                            <p:txEl>
                                              <p:pRg st="7" end="7"/>
                                            </p:txEl>
                                          </p:spTgt>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65">
                                            <p:txEl>
                                              <p:pRg st="8" end="8"/>
                                            </p:txEl>
                                          </p:spTgt>
                                        </p:tgtEl>
                                        <p:attrNameLst>
                                          <p:attrName>style.visibility</p:attrName>
                                        </p:attrNameLst>
                                      </p:cBhvr>
                                      <p:to>
                                        <p:strVal val="visible"/>
                                      </p:to>
                                    </p:set>
                                    <p:anim calcmode="lin" valueType="num">
                                      <p:cBhvr>
                                        <p:cTn id="51" dur="1000" fill="hold"/>
                                        <p:tgtEl>
                                          <p:spTgt spid="65">
                                            <p:txEl>
                                              <p:pRg st="8" end="8"/>
                                            </p:txEl>
                                          </p:spTgt>
                                        </p:tgtEl>
                                        <p:attrNameLst>
                                          <p:attrName>ppt_w</p:attrName>
                                        </p:attrNameLst>
                                      </p:cBhvr>
                                      <p:tavLst>
                                        <p:tav tm="0">
                                          <p:val>
                                            <p:strVal val="#ppt_w*0.70"/>
                                          </p:val>
                                        </p:tav>
                                        <p:tav tm="100000">
                                          <p:val>
                                            <p:strVal val="#ppt_w"/>
                                          </p:val>
                                        </p:tav>
                                      </p:tavLst>
                                    </p:anim>
                                    <p:anim calcmode="lin" valueType="num">
                                      <p:cBhvr>
                                        <p:cTn id="52" dur="1000" fill="hold"/>
                                        <p:tgtEl>
                                          <p:spTgt spid="65">
                                            <p:txEl>
                                              <p:pRg st="8" end="8"/>
                                            </p:txEl>
                                          </p:spTgt>
                                        </p:tgtEl>
                                        <p:attrNameLst>
                                          <p:attrName>ppt_h</p:attrName>
                                        </p:attrNameLst>
                                      </p:cBhvr>
                                      <p:tavLst>
                                        <p:tav tm="0">
                                          <p:val>
                                            <p:strVal val="#ppt_h"/>
                                          </p:val>
                                        </p:tav>
                                        <p:tav tm="100000">
                                          <p:val>
                                            <p:strVal val="#ppt_h"/>
                                          </p:val>
                                        </p:tav>
                                      </p:tavLst>
                                    </p:anim>
                                    <p:animEffect transition="in" filter="fade">
                                      <p:cBhvr>
                                        <p:cTn id="53" dur="1000"/>
                                        <p:tgtEl>
                                          <p:spTgt spid="6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65">
                                            <p:txEl>
                                              <p:pRg st="9" end="9"/>
                                            </p:txEl>
                                          </p:spTgt>
                                        </p:tgtEl>
                                        <p:attrNameLst>
                                          <p:attrName>style.visibility</p:attrName>
                                        </p:attrNameLst>
                                      </p:cBhvr>
                                      <p:to>
                                        <p:strVal val="visible"/>
                                      </p:to>
                                    </p:set>
                                    <p:anim calcmode="lin" valueType="num">
                                      <p:cBhvr>
                                        <p:cTn id="58" dur="1000" fill="hold"/>
                                        <p:tgtEl>
                                          <p:spTgt spid="65">
                                            <p:txEl>
                                              <p:pRg st="9" end="9"/>
                                            </p:txEl>
                                          </p:spTgt>
                                        </p:tgtEl>
                                        <p:attrNameLst>
                                          <p:attrName>ppt_w</p:attrName>
                                        </p:attrNameLst>
                                      </p:cBhvr>
                                      <p:tavLst>
                                        <p:tav tm="0">
                                          <p:val>
                                            <p:strVal val="#ppt_w*0.70"/>
                                          </p:val>
                                        </p:tav>
                                        <p:tav tm="100000">
                                          <p:val>
                                            <p:strVal val="#ppt_w"/>
                                          </p:val>
                                        </p:tav>
                                      </p:tavLst>
                                    </p:anim>
                                    <p:anim calcmode="lin" valueType="num">
                                      <p:cBhvr>
                                        <p:cTn id="59" dur="1000" fill="hold"/>
                                        <p:tgtEl>
                                          <p:spTgt spid="65">
                                            <p:txEl>
                                              <p:pRg st="9" end="9"/>
                                            </p:txEl>
                                          </p:spTgt>
                                        </p:tgtEl>
                                        <p:attrNameLst>
                                          <p:attrName>ppt_h</p:attrName>
                                        </p:attrNameLst>
                                      </p:cBhvr>
                                      <p:tavLst>
                                        <p:tav tm="0">
                                          <p:val>
                                            <p:strVal val="#ppt_h"/>
                                          </p:val>
                                        </p:tav>
                                        <p:tav tm="100000">
                                          <p:val>
                                            <p:strVal val="#ppt_h"/>
                                          </p:val>
                                        </p:tav>
                                      </p:tavLst>
                                    </p:anim>
                                    <p:animEffect transition="in" filter="fade">
                                      <p:cBhvr>
                                        <p:cTn id="60" dur="1000"/>
                                        <p:tgtEl>
                                          <p:spTgt spid="65">
                                            <p:txEl>
                                              <p:pRg st="9" end="9"/>
                                            </p:txEl>
                                          </p:spTgt>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65">
                                            <p:txEl>
                                              <p:pRg st="10" end="10"/>
                                            </p:txEl>
                                          </p:spTgt>
                                        </p:tgtEl>
                                        <p:attrNameLst>
                                          <p:attrName>style.visibility</p:attrName>
                                        </p:attrNameLst>
                                      </p:cBhvr>
                                      <p:to>
                                        <p:strVal val="visible"/>
                                      </p:to>
                                    </p:set>
                                    <p:anim calcmode="lin" valueType="num">
                                      <p:cBhvr>
                                        <p:cTn id="63" dur="1000" fill="hold"/>
                                        <p:tgtEl>
                                          <p:spTgt spid="65">
                                            <p:txEl>
                                              <p:pRg st="10" end="10"/>
                                            </p:txEl>
                                          </p:spTgt>
                                        </p:tgtEl>
                                        <p:attrNameLst>
                                          <p:attrName>ppt_w</p:attrName>
                                        </p:attrNameLst>
                                      </p:cBhvr>
                                      <p:tavLst>
                                        <p:tav tm="0">
                                          <p:val>
                                            <p:strVal val="#ppt_w*0.70"/>
                                          </p:val>
                                        </p:tav>
                                        <p:tav tm="100000">
                                          <p:val>
                                            <p:strVal val="#ppt_w"/>
                                          </p:val>
                                        </p:tav>
                                      </p:tavLst>
                                    </p:anim>
                                    <p:anim calcmode="lin" valueType="num">
                                      <p:cBhvr>
                                        <p:cTn id="64" dur="1000" fill="hold"/>
                                        <p:tgtEl>
                                          <p:spTgt spid="65">
                                            <p:txEl>
                                              <p:pRg st="10" end="10"/>
                                            </p:txEl>
                                          </p:spTgt>
                                        </p:tgtEl>
                                        <p:attrNameLst>
                                          <p:attrName>ppt_h</p:attrName>
                                        </p:attrNameLst>
                                      </p:cBhvr>
                                      <p:tavLst>
                                        <p:tav tm="0">
                                          <p:val>
                                            <p:strVal val="#ppt_h"/>
                                          </p:val>
                                        </p:tav>
                                        <p:tav tm="100000">
                                          <p:val>
                                            <p:strVal val="#ppt_h"/>
                                          </p:val>
                                        </p:tav>
                                      </p:tavLst>
                                    </p:anim>
                                    <p:animEffect transition="in" filter="fade">
                                      <p:cBhvr>
                                        <p:cTn id="65" dur="1000"/>
                                        <p:tgtEl>
                                          <p:spTgt spid="65">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65">
                                            <p:txEl>
                                              <p:pRg st="11" end="11"/>
                                            </p:txEl>
                                          </p:spTgt>
                                        </p:tgtEl>
                                        <p:attrNameLst>
                                          <p:attrName>style.visibility</p:attrName>
                                        </p:attrNameLst>
                                      </p:cBhvr>
                                      <p:to>
                                        <p:strVal val="visible"/>
                                      </p:to>
                                    </p:set>
                                    <p:anim calcmode="lin" valueType="num">
                                      <p:cBhvr>
                                        <p:cTn id="70" dur="1000" fill="hold"/>
                                        <p:tgtEl>
                                          <p:spTgt spid="65">
                                            <p:txEl>
                                              <p:pRg st="11" end="11"/>
                                            </p:txEl>
                                          </p:spTgt>
                                        </p:tgtEl>
                                        <p:attrNameLst>
                                          <p:attrName>ppt_w</p:attrName>
                                        </p:attrNameLst>
                                      </p:cBhvr>
                                      <p:tavLst>
                                        <p:tav tm="0">
                                          <p:val>
                                            <p:strVal val="#ppt_w*0.70"/>
                                          </p:val>
                                        </p:tav>
                                        <p:tav tm="100000">
                                          <p:val>
                                            <p:strVal val="#ppt_w"/>
                                          </p:val>
                                        </p:tav>
                                      </p:tavLst>
                                    </p:anim>
                                    <p:anim calcmode="lin" valueType="num">
                                      <p:cBhvr>
                                        <p:cTn id="71" dur="1000" fill="hold"/>
                                        <p:tgtEl>
                                          <p:spTgt spid="65">
                                            <p:txEl>
                                              <p:pRg st="11" end="11"/>
                                            </p:txEl>
                                          </p:spTgt>
                                        </p:tgtEl>
                                        <p:attrNameLst>
                                          <p:attrName>ppt_h</p:attrName>
                                        </p:attrNameLst>
                                      </p:cBhvr>
                                      <p:tavLst>
                                        <p:tav tm="0">
                                          <p:val>
                                            <p:strVal val="#ppt_h"/>
                                          </p:val>
                                        </p:tav>
                                        <p:tav tm="100000">
                                          <p:val>
                                            <p:strVal val="#ppt_h"/>
                                          </p:val>
                                        </p:tav>
                                      </p:tavLst>
                                    </p:anim>
                                    <p:animEffect transition="in" filter="fade">
                                      <p:cBhvr>
                                        <p:cTn id="72" dur="1000"/>
                                        <p:tgtEl>
                                          <p:spTgt spid="65">
                                            <p:txEl>
                                              <p:pRg st="11" end="11"/>
                                            </p:txEl>
                                          </p:spTgt>
                                        </p:tgtEl>
                                      </p:cBhvr>
                                    </p:animEffect>
                                  </p:childTnLst>
                                </p:cTn>
                              </p:par>
                              <p:par>
                                <p:cTn id="73" presetID="55" presetClass="entr" presetSubtype="0" fill="hold" grpId="0" nodeType="withEffect">
                                  <p:stCondLst>
                                    <p:cond delay="0"/>
                                  </p:stCondLst>
                                  <p:childTnLst>
                                    <p:set>
                                      <p:cBhvr>
                                        <p:cTn id="74" dur="1" fill="hold">
                                          <p:stCondLst>
                                            <p:cond delay="0"/>
                                          </p:stCondLst>
                                        </p:cTn>
                                        <p:tgtEl>
                                          <p:spTgt spid="65">
                                            <p:txEl>
                                              <p:pRg st="12" end="12"/>
                                            </p:txEl>
                                          </p:spTgt>
                                        </p:tgtEl>
                                        <p:attrNameLst>
                                          <p:attrName>style.visibility</p:attrName>
                                        </p:attrNameLst>
                                      </p:cBhvr>
                                      <p:to>
                                        <p:strVal val="visible"/>
                                      </p:to>
                                    </p:set>
                                    <p:anim calcmode="lin" valueType="num">
                                      <p:cBhvr>
                                        <p:cTn id="75" dur="1000" fill="hold"/>
                                        <p:tgtEl>
                                          <p:spTgt spid="65">
                                            <p:txEl>
                                              <p:pRg st="12" end="12"/>
                                            </p:txEl>
                                          </p:spTgt>
                                        </p:tgtEl>
                                        <p:attrNameLst>
                                          <p:attrName>ppt_w</p:attrName>
                                        </p:attrNameLst>
                                      </p:cBhvr>
                                      <p:tavLst>
                                        <p:tav tm="0">
                                          <p:val>
                                            <p:strVal val="#ppt_w*0.70"/>
                                          </p:val>
                                        </p:tav>
                                        <p:tav tm="100000">
                                          <p:val>
                                            <p:strVal val="#ppt_w"/>
                                          </p:val>
                                        </p:tav>
                                      </p:tavLst>
                                    </p:anim>
                                    <p:anim calcmode="lin" valueType="num">
                                      <p:cBhvr>
                                        <p:cTn id="76" dur="1000" fill="hold"/>
                                        <p:tgtEl>
                                          <p:spTgt spid="65">
                                            <p:txEl>
                                              <p:pRg st="12" end="12"/>
                                            </p:txEl>
                                          </p:spTgt>
                                        </p:tgtEl>
                                        <p:attrNameLst>
                                          <p:attrName>ppt_h</p:attrName>
                                        </p:attrNameLst>
                                      </p:cBhvr>
                                      <p:tavLst>
                                        <p:tav tm="0">
                                          <p:val>
                                            <p:strVal val="#ppt_h"/>
                                          </p:val>
                                        </p:tav>
                                        <p:tav tm="100000">
                                          <p:val>
                                            <p:strVal val="#ppt_h"/>
                                          </p:val>
                                        </p:tav>
                                      </p:tavLst>
                                    </p:anim>
                                    <p:animEffect transition="in" filter="fade">
                                      <p:cBhvr>
                                        <p:cTn id="77" dur="1000"/>
                                        <p:tgtEl>
                                          <p:spTgt spid="65">
                                            <p:txEl>
                                              <p:pRg st="12" end="12"/>
                                            </p:txEl>
                                          </p:spTgt>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65">
                                            <p:txEl>
                                              <p:pRg st="13" end="13"/>
                                            </p:txEl>
                                          </p:spTgt>
                                        </p:tgtEl>
                                        <p:attrNameLst>
                                          <p:attrName>style.visibility</p:attrName>
                                        </p:attrNameLst>
                                      </p:cBhvr>
                                      <p:to>
                                        <p:strVal val="visible"/>
                                      </p:to>
                                    </p:set>
                                    <p:anim calcmode="lin" valueType="num">
                                      <p:cBhvr>
                                        <p:cTn id="80" dur="1000" fill="hold"/>
                                        <p:tgtEl>
                                          <p:spTgt spid="65">
                                            <p:txEl>
                                              <p:pRg st="13" end="13"/>
                                            </p:txEl>
                                          </p:spTgt>
                                        </p:tgtEl>
                                        <p:attrNameLst>
                                          <p:attrName>ppt_w</p:attrName>
                                        </p:attrNameLst>
                                      </p:cBhvr>
                                      <p:tavLst>
                                        <p:tav tm="0">
                                          <p:val>
                                            <p:strVal val="#ppt_w*0.70"/>
                                          </p:val>
                                        </p:tav>
                                        <p:tav tm="100000">
                                          <p:val>
                                            <p:strVal val="#ppt_w"/>
                                          </p:val>
                                        </p:tav>
                                      </p:tavLst>
                                    </p:anim>
                                    <p:anim calcmode="lin" valueType="num">
                                      <p:cBhvr>
                                        <p:cTn id="81" dur="1000" fill="hold"/>
                                        <p:tgtEl>
                                          <p:spTgt spid="65">
                                            <p:txEl>
                                              <p:pRg st="13" end="13"/>
                                            </p:txEl>
                                          </p:spTgt>
                                        </p:tgtEl>
                                        <p:attrNameLst>
                                          <p:attrName>ppt_h</p:attrName>
                                        </p:attrNameLst>
                                      </p:cBhvr>
                                      <p:tavLst>
                                        <p:tav tm="0">
                                          <p:val>
                                            <p:strVal val="#ppt_h"/>
                                          </p:val>
                                        </p:tav>
                                        <p:tav tm="100000">
                                          <p:val>
                                            <p:strVal val="#ppt_h"/>
                                          </p:val>
                                        </p:tav>
                                      </p:tavLst>
                                    </p:anim>
                                    <p:animEffect transition="in" filter="fade">
                                      <p:cBhvr>
                                        <p:cTn id="82" dur="1000"/>
                                        <p:tgtEl>
                                          <p:spTgt spid="6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Evolutions de </a:t>
            </a:r>
            <a:r>
              <a:rPr lang="fr-FR" b="1" dirty="0" err="1" smtClean="0"/>
              <a:t>DataAsso</a:t>
            </a:r>
            <a:r>
              <a:rPr lang="fr-FR" b="1" dirty="0" smtClean="0"/>
              <a:t> – exemples de rapports pour l’observatoire</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28</a:t>
            </a:fld>
            <a:endParaRPr lang="fr-FR" dirty="0">
              <a:solidFill>
                <a:schemeClr val="accent5">
                  <a:lumMod val="50000"/>
                </a:schemeClr>
              </a:solidFill>
            </a:endParaRPr>
          </a:p>
        </p:txBody>
      </p:sp>
      <p:pic>
        <p:nvPicPr>
          <p:cNvPr id="2050" name="Picture 2" descr="Images intégrées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4356" y="761725"/>
            <a:ext cx="5961591" cy="5993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2380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Evolutions de </a:t>
            </a:r>
            <a:r>
              <a:rPr lang="fr-FR" b="1" dirty="0" err="1" smtClean="0"/>
              <a:t>DataAsso</a:t>
            </a:r>
            <a:r>
              <a:rPr lang="fr-FR" b="1" dirty="0" smtClean="0"/>
              <a:t> – exemples de rapports pour l’observatoire</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29</a:t>
            </a:fld>
            <a:endParaRPr lang="fr-FR" dirty="0">
              <a:solidFill>
                <a:schemeClr val="accent5">
                  <a:lumMod val="50000"/>
                </a:schemeClr>
              </a:solidFill>
            </a:endParaRPr>
          </a:p>
        </p:txBody>
      </p:sp>
      <p:pic>
        <p:nvPicPr>
          <p:cNvPr id="3074" name="Picture 2" descr="Images intégrées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716" y="1132064"/>
            <a:ext cx="8995789" cy="3857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84846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3</a:t>
            </a:fld>
            <a:endParaRPr lang="fr-FR" dirty="0">
              <a:solidFill>
                <a:schemeClr val="accent5">
                  <a:lumMod val="50000"/>
                </a:schemeClr>
              </a:solidFill>
            </a:endParaRPr>
          </a:p>
        </p:txBody>
      </p:sp>
      <p:sp>
        <p:nvSpPr>
          <p:cNvPr id="5122" name="Rectangle 2"/>
          <p:cNvSpPr>
            <a:spLocks noGrp="1" noChangeArrowheads="1"/>
          </p:cNvSpPr>
          <p:nvPr>
            <p:ph type="title"/>
          </p:nvPr>
        </p:nvSpPr>
        <p:spPr bwMode="auto">
          <a:xfrm>
            <a:off x="247650" y="3937000"/>
            <a:ext cx="8896350" cy="1963738"/>
          </a:xfrm>
          <a:noFill/>
        </p:spPr>
        <p:txBody>
          <a:bodyPr vert="horz" wrap="square" lIns="91440" tIns="45720" rIns="91440" bIns="45720" numCol="1" anchorCtr="0" compatLnSpc="1">
            <a:prstTxWarp prst="textNoShape">
              <a:avLst/>
            </a:prstTxWarp>
          </a:bodyPr>
          <a:lstStyle/>
          <a:p>
            <a:r>
              <a:rPr lang="fr-FR" sz="4000" b="1" dirty="0" smtClean="0"/>
              <a:t>Introduction : gouvernance SIVA</a:t>
            </a:r>
            <a:endParaRPr lang="fr-FR" b="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Autres éléments</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30</a:t>
            </a:fld>
            <a:endParaRPr lang="fr-FR" dirty="0">
              <a:solidFill>
                <a:schemeClr val="accent5">
                  <a:lumMod val="50000"/>
                </a:schemeClr>
              </a:solidFill>
            </a:endParaRPr>
          </a:p>
        </p:txBody>
      </p:sp>
      <p:sp>
        <p:nvSpPr>
          <p:cNvPr id="65" name="Espace réservé du contenu 2"/>
          <p:cNvSpPr>
            <a:spLocks noGrp="1"/>
          </p:cNvSpPr>
          <p:nvPr>
            <p:ph idx="4294967295"/>
          </p:nvPr>
        </p:nvSpPr>
        <p:spPr>
          <a:xfrm>
            <a:off x="117930" y="799321"/>
            <a:ext cx="8781521" cy="5497512"/>
          </a:xfrm>
        </p:spPr>
        <p:txBody>
          <a:bodyPr/>
          <a:lstStyle/>
          <a:p>
            <a:pPr algn="just" eaLnBrk="1" hangingPunct="1">
              <a:buBlip>
                <a:blip r:embed="rId3"/>
              </a:buBlip>
            </a:pPr>
            <a:r>
              <a:rPr lang="fr-FR" sz="1800" dirty="0" smtClean="0">
                <a:solidFill>
                  <a:srgbClr val="3333FF"/>
                </a:solidFill>
                <a:latin typeface="Calibri" pitchFamily="34" charset="0"/>
              </a:rPr>
              <a:t>Comité d’experts </a:t>
            </a:r>
            <a:r>
              <a:rPr lang="fr-FR" sz="1800" dirty="0" err="1" smtClean="0">
                <a:solidFill>
                  <a:srgbClr val="3333FF"/>
                </a:solidFill>
                <a:latin typeface="Calibri" pitchFamily="34" charset="0"/>
              </a:rPr>
              <a:t>DataAsso</a:t>
            </a:r>
            <a:r>
              <a:rPr lang="fr-FR" sz="1800" dirty="0" smtClean="0">
                <a:solidFill>
                  <a:srgbClr val="3333FF"/>
                </a:solidFill>
                <a:latin typeface="Calibri" pitchFamily="34" charset="0"/>
              </a:rPr>
              <a:t> :</a:t>
            </a:r>
          </a:p>
          <a:p>
            <a:pPr lvl="1" algn="just" eaLnBrk="1" hangingPunct="1">
              <a:buBlip>
                <a:blip r:embed="rId3"/>
              </a:buBlip>
            </a:pPr>
            <a:r>
              <a:rPr lang="fr-FR" sz="1600" dirty="0" smtClean="0">
                <a:solidFill>
                  <a:srgbClr val="3333FF"/>
                </a:solidFill>
                <a:latin typeface="Calibri" pitchFamily="34" charset="0"/>
              </a:rPr>
              <a:t>Initié en juin 2016</a:t>
            </a:r>
          </a:p>
          <a:p>
            <a:pPr lvl="1" algn="just" eaLnBrk="1" hangingPunct="1">
              <a:buBlip>
                <a:blip r:embed="rId3"/>
              </a:buBlip>
            </a:pPr>
            <a:r>
              <a:rPr lang="fr-FR" sz="1600" dirty="0" smtClean="0">
                <a:solidFill>
                  <a:srgbClr val="3333FF"/>
                </a:solidFill>
                <a:latin typeface="Calibri" pitchFamily="34" charset="0"/>
              </a:rPr>
              <a:t>Objectifs :</a:t>
            </a:r>
          </a:p>
          <a:p>
            <a:pPr lvl="2" algn="just" eaLnBrk="1" hangingPunct="1">
              <a:buBlip>
                <a:blip r:embed="rId3"/>
              </a:buBlip>
            </a:pPr>
            <a:r>
              <a:rPr lang="fr-FR" sz="1500" dirty="0" smtClean="0">
                <a:solidFill>
                  <a:srgbClr val="3333FF"/>
                </a:solidFill>
                <a:latin typeface="Calibri" pitchFamily="34" charset="0"/>
              </a:rPr>
              <a:t>identifier les indicateurs de la vie associative et d’en valider les données</a:t>
            </a:r>
          </a:p>
          <a:p>
            <a:pPr lvl="2" algn="just" eaLnBrk="1" hangingPunct="1">
              <a:buBlip>
                <a:blip r:embed="rId3"/>
              </a:buBlip>
            </a:pPr>
            <a:r>
              <a:rPr lang="fr-FR" sz="1500" dirty="0" smtClean="0">
                <a:solidFill>
                  <a:srgbClr val="3333FF"/>
                </a:solidFill>
                <a:latin typeface="Calibri" pitchFamily="34" charset="0"/>
              </a:rPr>
              <a:t>Participation à l’élaboration de nouveaux services pour la vie associative</a:t>
            </a:r>
          </a:p>
          <a:p>
            <a:pPr lvl="2" algn="just" eaLnBrk="1" hangingPunct="1">
              <a:buBlip>
                <a:blip r:embed="rId3"/>
              </a:buBlip>
            </a:pPr>
            <a:r>
              <a:rPr lang="fr-FR" sz="1500" dirty="0" smtClean="0">
                <a:solidFill>
                  <a:srgbClr val="3333FF"/>
                </a:solidFill>
                <a:latin typeface="Calibri" pitchFamily="34" charset="0"/>
              </a:rPr>
              <a:t>Préparer les arbitrage du COPIL SIVA (</a:t>
            </a:r>
            <a:r>
              <a:rPr lang="fr-FR" sz="1500" dirty="0" err="1" smtClean="0">
                <a:solidFill>
                  <a:srgbClr val="3333FF"/>
                </a:solidFill>
                <a:latin typeface="Calibri" pitchFamily="34" charset="0"/>
              </a:rPr>
              <a:t>OpenData</a:t>
            </a:r>
            <a:r>
              <a:rPr lang="fr-FR" sz="1500" dirty="0" smtClean="0">
                <a:solidFill>
                  <a:srgbClr val="3333FF"/>
                </a:solidFill>
                <a:latin typeface="Calibri" pitchFamily="34" charset="0"/>
              </a:rPr>
              <a:t>…)</a:t>
            </a:r>
          </a:p>
          <a:p>
            <a:pPr algn="just" eaLnBrk="1" hangingPunct="1">
              <a:buBlip>
                <a:blip r:embed="rId3"/>
              </a:buBlip>
            </a:pPr>
            <a:endParaRPr lang="fr-FR" sz="1600" dirty="0" smtClean="0">
              <a:solidFill>
                <a:srgbClr val="3333FF"/>
              </a:solidFill>
              <a:latin typeface="Calibri" pitchFamily="34" charset="0"/>
            </a:endParaRPr>
          </a:p>
          <a:p>
            <a:pPr algn="just" eaLnBrk="1" hangingPunct="1">
              <a:buBlip>
                <a:blip r:embed="rId3"/>
              </a:buBlip>
            </a:pPr>
            <a:r>
              <a:rPr lang="fr-FR" sz="1800" dirty="0" smtClean="0">
                <a:solidFill>
                  <a:srgbClr val="3333FF"/>
                </a:solidFill>
                <a:latin typeface="Calibri" pitchFamily="34" charset="0"/>
              </a:rPr>
              <a:t>CNIL :</a:t>
            </a:r>
          </a:p>
          <a:p>
            <a:pPr lvl="1" algn="just" eaLnBrk="1" hangingPunct="1">
              <a:buBlip>
                <a:blip r:embed="rId3"/>
              </a:buBlip>
            </a:pPr>
            <a:r>
              <a:rPr lang="fr-FR" sz="1500" dirty="0" smtClean="0">
                <a:solidFill>
                  <a:srgbClr val="3333FF"/>
                </a:solidFill>
                <a:latin typeface="Calibri" pitchFamily="34" charset="0"/>
              </a:rPr>
              <a:t>Projet SIVA déclaré à la CNIL n° </a:t>
            </a:r>
            <a:r>
              <a:rPr lang="fr-FR" sz="1600" b="1" dirty="0" smtClean="0">
                <a:solidFill>
                  <a:srgbClr val="3333FF"/>
                </a:solidFill>
                <a:latin typeface="Calibri" panose="020F0502020204030204" pitchFamily="34" charset="0"/>
                <a:cs typeface="Calibri" panose="020F0502020204030204" pitchFamily="34" charset="0"/>
              </a:rPr>
              <a:t>1971976</a:t>
            </a:r>
          </a:p>
          <a:p>
            <a:pPr lvl="1" algn="just" eaLnBrk="1" hangingPunct="1">
              <a:buBlip>
                <a:blip r:embed="rId3"/>
              </a:buBlip>
            </a:pPr>
            <a:r>
              <a:rPr lang="fr-FR" sz="1600" dirty="0" smtClean="0">
                <a:solidFill>
                  <a:srgbClr val="3333FF"/>
                </a:solidFill>
                <a:latin typeface="Calibri" panose="020F0502020204030204" pitchFamily="34" charset="0"/>
                <a:cs typeface="Calibri" panose="020F0502020204030204" pitchFamily="34" charset="0"/>
              </a:rPr>
              <a:t>L’API Association a aussi fait l’objet d’une</a:t>
            </a:r>
          </a:p>
          <a:p>
            <a:pPr marL="457200" lvl="1" indent="0" algn="just" eaLnBrk="1" hangingPunct="1">
              <a:buNone/>
            </a:pPr>
            <a:r>
              <a:rPr lang="fr-FR" sz="1600" dirty="0">
                <a:solidFill>
                  <a:srgbClr val="3333FF"/>
                </a:solidFill>
                <a:latin typeface="Calibri" panose="020F0502020204030204" pitchFamily="34" charset="0"/>
                <a:cs typeface="Calibri" panose="020F0502020204030204" pitchFamily="34" charset="0"/>
              </a:rPr>
              <a:t>	déclaration spécifique n° </a:t>
            </a:r>
            <a:r>
              <a:rPr lang="fr-FR" sz="1600" b="1" dirty="0">
                <a:solidFill>
                  <a:srgbClr val="3333FF"/>
                </a:solidFill>
                <a:latin typeface="Calibri" panose="020F0502020204030204" pitchFamily="34" charset="0"/>
                <a:cs typeface="Calibri" panose="020F0502020204030204" pitchFamily="34" charset="0"/>
              </a:rPr>
              <a:t>1979838</a:t>
            </a:r>
            <a:endParaRPr lang="fr-FR" sz="1500" b="1" dirty="0" smtClean="0">
              <a:solidFill>
                <a:srgbClr val="3333FF"/>
              </a:solidFill>
              <a:latin typeface="Calibri" pitchFamily="34" charset="0"/>
              <a:cs typeface="Calibri" panose="020F0502020204030204" pitchFamily="34" charset="0"/>
            </a:endParaRPr>
          </a:p>
          <a:p>
            <a:pPr marL="457200" lvl="1" indent="0" algn="just" eaLnBrk="1" hangingPunct="1">
              <a:buNone/>
            </a:pPr>
            <a:endParaRPr lang="fr-FR" sz="1500" dirty="0" smtClean="0">
              <a:solidFill>
                <a:srgbClr val="3333FF"/>
              </a:solidFill>
              <a:latin typeface="Calibri" pitchFamily="34"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9587" y="2590799"/>
            <a:ext cx="2686420" cy="36332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8181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 calcmode="lin" valueType="num">
                                      <p:cBhvr>
                                        <p:cTn id="7" dur="1000" fill="hold"/>
                                        <p:tgtEl>
                                          <p:spTgt spid="6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5">
                                            <p:txEl>
                                              <p:pRg st="1" end="1"/>
                                            </p:txEl>
                                          </p:spTgt>
                                        </p:tgtEl>
                                        <p:attrNameLst>
                                          <p:attrName>style.visibility</p:attrName>
                                        </p:attrNameLst>
                                      </p:cBhvr>
                                      <p:to>
                                        <p:strVal val="visible"/>
                                      </p:to>
                                    </p:set>
                                    <p:anim calcmode="lin" valueType="num">
                                      <p:cBhvr>
                                        <p:cTn id="12" dur="1000" fill="hold"/>
                                        <p:tgtEl>
                                          <p:spTgt spid="65">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65">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65">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5">
                                            <p:txEl>
                                              <p:pRg st="2" end="2"/>
                                            </p:txEl>
                                          </p:spTgt>
                                        </p:tgtEl>
                                        <p:attrNameLst>
                                          <p:attrName>style.visibility</p:attrName>
                                        </p:attrNameLst>
                                      </p:cBhvr>
                                      <p:to>
                                        <p:strVal val="visible"/>
                                      </p:to>
                                    </p:set>
                                    <p:anim calcmode="lin" valueType="num">
                                      <p:cBhvr>
                                        <p:cTn id="17" dur="1000" fill="hold"/>
                                        <p:tgtEl>
                                          <p:spTgt spid="65">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65">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65">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65">
                                            <p:txEl>
                                              <p:pRg st="3" end="3"/>
                                            </p:txEl>
                                          </p:spTgt>
                                        </p:tgtEl>
                                        <p:attrNameLst>
                                          <p:attrName>style.visibility</p:attrName>
                                        </p:attrNameLst>
                                      </p:cBhvr>
                                      <p:to>
                                        <p:strVal val="visible"/>
                                      </p:to>
                                    </p:set>
                                    <p:anim calcmode="lin" valueType="num">
                                      <p:cBhvr>
                                        <p:cTn id="22" dur="1000" fill="hold"/>
                                        <p:tgtEl>
                                          <p:spTgt spid="65">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65">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65">
                                            <p:txEl>
                                              <p:pRg st="3" end="3"/>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65">
                                            <p:txEl>
                                              <p:pRg st="4" end="4"/>
                                            </p:txEl>
                                          </p:spTgt>
                                        </p:tgtEl>
                                        <p:attrNameLst>
                                          <p:attrName>style.visibility</p:attrName>
                                        </p:attrNameLst>
                                      </p:cBhvr>
                                      <p:to>
                                        <p:strVal val="visible"/>
                                      </p:to>
                                    </p:set>
                                    <p:anim calcmode="lin" valueType="num">
                                      <p:cBhvr>
                                        <p:cTn id="27" dur="1000" fill="hold"/>
                                        <p:tgtEl>
                                          <p:spTgt spid="65">
                                            <p:txEl>
                                              <p:pRg st="4" end="4"/>
                                            </p:txEl>
                                          </p:spTgt>
                                        </p:tgtEl>
                                        <p:attrNameLst>
                                          <p:attrName>ppt_w</p:attrName>
                                        </p:attrNameLst>
                                      </p:cBhvr>
                                      <p:tavLst>
                                        <p:tav tm="0">
                                          <p:val>
                                            <p:strVal val="#ppt_w*0.70"/>
                                          </p:val>
                                        </p:tav>
                                        <p:tav tm="100000">
                                          <p:val>
                                            <p:strVal val="#ppt_w"/>
                                          </p:val>
                                        </p:tav>
                                      </p:tavLst>
                                    </p:anim>
                                    <p:anim calcmode="lin" valueType="num">
                                      <p:cBhvr>
                                        <p:cTn id="28" dur="1000" fill="hold"/>
                                        <p:tgtEl>
                                          <p:spTgt spid="65">
                                            <p:txEl>
                                              <p:pRg st="4" end="4"/>
                                            </p:txEl>
                                          </p:spTgt>
                                        </p:tgtEl>
                                        <p:attrNameLst>
                                          <p:attrName>ppt_h</p:attrName>
                                        </p:attrNameLst>
                                      </p:cBhvr>
                                      <p:tavLst>
                                        <p:tav tm="0">
                                          <p:val>
                                            <p:strVal val="#ppt_h"/>
                                          </p:val>
                                        </p:tav>
                                        <p:tav tm="100000">
                                          <p:val>
                                            <p:strVal val="#ppt_h"/>
                                          </p:val>
                                        </p:tav>
                                      </p:tavLst>
                                    </p:anim>
                                    <p:animEffect transition="in" filter="fade">
                                      <p:cBhvr>
                                        <p:cTn id="29" dur="1000"/>
                                        <p:tgtEl>
                                          <p:spTgt spid="65">
                                            <p:txEl>
                                              <p:pRg st="4" end="4"/>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65">
                                            <p:txEl>
                                              <p:pRg st="5" end="5"/>
                                            </p:txEl>
                                          </p:spTgt>
                                        </p:tgtEl>
                                        <p:attrNameLst>
                                          <p:attrName>style.visibility</p:attrName>
                                        </p:attrNameLst>
                                      </p:cBhvr>
                                      <p:to>
                                        <p:strVal val="visible"/>
                                      </p:to>
                                    </p:set>
                                    <p:anim calcmode="lin" valueType="num">
                                      <p:cBhvr>
                                        <p:cTn id="32" dur="1000" fill="hold"/>
                                        <p:tgtEl>
                                          <p:spTgt spid="65">
                                            <p:txEl>
                                              <p:pRg st="5" end="5"/>
                                            </p:txEl>
                                          </p:spTgt>
                                        </p:tgtEl>
                                        <p:attrNameLst>
                                          <p:attrName>ppt_w</p:attrName>
                                        </p:attrNameLst>
                                      </p:cBhvr>
                                      <p:tavLst>
                                        <p:tav tm="0">
                                          <p:val>
                                            <p:strVal val="#ppt_w*0.70"/>
                                          </p:val>
                                        </p:tav>
                                        <p:tav tm="100000">
                                          <p:val>
                                            <p:strVal val="#ppt_w"/>
                                          </p:val>
                                        </p:tav>
                                      </p:tavLst>
                                    </p:anim>
                                    <p:anim calcmode="lin" valueType="num">
                                      <p:cBhvr>
                                        <p:cTn id="33" dur="1000" fill="hold"/>
                                        <p:tgtEl>
                                          <p:spTgt spid="65">
                                            <p:txEl>
                                              <p:pRg st="5" end="5"/>
                                            </p:txEl>
                                          </p:spTgt>
                                        </p:tgtEl>
                                        <p:attrNameLst>
                                          <p:attrName>ppt_h</p:attrName>
                                        </p:attrNameLst>
                                      </p:cBhvr>
                                      <p:tavLst>
                                        <p:tav tm="0">
                                          <p:val>
                                            <p:strVal val="#ppt_h"/>
                                          </p:val>
                                        </p:tav>
                                        <p:tav tm="100000">
                                          <p:val>
                                            <p:strVal val="#ppt_h"/>
                                          </p:val>
                                        </p:tav>
                                      </p:tavLst>
                                    </p:anim>
                                    <p:animEffect transition="in" filter="fade">
                                      <p:cBhvr>
                                        <p:cTn id="34" dur="1000"/>
                                        <p:tgtEl>
                                          <p:spTgt spid="65">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65">
                                            <p:txEl>
                                              <p:pRg st="7" end="7"/>
                                            </p:txEl>
                                          </p:spTgt>
                                        </p:tgtEl>
                                        <p:attrNameLst>
                                          <p:attrName>style.visibility</p:attrName>
                                        </p:attrNameLst>
                                      </p:cBhvr>
                                      <p:to>
                                        <p:strVal val="visible"/>
                                      </p:to>
                                    </p:set>
                                    <p:anim calcmode="lin" valueType="num">
                                      <p:cBhvr>
                                        <p:cTn id="39" dur="1000" fill="hold"/>
                                        <p:tgtEl>
                                          <p:spTgt spid="65">
                                            <p:txEl>
                                              <p:pRg st="7" end="7"/>
                                            </p:txEl>
                                          </p:spTgt>
                                        </p:tgtEl>
                                        <p:attrNameLst>
                                          <p:attrName>ppt_w</p:attrName>
                                        </p:attrNameLst>
                                      </p:cBhvr>
                                      <p:tavLst>
                                        <p:tav tm="0">
                                          <p:val>
                                            <p:strVal val="#ppt_w*0.70"/>
                                          </p:val>
                                        </p:tav>
                                        <p:tav tm="100000">
                                          <p:val>
                                            <p:strVal val="#ppt_w"/>
                                          </p:val>
                                        </p:tav>
                                      </p:tavLst>
                                    </p:anim>
                                    <p:anim calcmode="lin" valueType="num">
                                      <p:cBhvr>
                                        <p:cTn id="40" dur="1000" fill="hold"/>
                                        <p:tgtEl>
                                          <p:spTgt spid="65">
                                            <p:txEl>
                                              <p:pRg st="7" end="7"/>
                                            </p:txEl>
                                          </p:spTgt>
                                        </p:tgtEl>
                                        <p:attrNameLst>
                                          <p:attrName>ppt_h</p:attrName>
                                        </p:attrNameLst>
                                      </p:cBhvr>
                                      <p:tavLst>
                                        <p:tav tm="0">
                                          <p:val>
                                            <p:strVal val="#ppt_h"/>
                                          </p:val>
                                        </p:tav>
                                        <p:tav tm="100000">
                                          <p:val>
                                            <p:strVal val="#ppt_h"/>
                                          </p:val>
                                        </p:tav>
                                      </p:tavLst>
                                    </p:anim>
                                    <p:animEffect transition="in" filter="fade">
                                      <p:cBhvr>
                                        <p:cTn id="41" dur="1000"/>
                                        <p:tgtEl>
                                          <p:spTgt spid="65">
                                            <p:txEl>
                                              <p:pRg st="7" end="7"/>
                                            </p:txEl>
                                          </p:spTgt>
                                        </p:tgtEl>
                                      </p:cBhvr>
                                    </p:animEffect>
                                  </p:childTnLst>
                                </p:cTn>
                              </p:par>
                              <p:par>
                                <p:cTn id="42" presetID="55" presetClass="entr" presetSubtype="0" fill="hold" grpId="0" nodeType="withEffect">
                                  <p:stCondLst>
                                    <p:cond delay="0"/>
                                  </p:stCondLst>
                                  <p:childTnLst>
                                    <p:set>
                                      <p:cBhvr>
                                        <p:cTn id="43" dur="1" fill="hold">
                                          <p:stCondLst>
                                            <p:cond delay="0"/>
                                          </p:stCondLst>
                                        </p:cTn>
                                        <p:tgtEl>
                                          <p:spTgt spid="65">
                                            <p:txEl>
                                              <p:pRg st="8" end="8"/>
                                            </p:txEl>
                                          </p:spTgt>
                                        </p:tgtEl>
                                        <p:attrNameLst>
                                          <p:attrName>style.visibility</p:attrName>
                                        </p:attrNameLst>
                                      </p:cBhvr>
                                      <p:to>
                                        <p:strVal val="visible"/>
                                      </p:to>
                                    </p:set>
                                    <p:anim calcmode="lin" valueType="num">
                                      <p:cBhvr>
                                        <p:cTn id="44" dur="1000" fill="hold"/>
                                        <p:tgtEl>
                                          <p:spTgt spid="65">
                                            <p:txEl>
                                              <p:pRg st="8" end="8"/>
                                            </p:txEl>
                                          </p:spTgt>
                                        </p:tgtEl>
                                        <p:attrNameLst>
                                          <p:attrName>ppt_w</p:attrName>
                                        </p:attrNameLst>
                                      </p:cBhvr>
                                      <p:tavLst>
                                        <p:tav tm="0">
                                          <p:val>
                                            <p:strVal val="#ppt_w*0.70"/>
                                          </p:val>
                                        </p:tav>
                                        <p:tav tm="100000">
                                          <p:val>
                                            <p:strVal val="#ppt_w"/>
                                          </p:val>
                                        </p:tav>
                                      </p:tavLst>
                                    </p:anim>
                                    <p:anim calcmode="lin" valueType="num">
                                      <p:cBhvr>
                                        <p:cTn id="45" dur="1000" fill="hold"/>
                                        <p:tgtEl>
                                          <p:spTgt spid="65">
                                            <p:txEl>
                                              <p:pRg st="8" end="8"/>
                                            </p:txEl>
                                          </p:spTgt>
                                        </p:tgtEl>
                                        <p:attrNameLst>
                                          <p:attrName>ppt_h</p:attrName>
                                        </p:attrNameLst>
                                      </p:cBhvr>
                                      <p:tavLst>
                                        <p:tav tm="0">
                                          <p:val>
                                            <p:strVal val="#ppt_h"/>
                                          </p:val>
                                        </p:tav>
                                        <p:tav tm="100000">
                                          <p:val>
                                            <p:strVal val="#ppt_h"/>
                                          </p:val>
                                        </p:tav>
                                      </p:tavLst>
                                    </p:anim>
                                    <p:animEffect transition="in" filter="fade">
                                      <p:cBhvr>
                                        <p:cTn id="46" dur="1000"/>
                                        <p:tgtEl>
                                          <p:spTgt spid="65">
                                            <p:txEl>
                                              <p:pRg st="8" end="8"/>
                                            </p:txEl>
                                          </p:spTgt>
                                        </p:tgtEl>
                                      </p:cBhvr>
                                    </p:animEffect>
                                  </p:childTnLst>
                                </p:cTn>
                              </p:par>
                              <p:par>
                                <p:cTn id="47" presetID="55" presetClass="entr" presetSubtype="0" fill="hold" grpId="0" nodeType="withEffect">
                                  <p:stCondLst>
                                    <p:cond delay="0"/>
                                  </p:stCondLst>
                                  <p:childTnLst>
                                    <p:set>
                                      <p:cBhvr>
                                        <p:cTn id="48" dur="1" fill="hold">
                                          <p:stCondLst>
                                            <p:cond delay="0"/>
                                          </p:stCondLst>
                                        </p:cTn>
                                        <p:tgtEl>
                                          <p:spTgt spid="65">
                                            <p:txEl>
                                              <p:pRg st="9" end="9"/>
                                            </p:txEl>
                                          </p:spTgt>
                                        </p:tgtEl>
                                        <p:attrNameLst>
                                          <p:attrName>style.visibility</p:attrName>
                                        </p:attrNameLst>
                                      </p:cBhvr>
                                      <p:to>
                                        <p:strVal val="visible"/>
                                      </p:to>
                                    </p:set>
                                    <p:anim calcmode="lin" valueType="num">
                                      <p:cBhvr>
                                        <p:cTn id="49" dur="1000" fill="hold"/>
                                        <p:tgtEl>
                                          <p:spTgt spid="65">
                                            <p:txEl>
                                              <p:pRg st="9" end="9"/>
                                            </p:txEl>
                                          </p:spTgt>
                                        </p:tgtEl>
                                        <p:attrNameLst>
                                          <p:attrName>ppt_w</p:attrName>
                                        </p:attrNameLst>
                                      </p:cBhvr>
                                      <p:tavLst>
                                        <p:tav tm="0">
                                          <p:val>
                                            <p:strVal val="#ppt_w*0.70"/>
                                          </p:val>
                                        </p:tav>
                                        <p:tav tm="100000">
                                          <p:val>
                                            <p:strVal val="#ppt_w"/>
                                          </p:val>
                                        </p:tav>
                                      </p:tavLst>
                                    </p:anim>
                                    <p:anim calcmode="lin" valueType="num">
                                      <p:cBhvr>
                                        <p:cTn id="50" dur="1000" fill="hold"/>
                                        <p:tgtEl>
                                          <p:spTgt spid="65">
                                            <p:txEl>
                                              <p:pRg st="9" end="9"/>
                                            </p:txEl>
                                          </p:spTgt>
                                        </p:tgtEl>
                                        <p:attrNameLst>
                                          <p:attrName>ppt_h</p:attrName>
                                        </p:attrNameLst>
                                      </p:cBhvr>
                                      <p:tavLst>
                                        <p:tav tm="0">
                                          <p:val>
                                            <p:strVal val="#ppt_h"/>
                                          </p:val>
                                        </p:tav>
                                        <p:tav tm="100000">
                                          <p:val>
                                            <p:strVal val="#ppt_h"/>
                                          </p:val>
                                        </p:tav>
                                      </p:tavLst>
                                    </p:anim>
                                    <p:animEffect transition="in" filter="fade">
                                      <p:cBhvr>
                                        <p:cTn id="51" dur="1000"/>
                                        <p:tgtEl>
                                          <p:spTgt spid="65">
                                            <p:txEl>
                                              <p:pRg st="9" end="9"/>
                                            </p:txEl>
                                          </p:spTgt>
                                        </p:tgtEl>
                                      </p:cBhvr>
                                    </p:animEffect>
                                  </p:childTnLst>
                                </p:cTn>
                              </p:par>
                              <p:par>
                                <p:cTn id="52" presetID="55" presetClass="entr" presetSubtype="0" fill="hold" grpId="0" nodeType="withEffect">
                                  <p:stCondLst>
                                    <p:cond delay="0"/>
                                  </p:stCondLst>
                                  <p:childTnLst>
                                    <p:set>
                                      <p:cBhvr>
                                        <p:cTn id="53" dur="1" fill="hold">
                                          <p:stCondLst>
                                            <p:cond delay="0"/>
                                          </p:stCondLst>
                                        </p:cTn>
                                        <p:tgtEl>
                                          <p:spTgt spid="65">
                                            <p:txEl>
                                              <p:pRg st="10" end="10"/>
                                            </p:txEl>
                                          </p:spTgt>
                                        </p:tgtEl>
                                        <p:attrNameLst>
                                          <p:attrName>style.visibility</p:attrName>
                                        </p:attrNameLst>
                                      </p:cBhvr>
                                      <p:to>
                                        <p:strVal val="visible"/>
                                      </p:to>
                                    </p:set>
                                    <p:anim calcmode="lin" valueType="num">
                                      <p:cBhvr>
                                        <p:cTn id="54" dur="1000" fill="hold"/>
                                        <p:tgtEl>
                                          <p:spTgt spid="65">
                                            <p:txEl>
                                              <p:pRg st="10" end="10"/>
                                            </p:txEl>
                                          </p:spTgt>
                                        </p:tgtEl>
                                        <p:attrNameLst>
                                          <p:attrName>ppt_w</p:attrName>
                                        </p:attrNameLst>
                                      </p:cBhvr>
                                      <p:tavLst>
                                        <p:tav tm="0">
                                          <p:val>
                                            <p:strVal val="#ppt_w*0.70"/>
                                          </p:val>
                                        </p:tav>
                                        <p:tav tm="100000">
                                          <p:val>
                                            <p:strVal val="#ppt_w"/>
                                          </p:val>
                                        </p:tav>
                                      </p:tavLst>
                                    </p:anim>
                                    <p:anim calcmode="lin" valueType="num">
                                      <p:cBhvr>
                                        <p:cTn id="55" dur="1000" fill="hold"/>
                                        <p:tgtEl>
                                          <p:spTgt spid="65">
                                            <p:txEl>
                                              <p:pRg st="10" end="10"/>
                                            </p:txEl>
                                          </p:spTgt>
                                        </p:tgtEl>
                                        <p:attrNameLst>
                                          <p:attrName>ppt_h</p:attrName>
                                        </p:attrNameLst>
                                      </p:cBhvr>
                                      <p:tavLst>
                                        <p:tav tm="0">
                                          <p:val>
                                            <p:strVal val="#ppt_h"/>
                                          </p:val>
                                        </p:tav>
                                        <p:tav tm="100000">
                                          <p:val>
                                            <p:strVal val="#ppt_h"/>
                                          </p:val>
                                        </p:tav>
                                      </p:tavLst>
                                    </p:anim>
                                    <p:animEffect transition="in" filter="fade">
                                      <p:cBhvr>
                                        <p:cTn id="56" dur="1000"/>
                                        <p:tgtEl>
                                          <p:spTgt spid="65">
                                            <p:txEl>
                                              <p:pRg st="10" end="10"/>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026"/>
                                        </p:tgtEl>
                                        <p:attrNameLst>
                                          <p:attrName>style.visibility</p:attrName>
                                        </p:attrNameLst>
                                      </p:cBhvr>
                                      <p:to>
                                        <p:strVal val="visible"/>
                                      </p:to>
                                    </p:set>
                                    <p:animEffect transition="in" filter="fade">
                                      <p:cBhvr>
                                        <p:cTn id="5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31</a:t>
            </a:fld>
            <a:endParaRPr lang="fr-FR" dirty="0">
              <a:solidFill>
                <a:schemeClr val="accent5">
                  <a:lumMod val="50000"/>
                </a:schemeClr>
              </a:solidFill>
            </a:endParaRPr>
          </a:p>
        </p:txBody>
      </p:sp>
      <p:sp>
        <p:nvSpPr>
          <p:cNvPr id="5122" name="Rectangle 2"/>
          <p:cNvSpPr>
            <a:spLocks noGrp="1" noChangeArrowheads="1"/>
          </p:cNvSpPr>
          <p:nvPr>
            <p:ph type="title"/>
          </p:nvPr>
        </p:nvSpPr>
        <p:spPr bwMode="auto">
          <a:xfrm>
            <a:off x="247650" y="3937000"/>
            <a:ext cx="7702550" cy="1963738"/>
          </a:xfrm>
          <a:noFill/>
        </p:spPr>
        <p:txBody>
          <a:bodyPr vert="horz" wrap="square" lIns="91440" tIns="45720" rIns="91440" bIns="45720" numCol="1" anchorCtr="0" compatLnSpc="1">
            <a:prstTxWarp prst="textNoShape">
              <a:avLst/>
            </a:prstTxWarp>
          </a:bodyPr>
          <a:lstStyle/>
          <a:p>
            <a:r>
              <a:rPr lang="fr-FR" sz="4000" b="1" dirty="0" smtClean="0"/>
              <a:t>Échéances pour S1 2017</a:t>
            </a:r>
            <a:endParaRPr lang="fr-FR" b="1"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 Échéances S1 2017</a:t>
            </a:r>
            <a:endParaRPr lang="fr-FR" sz="1800" b="1" dirty="0" smtClean="0"/>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32</a:t>
            </a:fld>
            <a:endParaRPr lang="fr-FR" dirty="0">
              <a:solidFill>
                <a:schemeClr val="accent5">
                  <a:lumMod val="50000"/>
                </a:scheme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xmlns="" val="2598686010"/>
              </p:ext>
            </p:extLst>
          </p:nvPr>
        </p:nvGraphicFramePr>
        <p:xfrm>
          <a:off x="188257" y="850900"/>
          <a:ext cx="8813802" cy="5093697"/>
        </p:xfrm>
        <a:graphic>
          <a:graphicData uri="http://schemas.openxmlformats.org/drawingml/2006/table">
            <a:tbl>
              <a:tblPr firstRow="1" bandRow="1">
                <a:tableStyleId>{5C22544A-7EE6-4342-B048-85BDC9FD1C3A}</a:tableStyleId>
              </a:tblPr>
              <a:tblGrid>
                <a:gridCol w="928808"/>
                <a:gridCol w="3959303"/>
                <a:gridCol w="2023679"/>
                <a:gridCol w="658906"/>
                <a:gridCol w="619029"/>
                <a:gridCol w="624077"/>
              </a:tblGrid>
              <a:tr h="454632">
                <a:tc>
                  <a:txBody>
                    <a:bodyPr/>
                    <a:lstStyle/>
                    <a:p>
                      <a:r>
                        <a:rPr lang="fr-FR" sz="1600" dirty="0" smtClean="0">
                          <a:solidFill>
                            <a:schemeClr val="bg1"/>
                          </a:solidFill>
                          <a:latin typeface="Calibri" panose="020F0502020204030204" pitchFamily="34" charset="0"/>
                          <a:cs typeface="Calibri" panose="020F0502020204030204" pitchFamily="34" charset="0"/>
                        </a:rPr>
                        <a:t>Chantier</a:t>
                      </a:r>
                      <a:endParaRPr lang="fr-FR" sz="1600" dirty="0">
                        <a:solidFill>
                          <a:schemeClr val="bg1"/>
                        </a:solidFill>
                        <a:latin typeface="Calibri" panose="020F0502020204030204" pitchFamily="34" charset="0"/>
                        <a:cs typeface="Calibri" panose="020F0502020204030204" pitchFamily="34" charset="0"/>
                      </a:endParaRPr>
                    </a:p>
                  </a:txBody>
                  <a:tcPr/>
                </a:tc>
                <a:tc>
                  <a:txBody>
                    <a:bodyPr/>
                    <a:lstStyle/>
                    <a:p>
                      <a:r>
                        <a:rPr lang="fr-FR" sz="1600" dirty="0" smtClean="0">
                          <a:solidFill>
                            <a:schemeClr val="bg1"/>
                          </a:solidFill>
                          <a:latin typeface="Calibri" panose="020F0502020204030204" pitchFamily="34" charset="0"/>
                          <a:cs typeface="Calibri" panose="020F0502020204030204" pitchFamily="34" charset="0"/>
                        </a:rPr>
                        <a:t>Tâches</a:t>
                      </a:r>
                      <a:endParaRPr lang="fr-FR" sz="1600" dirty="0">
                        <a:solidFill>
                          <a:schemeClr val="bg1"/>
                        </a:solidFill>
                        <a:latin typeface="Calibri" panose="020F0502020204030204" pitchFamily="34" charset="0"/>
                        <a:cs typeface="Calibri" panose="020F0502020204030204" pitchFamily="34" charset="0"/>
                      </a:endParaRPr>
                    </a:p>
                  </a:txBody>
                  <a:tcPr/>
                </a:tc>
                <a:tc>
                  <a:txBody>
                    <a:bodyPr/>
                    <a:lstStyle/>
                    <a:p>
                      <a:r>
                        <a:rPr lang="fr-FR" sz="1600" dirty="0" smtClean="0">
                          <a:solidFill>
                            <a:schemeClr val="bg1"/>
                          </a:solidFill>
                          <a:latin typeface="Calibri" panose="020F0502020204030204" pitchFamily="34" charset="0"/>
                          <a:cs typeface="Calibri" panose="020F0502020204030204" pitchFamily="34" charset="0"/>
                        </a:rPr>
                        <a:t>Acteurs</a:t>
                      </a:r>
                      <a:endParaRPr lang="fr-FR" sz="1600"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fr-FR" sz="1600" dirty="0" smtClean="0">
                          <a:solidFill>
                            <a:schemeClr val="bg1"/>
                          </a:solidFill>
                          <a:latin typeface="Calibri" panose="020F0502020204030204" pitchFamily="34" charset="0"/>
                          <a:cs typeface="Calibri" panose="020F0502020204030204" pitchFamily="34" charset="0"/>
                        </a:rPr>
                        <a:t>2016</a:t>
                      </a:r>
                      <a:endParaRPr lang="fr-FR" sz="1600"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fr-FR" sz="1600" dirty="0" smtClean="0">
                          <a:solidFill>
                            <a:schemeClr val="bg1"/>
                          </a:solidFill>
                          <a:latin typeface="Calibri" panose="020F0502020204030204" pitchFamily="34" charset="0"/>
                          <a:cs typeface="Calibri" panose="020F0502020204030204" pitchFamily="34" charset="0"/>
                        </a:rPr>
                        <a:t>T1 2017</a:t>
                      </a:r>
                      <a:endParaRPr lang="fr-FR" sz="1600" dirty="0">
                        <a:solidFill>
                          <a:schemeClr val="bg1"/>
                        </a:solidFill>
                        <a:latin typeface="Calibri" panose="020F0502020204030204" pitchFamily="34" charset="0"/>
                        <a:cs typeface="Calibri" panose="020F0502020204030204" pitchFamily="34" charset="0"/>
                      </a:endParaRPr>
                    </a:p>
                  </a:txBody>
                  <a:tcPr/>
                </a:tc>
                <a:tc>
                  <a:txBody>
                    <a:bodyPr/>
                    <a:lstStyle/>
                    <a:p>
                      <a:pPr algn="ctr"/>
                      <a:r>
                        <a:rPr lang="fr-FR" sz="1600" dirty="0" smtClean="0">
                          <a:solidFill>
                            <a:schemeClr val="bg1"/>
                          </a:solidFill>
                          <a:latin typeface="Calibri" panose="020F0502020204030204" pitchFamily="34" charset="0"/>
                          <a:cs typeface="Calibri" panose="020F0502020204030204" pitchFamily="34" charset="0"/>
                        </a:rPr>
                        <a:t>T2 2017</a:t>
                      </a:r>
                      <a:endParaRPr lang="fr-FR" sz="1600" dirty="0">
                        <a:solidFill>
                          <a:schemeClr val="bg1"/>
                        </a:solidFill>
                        <a:latin typeface="Calibri" panose="020F0502020204030204" pitchFamily="34" charset="0"/>
                        <a:cs typeface="Calibri" panose="020F0502020204030204" pitchFamily="34" charset="0"/>
                      </a:endParaRPr>
                    </a:p>
                  </a:txBody>
                  <a:tcPr/>
                </a:tc>
              </a:tr>
              <a:tr h="197074">
                <a:tc rowSpan="6">
                  <a:txBody>
                    <a:bodyPr/>
                    <a:lstStyle/>
                    <a:p>
                      <a:pPr algn="ctr">
                        <a:lnSpc>
                          <a:spcPts val="1400"/>
                        </a:lnSpc>
                      </a:pPr>
                      <a:r>
                        <a:rPr lang="fr-FR" sz="2000" b="1" dirty="0" smtClean="0">
                          <a:solidFill>
                            <a:srgbClr val="3333FF"/>
                          </a:solidFill>
                          <a:latin typeface="Calibri" panose="020F0502020204030204" pitchFamily="34" charset="0"/>
                          <a:cs typeface="Calibri" panose="020F0502020204030204" pitchFamily="34" charset="0"/>
                        </a:rPr>
                        <a:t>1</a:t>
                      </a:r>
                      <a:endParaRPr lang="fr-FR" sz="2000" b="1" dirty="0">
                        <a:solidFill>
                          <a:srgbClr val="3333FF"/>
                        </a:solidFill>
                        <a:latin typeface="Calibri" panose="020F0502020204030204" pitchFamily="34" charset="0"/>
                        <a:cs typeface="Calibri" panose="020F0502020204030204" pitchFamily="34" charset="0"/>
                      </a:endParaRPr>
                    </a:p>
                  </a:txBody>
                  <a:tcPr anchor="ct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Mise en production du flux d’événement du RNA (fin 2016)</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MI et SGCMAS/DSI</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r>
              <a:tr h="29112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Intégration des fichiers quotidiens de </a:t>
                      </a:r>
                      <a:r>
                        <a:rPr lang="fr-FR" sz="1400" dirty="0" err="1" smtClean="0">
                          <a:solidFill>
                            <a:srgbClr val="3333FF"/>
                          </a:solidFill>
                          <a:latin typeface="Calibri" pitchFamily="34" charset="0"/>
                          <a:sym typeface="Wingdings" pitchFamily="2" charset="2"/>
                        </a:rPr>
                        <a:t>Sirene</a:t>
                      </a:r>
                      <a:endParaRPr lang="fr-FR" sz="1400" dirty="0" smtClean="0">
                        <a:solidFill>
                          <a:srgbClr val="3333FF"/>
                        </a:solidFill>
                        <a:latin typeface="Calibri" pitchFamily="34" charset="0"/>
                        <a:sym typeface="Wingdings" pitchFamily="2" charset="2"/>
                      </a:endParaRPr>
                    </a:p>
                  </a:txBody>
                  <a:tcPr anchor="ctr"/>
                </a:tc>
                <a:tc>
                  <a:txBody>
                    <a:bodyPr/>
                    <a:lstStyle/>
                    <a:p>
                      <a:pPr>
                        <a:lnSpc>
                          <a:spcPts val="1400"/>
                        </a:lnSpc>
                      </a:pPr>
                      <a:r>
                        <a:rPr lang="fr-FR" sz="1400" dirty="0" err="1" smtClean="0">
                          <a:solidFill>
                            <a:srgbClr val="3333FF"/>
                          </a:solidFill>
                          <a:latin typeface="Calibri" panose="020F0502020204030204" pitchFamily="34" charset="0"/>
                          <a:cs typeface="Calibri" panose="020F0502020204030204" pitchFamily="34" charset="0"/>
                        </a:rPr>
                        <a:t>Synaltic</a:t>
                      </a:r>
                      <a:r>
                        <a:rPr lang="fr-FR" sz="1400" dirty="0" smtClean="0">
                          <a:solidFill>
                            <a:srgbClr val="3333FF"/>
                          </a:solidFill>
                          <a:latin typeface="Calibri" panose="020F0502020204030204" pitchFamily="34" charset="0"/>
                          <a:cs typeface="Calibri" panose="020F0502020204030204" pitchFamily="34" charset="0"/>
                        </a:rPr>
                        <a:t> et SGCMAS/DSI</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Processus de validation de la modification d’une jointure n° SIREN/n° RNA</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SGCMAS/DSI /</a:t>
                      </a:r>
                      <a:r>
                        <a:rPr lang="fr-FR" sz="1400" baseline="0" dirty="0" smtClean="0">
                          <a:solidFill>
                            <a:srgbClr val="3333FF"/>
                          </a:solidFill>
                          <a:latin typeface="Calibri" panose="020F0502020204030204" pitchFamily="34" charset="0"/>
                          <a:cs typeface="Calibri" panose="020F0502020204030204" pitchFamily="34" charset="0"/>
                        </a:rPr>
                        <a:t> </a:t>
                      </a:r>
                      <a:r>
                        <a:rPr lang="fr-FR" sz="1400" baseline="0" dirty="0" err="1" smtClean="0">
                          <a:solidFill>
                            <a:srgbClr val="3333FF"/>
                          </a:solidFill>
                          <a:latin typeface="Calibri" panose="020F0502020204030204" pitchFamily="34" charset="0"/>
                          <a:cs typeface="Calibri" panose="020F0502020204030204" pitchFamily="34" charset="0"/>
                        </a:rPr>
                        <a:t>Synaltic</a:t>
                      </a:r>
                      <a:r>
                        <a:rPr lang="fr-FR" sz="1400" baseline="0" dirty="0" smtClean="0">
                          <a:solidFill>
                            <a:srgbClr val="3333FF"/>
                          </a:solidFill>
                          <a:latin typeface="Calibri" panose="020F0502020204030204" pitchFamily="34" charset="0"/>
                          <a:cs typeface="Calibri" panose="020F0502020204030204" pitchFamily="34" charset="0"/>
                        </a:rPr>
                        <a:t> / INSEE</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Validation de la « liasse association » par la commission de coordination des CFE</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INSEE</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Conception des flux pour la demande de création de </a:t>
                      </a:r>
                      <a:r>
                        <a:rPr lang="fr-FR" sz="1400" dirty="0" err="1" smtClean="0">
                          <a:solidFill>
                            <a:srgbClr val="3333FF"/>
                          </a:solidFill>
                          <a:latin typeface="Calibri" pitchFamily="34" charset="0"/>
                          <a:sym typeface="Wingdings" pitchFamily="2" charset="2"/>
                        </a:rPr>
                        <a:t>Siren</a:t>
                      </a:r>
                      <a:r>
                        <a:rPr lang="fr-FR" sz="1400" dirty="0" smtClean="0">
                          <a:solidFill>
                            <a:srgbClr val="3333FF"/>
                          </a:solidFill>
                          <a:latin typeface="Calibri" pitchFamily="34" charset="0"/>
                          <a:sym typeface="Wingdings" pitchFamily="2" charset="2"/>
                        </a:rPr>
                        <a:t> et de modification</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INSEE / MI / CFE / DILA</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Compte SP-</a:t>
                      </a:r>
                      <a:r>
                        <a:rPr lang="fr-FR" sz="1400" dirty="0" err="1" smtClean="0">
                          <a:solidFill>
                            <a:srgbClr val="3333FF"/>
                          </a:solidFill>
                          <a:latin typeface="Calibri" pitchFamily="34" charset="0"/>
                          <a:sym typeface="Wingdings" pitchFamily="2" charset="2"/>
                        </a:rPr>
                        <a:t>asso</a:t>
                      </a:r>
                      <a:r>
                        <a:rPr lang="fr-FR" sz="1400" dirty="0" smtClean="0">
                          <a:solidFill>
                            <a:srgbClr val="3333FF"/>
                          </a:solidFill>
                          <a:latin typeface="Calibri" pitchFamily="34" charset="0"/>
                          <a:sym typeface="Wingdings" pitchFamily="2" charset="2"/>
                        </a:rPr>
                        <a:t> : intégration du flux DAC et </a:t>
                      </a:r>
                      <a:r>
                        <a:rPr lang="fr-FR" sz="1400" dirty="0" smtClean="0">
                          <a:solidFill>
                            <a:srgbClr val="3333FF"/>
                          </a:solidFill>
                          <a:latin typeface="Calibri" pitchFamily="34" charset="0"/>
                        </a:rPr>
                        <a:t>du porte-document</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DILA</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a:txBody>
                    <a:bodyPr/>
                    <a:lstStyle/>
                    <a:p>
                      <a:pPr algn="ctr">
                        <a:lnSpc>
                          <a:spcPts val="1400"/>
                        </a:lnSpc>
                      </a:pPr>
                      <a:r>
                        <a:rPr lang="fr-FR" sz="2000" b="1" dirty="0" smtClean="0">
                          <a:solidFill>
                            <a:srgbClr val="3333FF"/>
                          </a:solidFill>
                          <a:latin typeface="Calibri" panose="020F0502020204030204" pitchFamily="34" charset="0"/>
                          <a:cs typeface="Calibri" panose="020F0502020204030204" pitchFamily="34" charset="0"/>
                        </a:rPr>
                        <a:t>2</a:t>
                      </a:r>
                      <a:endParaRPr lang="fr-FR" sz="2000" b="1" dirty="0">
                        <a:solidFill>
                          <a:srgbClr val="3333FF"/>
                        </a:solidFill>
                        <a:latin typeface="Calibri" panose="020F0502020204030204" pitchFamily="34" charset="0"/>
                        <a:cs typeface="Calibri" panose="020F0502020204030204" pitchFamily="34" charset="0"/>
                      </a:endParaRPr>
                    </a:p>
                  </a:txBody>
                  <a:tcPr anchor="ct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Déploiement de l’API Association avec les éditeurs de progiciel</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DJEPVA et SGCMAS/DSI</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rowSpan="3">
                  <a:txBody>
                    <a:bodyPr/>
                    <a:lstStyle/>
                    <a:p>
                      <a:pPr algn="ctr">
                        <a:lnSpc>
                          <a:spcPts val="1400"/>
                        </a:lnSpc>
                      </a:pPr>
                      <a:r>
                        <a:rPr lang="fr-FR" sz="2000" b="1" dirty="0" smtClean="0">
                          <a:solidFill>
                            <a:srgbClr val="3333FF"/>
                          </a:solidFill>
                          <a:latin typeface="Calibri" panose="020F0502020204030204" pitchFamily="34" charset="0"/>
                          <a:cs typeface="Calibri" panose="020F0502020204030204" pitchFamily="34" charset="0"/>
                        </a:rPr>
                        <a:t>3</a:t>
                      </a:r>
                      <a:endParaRPr lang="fr-FR" sz="2000" b="1" dirty="0">
                        <a:solidFill>
                          <a:srgbClr val="3333FF"/>
                        </a:solidFill>
                        <a:latin typeface="Calibri" panose="020F0502020204030204" pitchFamily="34" charset="0"/>
                        <a:cs typeface="Calibri" panose="020F0502020204030204" pitchFamily="34" charset="0"/>
                      </a:endParaRPr>
                    </a:p>
                  </a:txBody>
                  <a:tcPr anchor="ct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Automatisation de l’alimentation de </a:t>
                      </a:r>
                      <a:r>
                        <a:rPr lang="fr-FR" sz="1400" dirty="0" err="1" smtClean="0">
                          <a:solidFill>
                            <a:srgbClr val="3333FF"/>
                          </a:solidFill>
                          <a:latin typeface="Calibri" pitchFamily="34" charset="0"/>
                          <a:sym typeface="Wingdings" pitchFamily="2" charset="2"/>
                        </a:rPr>
                        <a:t>DataAsso</a:t>
                      </a:r>
                      <a:r>
                        <a:rPr lang="fr-FR" sz="1400" dirty="0" smtClean="0">
                          <a:solidFill>
                            <a:srgbClr val="3333FF"/>
                          </a:solidFill>
                          <a:latin typeface="Calibri" pitchFamily="34" charset="0"/>
                          <a:sym typeface="Wingdings" pitchFamily="2" charset="2"/>
                        </a:rPr>
                        <a:t> par l’ESB SIVA (flux quotidiens RNA et </a:t>
                      </a:r>
                      <a:r>
                        <a:rPr lang="fr-FR" sz="1400" dirty="0" err="1" smtClean="0">
                          <a:solidFill>
                            <a:srgbClr val="3333FF"/>
                          </a:solidFill>
                          <a:latin typeface="Calibri" pitchFamily="34" charset="0"/>
                          <a:sym typeface="Wingdings" pitchFamily="2" charset="2"/>
                        </a:rPr>
                        <a:t>Sirene</a:t>
                      </a:r>
                      <a:r>
                        <a:rPr lang="fr-FR" sz="1400" dirty="0" smtClean="0">
                          <a:solidFill>
                            <a:srgbClr val="3333FF"/>
                          </a:solidFill>
                          <a:latin typeface="Calibri" pitchFamily="34" charset="0"/>
                          <a:sym typeface="Wingdings" pitchFamily="2" charset="2"/>
                        </a:rPr>
                        <a:t>)</a:t>
                      </a:r>
                    </a:p>
                  </a:txBody>
                  <a:tcPr anchor="ctr"/>
                </a:tc>
                <a:tc>
                  <a:txBody>
                    <a:bodyPr/>
                    <a:lstStyle/>
                    <a:p>
                      <a:pPr>
                        <a:lnSpc>
                          <a:spcPts val="1400"/>
                        </a:lnSpc>
                      </a:pPr>
                      <a:r>
                        <a:rPr lang="fr-FR" sz="1400" dirty="0" err="1" smtClean="0">
                          <a:solidFill>
                            <a:srgbClr val="3333FF"/>
                          </a:solidFill>
                          <a:latin typeface="Calibri" panose="020F0502020204030204" pitchFamily="34" charset="0"/>
                          <a:cs typeface="Calibri" panose="020F0502020204030204" pitchFamily="34" charset="0"/>
                        </a:rPr>
                        <a:t>Synaltic</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r>
              <a:tr h="35094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nchor="ct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err="1" smtClean="0">
                          <a:solidFill>
                            <a:srgbClr val="3333FF"/>
                          </a:solidFill>
                          <a:latin typeface="Calibri" pitchFamily="34" charset="0"/>
                          <a:sym typeface="Wingdings" pitchFamily="2" charset="2"/>
                        </a:rPr>
                        <a:t>Crowdsourcing</a:t>
                      </a:r>
                      <a:r>
                        <a:rPr lang="fr-FR" sz="1400" dirty="0" smtClean="0">
                          <a:solidFill>
                            <a:srgbClr val="3333FF"/>
                          </a:solidFill>
                          <a:latin typeface="Calibri" pitchFamily="34" charset="0"/>
                          <a:sym typeface="Wingdings" pitchFamily="2" charset="2"/>
                        </a:rPr>
                        <a:t> pour les associations</a:t>
                      </a:r>
                    </a:p>
                  </a:txBody>
                  <a:tcPr anchor="ctr"/>
                </a:tc>
                <a:tc>
                  <a:txBody>
                    <a:bodyPr/>
                    <a:lstStyle/>
                    <a:p>
                      <a:pPr>
                        <a:lnSpc>
                          <a:spcPts val="1400"/>
                        </a:lnSpc>
                      </a:pPr>
                      <a:r>
                        <a:rPr lang="fr-FR" sz="1400" dirty="0" err="1" smtClean="0">
                          <a:solidFill>
                            <a:srgbClr val="3333FF"/>
                          </a:solidFill>
                          <a:latin typeface="Calibri" panose="020F0502020204030204" pitchFamily="34" charset="0"/>
                          <a:cs typeface="Calibri" panose="020F0502020204030204" pitchFamily="34" charset="0"/>
                        </a:rPr>
                        <a:t>Synaltic</a:t>
                      </a:r>
                      <a:r>
                        <a:rPr lang="fr-FR" sz="1400" dirty="0" smtClean="0">
                          <a:solidFill>
                            <a:srgbClr val="3333FF"/>
                          </a:solidFill>
                          <a:latin typeface="Calibri" panose="020F0502020204030204" pitchFamily="34" charset="0"/>
                          <a:cs typeface="Calibri" panose="020F0502020204030204" pitchFamily="34" charset="0"/>
                        </a:rPr>
                        <a:t> + expérimentation</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r>
              <a:tr h="490524">
                <a:tc vMerge="1">
                  <a:txBody>
                    <a:bodyPr/>
                    <a:lstStyle/>
                    <a:p>
                      <a:pPr algn="ctr">
                        <a:lnSpc>
                          <a:spcPts val="1400"/>
                        </a:lnSpc>
                      </a:pPr>
                      <a:endParaRPr lang="fr-FR" sz="1600" dirty="0">
                        <a:solidFill>
                          <a:srgbClr val="3333FF"/>
                        </a:solidFill>
                        <a:latin typeface="Calibri" panose="020F0502020204030204" pitchFamily="34" charset="0"/>
                        <a:cs typeface="Calibri" panose="020F0502020204030204" pitchFamily="34" charset="0"/>
                      </a:endParaRPr>
                    </a:p>
                  </a:txBody>
                  <a:tcPr anchor="ctr"/>
                </a:tc>
                <a:tc>
                  <a:txBody>
                    <a:bodyPr/>
                    <a:lstStyle/>
                    <a:p>
                      <a:pPr marL="0" marR="0" lvl="1" indent="0" algn="l" defTabSz="914400" rtl="0" eaLnBrk="1" fontAlgn="auto" latinLnBrk="0" hangingPunct="1">
                        <a:lnSpc>
                          <a:spcPts val="1400"/>
                        </a:lnSpc>
                        <a:spcBef>
                          <a:spcPts val="0"/>
                        </a:spcBef>
                        <a:spcAft>
                          <a:spcPts val="0"/>
                        </a:spcAft>
                        <a:buClrTx/>
                        <a:buSzTx/>
                        <a:buFontTx/>
                        <a:buNone/>
                        <a:tabLst/>
                        <a:defRPr/>
                      </a:pPr>
                      <a:r>
                        <a:rPr lang="fr-FR" sz="1400" dirty="0" smtClean="0">
                          <a:solidFill>
                            <a:srgbClr val="3333FF"/>
                          </a:solidFill>
                          <a:latin typeface="Calibri" pitchFamily="34" charset="0"/>
                          <a:sym typeface="Wingdings" pitchFamily="2" charset="2"/>
                        </a:rPr>
                        <a:t>Extraction des données, suivant les recommandations de la DINSIC pour le service public des données de référence</a:t>
                      </a:r>
                    </a:p>
                  </a:txBody>
                  <a:tcPr anchor="ctr"/>
                </a:tc>
                <a:tc>
                  <a:txBody>
                    <a:bodyPr/>
                    <a:lstStyle/>
                    <a:p>
                      <a:pPr>
                        <a:lnSpc>
                          <a:spcPts val="1400"/>
                        </a:lnSpc>
                      </a:pPr>
                      <a:r>
                        <a:rPr lang="fr-FR" sz="1400" dirty="0" smtClean="0">
                          <a:solidFill>
                            <a:srgbClr val="3333FF"/>
                          </a:solidFill>
                          <a:latin typeface="Calibri" panose="020F0502020204030204" pitchFamily="34" charset="0"/>
                          <a:cs typeface="Calibri" panose="020F0502020204030204" pitchFamily="34" charset="0"/>
                        </a:rPr>
                        <a:t>DINSIC</a:t>
                      </a:r>
                      <a:r>
                        <a:rPr lang="fr-FR" sz="1400" baseline="0" dirty="0" smtClean="0">
                          <a:solidFill>
                            <a:srgbClr val="3333FF"/>
                          </a:solidFill>
                          <a:latin typeface="Calibri" panose="020F0502020204030204" pitchFamily="34" charset="0"/>
                          <a:cs typeface="Calibri" panose="020F0502020204030204" pitchFamily="34" charset="0"/>
                        </a:rPr>
                        <a:t> /</a:t>
                      </a:r>
                      <a:r>
                        <a:rPr lang="fr-FR" sz="1400" dirty="0" smtClean="0">
                          <a:solidFill>
                            <a:srgbClr val="3333FF"/>
                          </a:solidFill>
                          <a:latin typeface="Calibri" panose="020F0502020204030204" pitchFamily="34" charset="0"/>
                          <a:cs typeface="Calibri" panose="020F0502020204030204" pitchFamily="34" charset="0"/>
                        </a:rPr>
                        <a:t> SGCMAS / </a:t>
                      </a:r>
                      <a:r>
                        <a:rPr lang="fr-FR" sz="1400" dirty="0" err="1" smtClean="0">
                          <a:solidFill>
                            <a:srgbClr val="3333FF"/>
                          </a:solidFill>
                          <a:latin typeface="Calibri" panose="020F0502020204030204" pitchFamily="34" charset="0"/>
                          <a:cs typeface="Calibri" panose="020F0502020204030204" pitchFamily="34" charset="0"/>
                        </a:rPr>
                        <a:t>Synaltic</a:t>
                      </a: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endParaRPr lang="fr-FR" sz="1400" dirty="0">
                        <a:solidFill>
                          <a:srgbClr val="3333FF"/>
                        </a:solidFill>
                        <a:latin typeface="Calibri" panose="020F0502020204030204" pitchFamily="34" charset="0"/>
                        <a:cs typeface="Calibri" panose="020F0502020204030204" pitchFamily="34" charset="0"/>
                      </a:endParaRPr>
                    </a:p>
                  </a:txBody>
                  <a:tcPr anchor="ctr"/>
                </a:tc>
                <a:tc>
                  <a:txBody>
                    <a:bodyPr/>
                    <a:lstStyle/>
                    <a:p>
                      <a:pPr algn="ctr">
                        <a:lnSpc>
                          <a:spcPts val="1400"/>
                        </a:lnSpc>
                      </a:pPr>
                      <a:r>
                        <a:rPr lang="fr-FR" sz="1400" dirty="0" smtClean="0">
                          <a:solidFill>
                            <a:srgbClr val="3333FF"/>
                          </a:solidFill>
                          <a:latin typeface="Calibri" panose="020F0502020204030204" pitchFamily="34" charset="0"/>
                          <a:cs typeface="Calibri" panose="020F0502020204030204" pitchFamily="34" charset="0"/>
                        </a:rPr>
                        <a:t>x</a:t>
                      </a:r>
                      <a:endParaRPr lang="fr-FR" sz="1400" dirty="0">
                        <a:solidFill>
                          <a:srgbClr val="3333FF"/>
                        </a:solidFill>
                        <a:latin typeface="Calibri" panose="020F0502020204030204" pitchFamily="34" charset="0"/>
                        <a:cs typeface="Calibri" panose="020F0502020204030204" pitchFamily="34" charset="0"/>
                      </a:endParaRPr>
                    </a:p>
                  </a:txBody>
                  <a:tcPr anchor="ctr"/>
                </a:tc>
              </a:tr>
            </a:tbl>
          </a:graphicData>
        </a:graphic>
      </p:graphicFrame>
      <p:sp>
        <p:nvSpPr>
          <p:cNvPr id="39" name="Espace réservé du contenu 2"/>
          <p:cNvSpPr>
            <a:spLocks noGrp="1"/>
          </p:cNvSpPr>
          <p:nvPr>
            <p:ph idx="4294967295"/>
          </p:nvPr>
        </p:nvSpPr>
        <p:spPr>
          <a:xfrm>
            <a:off x="124759" y="5971240"/>
            <a:ext cx="6652559" cy="685800"/>
          </a:xfrm>
        </p:spPr>
        <p:txBody>
          <a:bodyPr/>
          <a:lstStyle/>
          <a:p>
            <a:pPr algn="just" eaLnBrk="1" hangingPunct="1">
              <a:buBlip>
                <a:blip r:embed="rId3"/>
              </a:buBlip>
            </a:pPr>
            <a:r>
              <a:rPr lang="fr-FR" sz="1800" dirty="0" smtClean="0">
                <a:solidFill>
                  <a:srgbClr val="3333FF"/>
                </a:solidFill>
                <a:latin typeface="Calibri" pitchFamily="34" charset="0"/>
              </a:rPr>
              <a:t>Gouvernance SIVA</a:t>
            </a:r>
          </a:p>
          <a:p>
            <a:pPr lvl="1" algn="just" eaLnBrk="1" hangingPunct="1">
              <a:buBlip>
                <a:blip r:embed="rId3"/>
              </a:buBlip>
            </a:pPr>
            <a:r>
              <a:rPr lang="fr-FR" sz="1600" dirty="0" smtClean="0">
                <a:solidFill>
                  <a:srgbClr val="3333FF"/>
                </a:solidFill>
                <a:latin typeface="Calibri" pitchFamily="34" charset="0"/>
              </a:rPr>
              <a:t>Prochain COPIL en mai/juin 2017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9">
                                            <p:txEl>
                                              <p:pRg st="0" end="0"/>
                                            </p:txEl>
                                          </p:spTgt>
                                        </p:tgtEl>
                                        <p:attrNameLst>
                                          <p:attrName>style.visibility</p:attrName>
                                        </p:attrNameLst>
                                      </p:cBhvr>
                                      <p:to>
                                        <p:strVal val="visible"/>
                                      </p:to>
                                    </p:set>
                                    <p:anim calcmode="lin" valueType="num">
                                      <p:cBhvr>
                                        <p:cTn id="12" dur="1000" fill="hold"/>
                                        <p:tgtEl>
                                          <p:spTgt spid="39">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39">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9">
                                            <p:txEl>
                                              <p:pRg st="0" end="0"/>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39">
                                            <p:txEl>
                                              <p:pRg st="1" end="1"/>
                                            </p:txEl>
                                          </p:spTgt>
                                        </p:tgtEl>
                                        <p:attrNameLst>
                                          <p:attrName>style.visibility</p:attrName>
                                        </p:attrNameLst>
                                      </p:cBhvr>
                                      <p:to>
                                        <p:strVal val="visible"/>
                                      </p:to>
                                    </p:set>
                                    <p:anim calcmode="lin" valueType="num">
                                      <p:cBhvr>
                                        <p:cTn id="17" dur="1000" fill="hold"/>
                                        <p:tgtEl>
                                          <p:spTgt spid="39">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39">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33</a:t>
            </a:fld>
            <a:endParaRPr lang="fr-FR" dirty="0">
              <a:solidFill>
                <a:schemeClr val="accent5">
                  <a:lumMod val="50000"/>
                </a:schemeClr>
              </a:solidFill>
            </a:endParaRPr>
          </a:p>
        </p:txBody>
      </p:sp>
      <p:sp>
        <p:nvSpPr>
          <p:cNvPr id="5122" name="Rectangle 2"/>
          <p:cNvSpPr>
            <a:spLocks noGrp="1" noChangeArrowheads="1"/>
          </p:cNvSpPr>
          <p:nvPr>
            <p:ph type="title"/>
          </p:nvPr>
        </p:nvSpPr>
        <p:spPr bwMode="auto">
          <a:xfrm>
            <a:off x="247650" y="3937000"/>
            <a:ext cx="7702550" cy="1963738"/>
          </a:xfrm>
          <a:noFill/>
        </p:spPr>
        <p:txBody>
          <a:bodyPr vert="horz" wrap="square" lIns="91440" tIns="45720" rIns="91440" bIns="45720" numCol="1" anchorCtr="0" compatLnSpc="1">
            <a:prstTxWarp prst="textNoShape">
              <a:avLst/>
            </a:prstTxWarp>
          </a:bodyPr>
          <a:lstStyle/>
          <a:p>
            <a:r>
              <a:rPr lang="fr-FR" sz="4000" b="1" dirty="0" smtClean="0"/>
              <a:t>Offre de service SIVA-OSIRIS</a:t>
            </a:r>
            <a:endParaRPr lang="fr-FR" b="1"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9B1021-7E35-456E-BB77-8A74AC5DECEF}" type="slidenum">
              <a:rPr lang="fr-FR" sz="1100">
                <a:solidFill>
                  <a:schemeClr val="tx1">
                    <a:tint val="75000"/>
                  </a:schemeClr>
                </a:solidFill>
                <a:latin typeface="Arial" pitchFamily="34" charset="0"/>
                <a:cs typeface="Arial" pitchFamily="34" charset="0"/>
              </a:rPr>
              <a:pPr algn="r" fontAlgn="auto">
                <a:spcBef>
                  <a:spcPts val="0"/>
                </a:spcBef>
                <a:spcAft>
                  <a:spcPts val="0"/>
                </a:spcAft>
                <a:defRPr/>
              </a:pPr>
              <a:t>34</a:t>
            </a:fld>
            <a:endParaRPr lang="fr-FR" sz="1100" dirty="0">
              <a:solidFill>
                <a:schemeClr val="tx1">
                  <a:tint val="75000"/>
                </a:schemeClr>
              </a:solidFill>
              <a:latin typeface="Arial" pitchFamily="34" charset="0"/>
              <a:cs typeface="Arial" pitchFamily="34" charset="0"/>
            </a:endParaRPr>
          </a:p>
        </p:txBody>
      </p:sp>
      <p:sp>
        <p:nvSpPr>
          <p:cNvPr id="4099" name="Espace réservé du contenu 2"/>
          <p:cNvSpPr>
            <a:spLocks noGrp="1"/>
          </p:cNvSpPr>
          <p:nvPr>
            <p:ph idx="4294967295"/>
          </p:nvPr>
        </p:nvSpPr>
        <p:spPr>
          <a:xfrm>
            <a:off x="152400" y="726982"/>
            <a:ext cx="8813800" cy="5393402"/>
          </a:xfrm>
        </p:spPr>
        <p:txBody>
          <a:bodyPr/>
          <a:lstStyle/>
          <a:p>
            <a:pPr algn="just" eaLnBrk="1" hangingPunct="1">
              <a:buBlip>
                <a:blip r:embed="rId2"/>
              </a:buBlip>
            </a:pPr>
            <a:r>
              <a:rPr lang="fr-FR" sz="1800" dirty="0" smtClean="0">
                <a:solidFill>
                  <a:srgbClr val="3333FF"/>
                </a:solidFill>
                <a:latin typeface="Calibri" pitchFamily="34" charset="0"/>
              </a:rPr>
              <a:t>Description de l’offre de service</a:t>
            </a:r>
          </a:p>
          <a:p>
            <a:pPr lvl="1" algn="just" eaLnBrk="1" hangingPunct="1">
              <a:buBlip>
                <a:blip r:embed="rId2"/>
              </a:buBlip>
            </a:pPr>
            <a:r>
              <a:rPr lang="fr-FR" sz="1600" dirty="0" smtClean="0">
                <a:solidFill>
                  <a:srgbClr val="3333FF"/>
                </a:solidFill>
                <a:latin typeface="Calibri" pitchFamily="34" charset="0"/>
              </a:rPr>
              <a:t>Offre de service proposée par la DJEPVA et la SGCMAS/DSI pour les services de l’Etat : outils de gestion et de suivi des associations et des subventions.</a:t>
            </a:r>
          </a:p>
          <a:p>
            <a:pPr lvl="1" algn="just" eaLnBrk="1" hangingPunct="1">
              <a:buBlip>
                <a:blip r:embed="rId2"/>
              </a:buBlip>
            </a:pPr>
            <a:r>
              <a:rPr lang="fr-FR" sz="1600" dirty="0" smtClean="0">
                <a:solidFill>
                  <a:srgbClr val="3333FF"/>
                </a:solidFill>
                <a:latin typeface="Calibri" pitchFamily="34" charset="0"/>
              </a:rPr>
              <a:t>OSIRIS : outil de gestion des subventions, raccordé à e-Subvention (front-office) et à Chorus (mise en paiement)</a:t>
            </a:r>
          </a:p>
          <a:p>
            <a:pPr lvl="1" algn="just" eaLnBrk="1" hangingPunct="1">
              <a:buBlip>
                <a:blip r:embed="rId2"/>
              </a:buBlip>
            </a:pPr>
            <a:r>
              <a:rPr lang="fr-FR" sz="1600" dirty="0" smtClean="0">
                <a:solidFill>
                  <a:srgbClr val="3333FF"/>
                </a:solidFill>
                <a:latin typeface="Calibri" pitchFamily="34" charset="0"/>
              </a:rPr>
              <a:t>SIVA-Décisionnel : outil de pilotage et de </a:t>
            </a:r>
            <a:r>
              <a:rPr lang="fr-FR" sz="1600" dirty="0" err="1" smtClean="0">
                <a:solidFill>
                  <a:srgbClr val="3333FF"/>
                </a:solidFill>
                <a:latin typeface="Calibri" pitchFamily="34" charset="0"/>
              </a:rPr>
              <a:t>reporting</a:t>
            </a:r>
            <a:r>
              <a:rPr lang="fr-FR" sz="1600" dirty="0" smtClean="0">
                <a:solidFill>
                  <a:srgbClr val="3333FF"/>
                </a:solidFill>
                <a:latin typeface="Calibri" pitchFamily="34" charset="0"/>
              </a:rPr>
              <a:t> des associations et des subventions instruites dans OSIRIS (vision transverse des subventions et des associations)</a:t>
            </a:r>
            <a:endParaRPr lang="fr-FR" dirty="0" smtClean="0"/>
          </a:p>
          <a:p>
            <a:pPr algn="just" eaLnBrk="1" hangingPunct="1">
              <a:spcBef>
                <a:spcPts val="1200"/>
              </a:spcBef>
              <a:buBlip>
                <a:blip r:embed="rId2"/>
              </a:buBlip>
            </a:pPr>
            <a:r>
              <a:rPr lang="fr-FR" sz="1800" dirty="0" smtClean="0">
                <a:solidFill>
                  <a:srgbClr val="3333FF"/>
                </a:solidFill>
                <a:latin typeface="Calibri" pitchFamily="34" charset="0"/>
              </a:rPr>
              <a:t>Réalisations 2016</a:t>
            </a:r>
          </a:p>
          <a:p>
            <a:pPr algn="just" eaLnBrk="1" hangingPunct="1">
              <a:spcBef>
                <a:spcPts val="1200"/>
              </a:spcBef>
              <a:buBlip>
                <a:blip r:embed="rId2"/>
              </a:buBlip>
            </a:pPr>
            <a:endParaRPr lang="fr-FR" sz="1800" dirty="0">
              <a:solidFill>
                <a:srgbClr val="3333FF"/>
              </a:solidFill>
              <a:latin typeface="Calibri" pitchFamily="34" charset="0"/>
            </a:endParaRPr>
          </a:p>
          <a:p>
            <a:pPr algn="just" eaLnBrk="1" hangingPunct="1">
              <a:spcBef>
                <a:spcPts val="1200"/>
              </a:spcBef>
              <a:buBlip>
                <a:blip r:embed="rId2"/>
              </a:buBlip>
            </a:pPr>
            <a:endParaRPr lang="fr-FR" sz="1800" dirty="0" smtClean="0">
              <a:solidFill>
                <a:srgbClr val="3333FF"/>
              </a:solidFill>
              <a:latin typeface="Calibri" pitchFamily="34" charset="0"/>
            </a:endParaRPr>
          </a:p>
          <a:p>
            <a:pPr algn="just" eaLnBrk="1" hangingPunct="1">
              <a:spcBef>
                <a:spcPts val="1200"/>
              </a:spcBef>
              <a:buBlip>
                <a:blip r:embed="rId2"/>
              </a:buBlip>
            </a:pPr>
            <a:endParaRPr lang="fr-FR" sz="1800" dirty="0" smtClean="0">
              <a:solidFill>
                <a:srgbClr val="3333FF"/>
              </a:solidFill>
              <a:latin typeface="Calibri" pitchFamily="34" charset="0"/>
            </a:endParaRPr>
          </a:p>
          <a:p>
            <a:pPr algn="just" eaLnBrk="1" hangingPunct="1">
              <a:spcBef>
                <a:spcPts val="1200"/>
              </a:spcBef>
              <a:buBlip>
                <a:blip r:embed="rId2"/>
              </a:buBlip>
            </a:pPr>
            <a:r>
              <a:rPr lang="fr-FR" sz="1800" dirty="0" smtClean="0">
                <a:solidFill>
                  <a:srgbClr val="3333FF"/>
                </a:solidFill>
                <a:latin typeface="Calibri" pitchFamily="34" charset="0"/>
              </a:rPr>
              <a:t>Planning prévisionnel 2017</a:t>
            </a:r>
            <a:endParaRPr lang="fr-FR" sz="1800" dirty="0">
              <a:solidFill>
                <a:srgbClr val="3333FF"/>
              </a:solidFill>
              <a:latin typeface="Calibri" pitchFamily="34" charset="0"/>
            </a:endParaRPr>
          </a:p>
          <a:p>
            <a:pPr marL="0" indent="0" algn="just" eaLnBrk="1" hangingPunct="1">
              <a:spcBef>
                <a:spcPts val="1200"/>
              </a:spcBef>
              <a:buNone/>
            </a:pPr>
            <a:endParaRPr lang="fr-FR" sz="1800" dirty="0" smtClean="0">
              <a:solidFill>
                <a:srgbClr val="3333FF"/>
              </a:solidFill>
              <a:latin typeface="Calibri" pitchFamily="34" charset="0"/>
            </a:endParaRPr>
          </a:p>
          <a:p>
            <a:pPr algn="just" eaLnBrk="1" hangingPunct="1">
              <a:spcBef>
                <a:spcPts val="1200"/>
              </a:spcBef>
              <a:buBlip>
                <a:blip r:embed="rId2"/>
              </a:buBlip>
            </a:pPr>
            <a:endParaRPr lang="fr-FR" sz="1800" dirty="0" smtClean="0">
              <a:solidFill>
                <a:srgbClr val="3333FF"/>
              </a:solidFill>
              <a:latin typeface="Calibri" pitchFamily="34" charset="0"/>
            </a:endParaRPr>
          </a:p>
        </p:txBody>
      </p:sp>
      <p:sp>
        <p:nvSpPr>
          <p:cNvPr id="4100" name="Titre 1"/>
          <p:cNvSpPr txBox="1">
            <a:spLocks/>
          </p:cNvSpPr>
          <p:nvPr/>
        </p:nvSpPr>
        <p:spPr bwMode="auto">
          <a:xfrm>
            <a:off x="0" y="0"/>
            <a:ext cx="9144000" cy="714375"/>
          </a:xfrm>
          <a:prstGeom prst="rect">
            <a:avLst/>
          </a:prstGeom>
          <a:noFill/>
          <a:ln w="25400" algn="ctr">
            <a:noFill/>
            <a:miter lim="800000"/>
            <a:headEnd/>
            <a:tailEnd/>
          </a:ln>
        </p:spPr>
        <p:txBody>
          <a:bodyPr anchor="ctr"/>
          <a:lstStyle/>
          <a:p>
            <a:pPr marL="88900"/>
            <a:r>
              <a:rPr lang="fr-FR" sz="2000" b="1" dirty="0" smtClean="0">
                <a:solidFill>
                  <a:srgbClr val="6585CF"/>
                </a:solidFill>
                <a:latin typeface="Arial" charset="0"/>
              </a:rPr>
              <a:t>Offre de service SIVA : description, bilan 2016 et perspectives 2017</a:t>
            </a:r>
            <a:endParaRPr lang="fr-FR" sz="3200" b="1" dirty="0">
              <a:solidFill>
                <a:srgbClr val="6585CF"/>
              </a:solidFill>
            </a:endParaRPr>
          </a:p>
        </p:txBody>
      </p:sp>
      <p:pic>
        <p:nvPicPr>
          <p:cNvPr id="410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0252" y="3109876"/>
            <a:ext cx="8868122" cy="12032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0252" y="4845749"/>
            <a:ext cx="8880780" cy="118929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 calcmode="lin" valueType="num">
                                      <p:cBhvr>
                                        <p:cTn id="12" dur="1000" fill="hold"/>
                                        <p:tgtEl>
                                          <p:spTgt spid="4099">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4099">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4099">
                                            <p:txEl>
                                              <p:pRg st="1" end="1"/>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 calcmode="lin" valueType="num">
                                      <p:cBhvr>
                                        <p:cTn id="17" dur="1000" fill="hold"/>
                                        <p:tgtEl>
                                          <p:spTgt spid="4099">
                                            <p:txEl>
                                              <p:pRg st="2" end="2"/>
                                            </p:txEl>
                                          </p:spTgt>
                                        </p:tgtEl>
                                        <p:attrNameLst>
                                          <p:attrName>ppt_w</p:attrName>
                                        </p:attrNameLst>
                                      </p:cBhvr>
                                      <p:tavLst>
                                        <p:tav tm="0">
                                          <p:val>
                                            <p:strVal val="#ppt_w*0.70"/>
                                          </p:val>
                                        </p:tav>
                                        <p:tav tm="100000">
                                          <p:val>
                                            <p:strVal val="#ppt_w"/>
                                          </p:val>
                                        </p:tav>
                                      </p:tavLst>
                                    </p:anim>
                                    <p:anim calcmode="lin" valueType="num">
                                      <p:cBhvr>
                                        <p:cTn id="18" dur="1000" fill="hold"/>
                                        <p:tgtEl>
                                          <p:spTgt spid="4099">
                                            <p:txEl>
                                              <p:pRg st="2" end="2"/>
                                            </p:txEl>
                                          </p:spTgt>
                                        </p:tgtEl>
                                        <p:attrNameLst>
                                          <p:attrName>ppt_h</p:attrName>
                                        </p:attrNameLst>
                                      </p:cBhvr>
                                      <p:tavLst>
                                        <p:tav tm="0">
                                          <p:val>
                                            <p:strVal val="#ppt_h"/>
                                          </p:val>
                                        </p:tav>
                                        <p:tav tm="100000">
                                          <p:val>
                                            <p:strVal val="#ppt_h"/>
                                          </p:val>
                                        </p:tav>
                                      </p:tavLst>
                                    </p:anim>
                                    <p:animEffect transition="in" filter="fade">
                                      <p:cBhvr>
                                        <p:cTn id="19" dur="1000"/>
                                        <p:tgtEl>
                                          <p:spTgt spid="4099">
                                            <p:txEl>
                                              <p:pRg st="2" end="2"/>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 calcmode="lin" valueType="num">
                                      <p:cBhvr>
                                        <p:cTn id="22" dur="1000" fill="hold"/>
                                        <p:tgtEl>
                                          <p:spTgt spid="4099">
                                            <p:txEl>
                                              <p:pRg st="3" end="3"/>
                                            </p:txEl>
                                          </p:spTgt>
                                        </p:tgtEl>
                                        <p:attrNameLst>
                                          <p:attrName>ppt_w</p:attrName>
                                        </p:attrNameLst>
                                      </p:cBhvr>
                                      <p:tavLst>
                                        <p:tav tm="0">
                                          <p:val>
                                            <p:strVal val="#ppt_w*0.70"/>
                                          </p:val>
                                        </p:tav>
                                        <p:tav tm="100000">
                                          <p:val>
                                            <p:strVal val="#ppt_w"/>
                                          </p:val>
                                        </p:tav>
                                      </p:tavLst>
                                    </p:anim>
                                    <p:anim calcmode="lin" valueType="num">
                                      <p:cBhvr>
                                        <p:cTn id="23" dur="1000" fill="hold"/>
                                        <p:tgtEl>
                                          <p:spTgt spid="4099">
                                            <p:txEl>
                                              <p:pRg st="3" end="3"/>
                                            </p:txEl>
                                          </p:spTgt>
                                        </p:tgtEl>
                                        <p:attrNameLst>
                                          <p:attrName>ppt_h</p:attrName>
                                        </p:attrNameLst>
                                      </p:cBhvr>
                                      <p:tavLst>
                                        <p:tav tm="0">
                                          <p:val>
                                            <p:strVal val="#ppt_h"/>
                                          </p:val>
                                        </p:tav>
                                        <p:tav tm="100000">
                                          <p:val>
                                            <p:strVal val="#ppt_h"/>
                                          </p:val>
                                        </p:tav>
                                      </p:tavLst>
                                    </p:anim>
                                    <p:animEffect transition="in" filter="fade">
                                      <p:cBhvr>
                                        <p:cTn id="24" dur="1000"/>
                                        <p:tgtEl>
                                          <p:spTgt spid="4099">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p:cTn id="29" dur="1000" fill="hold"/>
                                        <p:tgtEl>
                                          <p:spTgt spid="4099">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4099">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4099">
                                            <p:txEl>
                                              <p:pRg st="4" end="4"/>
                                            </p:txEl>
                                          </p:spTgt>
                                        </p:tgtEl>
                                      </p:cBhvr>
                                    </p:animEffect>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4101"/>
                                        </p:tgtEl>
                                        <p:attrNameLst>
                                          <p:attrName>style.visibility</p:attrName>
                                        </p:attrNameLst>
                                      </p:cBhvr>
                                      <p:to>
                                        <p:strVal val="visible"/>
                                      </p:to>
                                    </p:set>
                                    <p:animEffect transition="in" filter="fade">
                                      <p:cBhvr>
                                        <p:cTn id="35" dur="500"/>
                                        <p:tgtEl>
                                          <p:spTgt spid="4101"/>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4099">
                                            <p:txEl>
                                              <p:pRg st="8" end="8"/>
                                            </p:txEl>
                                          </p:spTgt>
                                        </p:tgtEl>
                                        <p:attrNameLst>
                                          <p:attrName>style.visibility</p:attrName>
                                        </p:attrNameLst>
                                      </p:cBhvr>
                                      <p:to>
                                        <p:strVal val="visible"/>
                                      </p:to>
                                    </p:set>
                                    <p:anim calcmode="lin" valueType="num">
                                      <p:cBhvr>
                                        <p:cTn id="40" dur="1000" fill="hold"/>
                                        <p:tgtEl>
                                          <p:spTgt spid="4099">
                                            <p:txEl>
                                              <p:pRg st="8" end="8"/>
                                            </p:txEl>
                                          </p:spTgt>
                                        </p:tgtEl>
                                        <p:attrNameLst>
                                          <p:attrName>ppt_w</p:attrName>
                                        </p:attrNameLst>
                                      </p:cBhvr>
                                      <p:tavLst>
                                        <p:tav tm="0">
                                          <p:val>
                                            <p:strVal val="#ppt_w*0.70"/>
                                          </p:val>
                                        </p:tav>
                                        <p:tav tm="100000">
                                          <p:val>
                                            <p:strVal val="#ppt_w"/>
                                          </p:val>
                                        </p:tav>
                                      </p:tavLst>
                                    </p:anim>
                                    <p:anim calcmode="lin" valueType="num">
                                      <p:cBhvr>
                                        <p:cTn id="41" dur="1000" fill="hold"/>
                                        <p:tgtEl>
                                          <p:spTgt spid="4099">
                                            <p:txEl>
                                              <p:pRg st="8" end="8"/>
                                            </p:txEl>
                                          </p:spTgt>
                                        </p:tgtEl>
                                        <p:attrNameLst>
                                          <p:attrName>ppt_h</p:attrName>
                                        </p:attrNameLst>
                                      </p:cBhvr>
                                      <p:tavLst>
                                        <p:tav tm="0">
                                          <p:val>
                                            <p:strVal val="#ppt_h"/>
                                          </p:val>
                                        </p:tav>
                                        <p:tav tm="100000">
                                          <p:val>
                                            <p:strVal val="#ppt_h"/>
                                          </p:val>
                                        </p:tav>
                                      </p:tavLst>
                                    </p:anim>
                                    <p:animEffect transition="in" filter="fade">
                                      <p:cBhvr>
                                        <p:cTn id="42" dur="1000"/>
                                        <p:tgtEl>
                                          <p:spTgt spid="4099">
                                            <p:txEl>
                                              <p:pRg st="8" end="8"/>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4102"/>
                                        </p:tgtEl>
                                        <p:attrNameLst>
                                          <p:attrName>style.visibility</p:attrName>
                                        </p:attrNameLst>
                                      </p:cBhvr>
                                      <p:to>
                                        <p:strVal val="visible"/>
                                      </p:to>
                                    </p:set>
                                    <p:animEffect transition="in" filter="fade">
                                      <p:cBhvr>
                                        <p:cTn id="4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09B1021-7E35-456E-BB77-8A74AC5DECEF}" type="slidenum">
              <a:rPr lang="fr-FR" sz="1100">
                <a:solidFill>
                  <a:schemeClr val="tx1">
                    <a:tint val="75000"/>
                  </a:schemeClr>
                </a:solidFill>
                <a:latin typeface="Arial" pitchFamily="34" charset="0"/>
                <a:cs typeface="Arial" pitchFamily="34" charset="0"/>
              </a:rPr>
              <a:pPr algn="r" fontAlgn="auto">
                <a:spcBef>
                  <a:spcPts val="0"/>
                </a:spcBef>
                <a:spcAft>
                  <a:spcPts val="0"/>
                </a:spcAft>
                <a:defRPr/>
              </a:pPr>
              <a:t>35</a:t>
            </a:fld>
            <a:endParaRPr lang="fr-FR" sz="1100" dirty="0">
              <a:solidFill>
                <a:schemeClr val="tx1">
                  <a:tint val="75000"/>
                </a:schemeClr>
              </a:solidFill>
              <a:latin typeface="Arial" pitchFamily="34" charset="0"/>
              <a:cs typeface="Arial" pitchFamily="34" charset="0"/>
            </a:endParaRPr>
          </a:p>
        </p:txBody>
      </p:sp>
      <p:sp>
        <p:nvSpPr>
          <p:cNvPr id="4099" name="Espace réservé du contenu 2"/>
          <p:cNvSpPr>
            <a:spLocks noGrp="1"/>
          </p:cNvSpPr>
          <p:nvPr>
            <p:ph idx="4294967295"/>
          </p:nvPr>
        </p:nvSpPr>
        <p:spPr>
          <a:xfrm>
            <a:off x="152400" y="811070"/>
            <a:ext cx="8813800" cy="443451"/>
          </a:xfrm>
        </p:spPr>
        <p:txBody>
          <a:bodyPr/>
          <a:lstStyle/>
          <a:p>
            <a:pPr algn="just" eaLnBrk="1" hangingPunct="1">
              <a:buBlip>
                <a:blip r:embed="rId2"/>
              </a:buBlip>
            </a:pPr>
            <a:r>
              <a:rPr lang="fr-FR" sz="1800" dirty="0" smtClean="0">
                <a:solidFill>
                  <a:srgbClr val="3333FF"/>
                </a:solidFill>
                <a:latin typeface="Calibri" pitchFamily="34" charset="0"/>
              </a:rPr>
              <a:t>Demandes financées par le P124 (SGCMAS/DSI) :</a:t>
            </a:r>
          </a:p>
          <a:p>
            <a:pPr algn="just" eaLnBrk="1" hangingPunct="1">
              <a:buBlip>
                <a:blip r:embed="rId2"/>
              </a:buBlip>
            </a:pPr>
            <a:endParaRPr lang="fr-FR" sz="1800" dirty="0">
              <a:solidFill>
                <a:srgbClr val="3333FF"/>
              </a:solidFill>
              <a:latin typeface="Calibri" pitchFamily="34" charset="0"/>
            </a:endParaRPr>
          </a:p>
          <a:p>
            <a:pPr algn="just" eaLnBrk="1" hangingPunct="1">
              <a:buBlip>
                <a:blip r:embed="rId2"/>
              </a:buBlip>
            </a:pPr>
            <a:endParaRPr lang="fr-FR" sz="1800" dirty="0" smtClean="0">
              <a:solidFill>
                <a:srgbClr val="3333FF"/>
              </a:solidFill>
              <a:latin typeface="Calibri" pitchFamily="34" charset="0"/>
            </a:endParaRPr>
          </a:p>
          <a:p>
            <a:pPr algn="just" eaLnBrk="1" hangingPunct="1">
              <a:buBlip>
                <a:blip r:embed="rId2"/>
              </a:buBlip>
            </a:pPr>
            <a:endParaRPr lang="fr-FR" sz="1800" dirty="0">
              <a:solidFill>
                <a:srgbClr val="3333FF"/>
              </a:solidFill>
              <a:latin typeface="Calibri" pitchFamily="34" charset="0"/>
            </a:endParaRPr>
          </a:p>
          <a:p>
            <a:pPr algn="just" eaLnBrk="1" hangingPunct="1">
              <a:buBlip>
                <a:blip r:embed="rId2"/>
              </a:buBlip>
            </a:pPr>
            <a:endParaRPr lang="fr-FR" sz="1800" dirty="0" smtClean="0">
              <a:solidFill>
                <a:srgbClr val="3333FF"/>
              </a:solidFill>
              <a:latin typeface="Calibri" pitchFamily="34" charset="0"/>
            </a:endParaRPr>
          </a:p>
          <a:p>
            <a:pPr algn="just" eaLnBrk="1" hangingPunct="1">
              <a:buBlip>
                <a:blip r:embed="rId2"/>
              </a:buBlip>
            </a:pPr>
            <a:endParaRPr lang="fr-FR" sz="1800" dirty="0">
              <a:solidFill>
                <a:srgbClr val="3333FF"/>
              </a:solidFill>
              <a:latin typeface="Calibri" pitchFamily="34" charset="0"/>
            </a:endParaRPr>
          </a:p>
          <a:p>
            <a:pPr algn="just" eaLnBrk="1" hangingPunct="1">
              <a:buBlip>
                <a:blip r:embed="rId2"/>
              </a:buBlip>
            </a:pPr>
            <a:endParaRPr lang="fr-FR" sz="1800" dirty="0" smtClean="0">
              <a:solidFill>
                <a:srgbClr val="3333FF"/>
              </a:solidFill>
              <a:latin typeface="Calibri" pitchFamily="34" charset="0"/>
            </a:endParaRPr>
          </a:p>
          <a:p>
            <a:pPr algn="just" eaLnBrk="1" hangingPunct="1">
              <a:buBlip>
                <a:blip r:embed="rId2"/>
              </a:buBlip>
            </a:pPr>
            <a:endParaRPr lang="fr-FR" sz="1800" dirty="0">
              <a:solidFill>
                <a:srgbClr val="3333FF"/>
              </a:solidFill>
              <a:latin typeface="Calibri" pitchFamily="34" charset="0"/>
            </a:endParaRPr>
          </a:p>
          <a:p>
            <a:pPr algn="just" eaLnBrk="1" hangingPunct="1">
              <a:buBlip>
                <a:blip r:embed="rId2"/>
              </a:buBlip>
            </a:pPr>
            <a:endParaRPr lang="fr-FR" sz="1800" dirty="0" smtClean="0">
              <a:solidFill>
                <a:srgbClr val="3333FF"/>
              </a:solidFill>
              <a:latin typeface="Calibri" pitchFamily="34" charset="0"/>
            </a:endParaRPr>
          </a:p>
          <a:p>
            <a:pPr algn="just" eaLnBrk="1" hangingPunct="1">
              <a:lnSpc>
                <a:spcPct val="150000"/>
              </a:lnSpc>
              <a:buBlip>
                <a:blip r:embed="rId2"/>
              </a:buBlip>
            </a:pPr>
            <a:r>
              <a:rPr lang="fr-FR" sz="1800" dirty="0" smtClean="0">
                <a:solidFill>
                  <a:srgbClr val="3333FF"/>
                </a:solidFill>
                <a:latin typeface="Calibri" pitchFamily="34" charset="0"/>
              </a:rPr>
              <a:t>Demandes financées par le CNDS :</a:t>
            </a:r>
          </a:p>
        </p:txBody>
      </p:sp>
      <p:sp>
        <p:nvSpPr>
          <p:cNvPr id="4100" name="Titre 1"/>
          <p:cNvSpPr txBox="1">
            <a:spLocks/>
          </p:cNvSpPr>
          <p:nvPr/>
        </p:nvSpPr>
        <p:spPr bwMode="auto">
          <a:xfrm>
            <a:off x="0" y="0"/>
            <a:ext cx="9144000" cy="714375"/>
          </a:xfrm>
          <a:prstGeom prst="rect">
            <a:avLst/>
          </a:prstGeom>
          <a:noFill/>
          <a:ln w="25400" algn="ctr">
            <a:noFill/>
            <a:miter lim="800000"/>
            <a:headEnd/>
            <a:tailEnd/>
          </a:ln>
        </p:spPr>
        <p:txBody>
          <a:bodyPr anchor="ctr"/>
          <a:lstStyle/>
          <a:p>
            <a:pPr marL="88900"/>
            <a:r>
              <a:rPr lang="fr-FR" sz="2000" b="1" dirty="0" smtClean="0">
                <a:solidFill>
                  <a:srgbClr val="6585CF"/>
                </a:solidFill>
                <a:latin typeface="Arial" charset="0"/>
              </a:rPr>
              <a:t>Offre de service SIVA : perspectives 2017</a:t>
            </a:r>
            <a:endParaRPr lang="fr-FR" sz="3200" b="1" dirty="0">
              <a:solidFill>
                <a:srgbClr val="6585CF"/>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xmlns="" val="1691947406"/>
              </p:ext>
            </p:extLst>
          </p:nvPr>
        </p:nvGraphicFramePr>
        <p:xfrm>
          <a:off x="158496" y="1239643"/>
          <a:ext cx="8778240" cy="2574275"/>
        </p:xfrm>
        <a:graphic>
          <a:graphicData uri="http://schemas.openxmlformats.org/drawingml/2006/table">
            <a:tbl>
              <a:tblPr firstRow="1" bandRow="1">
                <a:tableStyleId>{21E4AEA4-8DFA-4A89-87EB-49C32662AFE0}</a:tableStyleId>
              </a:tblPr>
              <a:tblGrid>
                <a:gridCol w="1528064"/>
                <a:gridCol w="793293"/>
                <a:gridCol w="4239565"/>
                <a:gridCol w="832308"/>
                <a:gridCol w="657532"/>
                <a:gridCol w="727478"/>
              </a:tblGrid>
              <a:tr h="289855">
                <a:tc>
                  <a:txBody>
                    <a:bodyPr/>
                    <a:lstStyle/>
                    <a:p>
                      <a:pPr algn="l" fontAlgn="ctr"/>
                      <a:r>
                        <a:rPr lang="fr-FR" sz="1100" u="none" strike="noStrike" dirty="0">
                          <a:effectLst/>
                          <a:latin typeface="Calibri" panose="020F0502020204030204" pitchFamily="34" charset="0"/>
                          <a:cs typeface="Calibri" panose="020F0502020204030204" pitchFamily="34" charset="0"/>
                        </a:rPr>
                        <a:t>Intitulé projet</a:t>
                      </a:r>
                      <a:endParaRPr lang="fr-FR" sz="1100" b="1"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dirty="0">
                          <a:effectLst/>
                          <a:latin typeface="Calibri" panose="020F0502020204030204" pitchFamily="34" charset="0"/>
                          <a:cs typeface="Calibri" panose="020F0502020204030204" pitchFamily="34" charset="0"/>
                        </a:rPr>
                        <a:t>Priorité</a:t>
                      </a:r>
                      <a:endParaRPr lang="fr-FR" sz="1100" b="1"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dirty="0">
                          <a:effectLst/>
                          <a:latin typeface="Calibri" panose="020F0502020204030204" pitchFamily="34" charset="0"/>
                          <a:cs typeface="Calibri" panose="020F0502020204030204" pitchFamily="34" charset="0"/>
                        </a:rPr>
                        <a:t>Descriptif</a:t>
                      </a:r>
                      <a:endParaRPr lang="fr-FR" sz="1100" b="1"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a:effectLst/>
                          <a:latin typeface="Calibri" panose="020F0502020204030204" pitchFamily="34" charset="0"/>
                          <a:cs typeface="Calibri" panose="020F0502020204030204" pitchFamily="34" charset="0"/>
                        </a:rPr>
                        <a:t>Planning prévisionnel</a:t>
                      </a:r>
                      <a:endParaRPr lang="fr-FR" sz="1100" b="1"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a:effectLst/>
                          <a:latin typeface="Calibri" panose="020F0502020204030204" pitchFamily="34" charset="0"/>
                          <a:cs typeface="Calibri" panose="020F0502020204030204" pitchFamily="34" charset="0"/>
                        </a:rPr>
                        <a:t>k€</a:t>
                      </a:r>
                      <a:endParaRPr lang="fr-FR" sz="1100" b="1"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a:effectLst/>
                          <a:latin typeface="Calibri" panose="020F0502020204030204" pitchFamily="34" charset="0"/>
                          <a:cs typeface="Calibri" panose="020F0502020204030204" pitchFamily="34" charset="0"/>
                        </a:rPr>
                        <a:t>Financeur</a:t>
                      </a:r>
                      <a:endParaRPr lang="fr-FR" sz="1100" b="1"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nchor="ctr"/>
                </a:tc>
              </a:tr>
              <a:tr h="579709">
                <a:tc>
                  <a:txBody>
                    <a:bodyPr/>
                    <a:lstStyle/>
                    <a:p>
                      <a:pPr algn="l" fontAlgn="t"/>
                      <a:r>
                        <a:rPr lang="fr-FR" sz="1100" u="none" strike="noStrike">
                          <a:effectLst/>
                          <a:latin typeface="Calibri" panose="020F0502020204030204" pitchFamily="34" charset="0"/>
                          <a:cs typeface="Calibri" panose="020F0502020204030204" pitchFamily="34" charset="0"/>
                        </a:rPr>
                        <a:t>SIVA OSIRIS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NA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dirty="0">
                          <a:effectLst/>
                          <a:latin typeface="Calibri" panose="020F0502020204030204" pitchFamily="34" charset="0"/>
                          <a:cs typeface="Calibri" panose="020F0502020204030204" pitchFamily="34" charset="0"/>
                        </a:rPr>
                        <a:t>Offre de service SIVA : finalisation des travaux entamés en 2016</a:t>
                      </a:r>
                      <a:br>
                        <a:rPr lang="fr-FR" sz="1100" u="none" strike="noStrike" dirty="0">
                          <a:effectLst/>
                          <a:latin typeface="Calibri" panose="020F0502020204030204" pitchFamily="34" charset="0"/>
                          <a:cs typeface="Calibri" panose="020F0502020204030204" pitchFamily="34" charset="0"/>
                        </a:rPr>
                      </a:br>
                      <a:r>
                        <a:rPr lang="fr-FR" sz="1100" u="none" strike="noStrike" dirty="0">
                          <a:effectLst/>
                          <a:latin typeface="Calibri" panose="020F0502020204030204" pitchFamily="34" charset="0"/>
                          <a:cs typeface="Calibri" panose="020F0502020204030204" pitchFamily="34" charset="0"/>
                        </a:rPr>
                        <a:t>- intégration des API Etat Plateforme (API Association et API entreprise)</a:t>
                      </a:r>
                      <a:br>
                        <a:rPr lang="fr-FR" sz="1100" u="none" strike="noStrike" dirty="0">
                          <a:effectLst/>
                          <a:latin typeface="Calibri" panose="020F0502020204030204" pitchFamily="34" charset="0"/>
                          <a:cs typeface="Calibri" panose="020F0502020204030204" pitchFamily="34" charset="0"/>
                        </a:rPr>
                      </a:br>
                      <a:r>
                        <a:rPr lang="fr-FR" sz="1100" u="none" strike="noStrike" dirty="0">
                          <a:effectLst/>
                          <a:latin typeface="Calibri" panose="020F0502020204030204" pitchFamily="34" charset="0"/>
                          <a:cs typeface="Calibri" panose="020F0502020204030204" pitchFamily="34" charset="0"/>
                        </a:rPr>
                        <a:t>- saisie simplifiée d'une subvention pour la réserve parlementaire</a:t>
                      </a:r>
                      <a:br>
                        <a:rPr lang="fr-FR" sz="1100" u="none" strike="noStrike" dirty="0">
                          <a:effectLst/>
                          <a:latin typeface="Calibri" panose="020F0502020204030204" pitchFamily="34" charset="0"/>
                          <a:cs typeface="Calibri" panose="020F0502020204030204" pitchFamily="34" charset="0"/>
                        </a:rPr>
                      </a:br>
                      <a:r>
                        <a:rPr lang="fr-FR" sz="1100" u="none" strike="noStrike" dirty="0">
                          <a:effectLst/>
                          <a:latin typeface="Calibri" panose="020F0502020204030204" pitchFamily="34" charset="0"/>
                          <a:cs typeface="Calibri" panose="020F0502020204030204" pitchFamily="34" charset="0"/>
                        </a:rPr>
                        <a:t>En partie commandé en </a:t>
                      </a:r>
                      <a:r>
                        <a:rPr lang="fr-FR" sz="1100" u="none" strike="noStrike" dirty="0" smtClean="0">
                          <a:effectLst/>
                          <a:latin typeface="Calibri" panose="020F0502020204030204" pitchFamily="34" charset="0"/>
                          <a:cs typeface="Calibri" panose="020F0502020204030204" pitchFamily="34" charset="0"/>
                        </a:rPr>
                        <a:t>2016 (40 k€)</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T1</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smtClean="0">
                          <a:effectLst/>
                          <a:latin typeface="Calibri" panose="020F0502020204030204" pitchFamily="34" charset="0"/>
                          <a:cs typeface="Calibri" panose="020F0502020204030204" pitchFamily="34" charset="0"/>
                        </a:rPr>
                        <a:t>20</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P124</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289855">
                <a:tc>
                  <a:txBody>
                    <a:bodyPr/>
                    <a:lstStyle/>
                    <a:p>
                      <a:pPr algn="l" fontAlgn="t"/>
                      <a:r>
                        <a:rPr lang="fr-FR" sz="1100" u="none" strike="noStrike">
                          <a:effectLst/>
                          <a:latin typeface="Calibri" panose="020F0502020204030204" pitchFamily="34" charset="0"/>
                          <a:cs typeface="Calibri" panose="020F0502020204030204" pitchFamily="34" charset="0"/>
                        </a:rPr>
                        <a:t>SIVA OSIRIS Connecteur FONJEP</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NA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Offre de service SIVA : Fin travaux de connexion, prévu au PA 2015</a:t>
                      </a:r>
                      <a:br>
                        <a:rPr lang="fr-FR" sz="1100" u="none" strike="noStrike">
                          <a:effectLst/>
                          <a:latin typeface="Calibri" panose="020F0502020204030204" pitchFamily="34" charset="0"/>
                          <a:cs typeface="Calibri" panose="020F0502020204030204" pitchFamily="34" charset="0"/>
                        </a:rPr>
                      </a:br>
                      <a:r>
                        <a:rPr lang="fr-FR" sz="1100" u="none" strike="noStrike">
                          <a:effectLst/>
                          <a:latin typeface="Calibri" panose="020F0502020204030204" pitchFamily="34" charset="0"/>
                          <a:cs typeface="Calibri" panose="020F0502020204030204" pitchFamily="34" charset="0"/>
                        </a:rPr>
                        <a:t>En partie commandé en 2016</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T1-T2</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smtClean="0">
                          <a:effectLst/>
                          <a:latin typeface="Calibri" panose="020F0502020204030204" pitchFamily="34" charset="0"/>
                          <a:cs typeface="Calibri" panose="020F0502020204030204" pitchFamily="34" charset="0"/>
                        </a:rPr>
                        <a:t>30</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P124</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289855">
                <a:tc>
                  <a:txBody>
                    <a:bodyPr/>
                    <a:lstStyle/>
                    <a:p>
                      <a:pPr algn="l" fontAlgn="t"/>
                      <a:r>
                        <a:rPr lang="fr-FR" sz="1100" u="none" strike="noStrike">
                          <a:effectLst/>
                          <a:latin typeface="Calibri" panose="020F0502020204030204" pitchFamily="34" charset="0"/>
                          <a:cs typeface="Calibri" panose="020F0502020204030204" pitchFamily="34" charset="0"/>
                        </a:rPr>
                        <a:t>SIVA OSIRIS Connecteur CHORUS v2</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1</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Offre de service SIVA : évolutions connecteur Chorus V2</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T3-T4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25</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P124</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170503">
                <a:tc>
                  <a:txBody>
                    <a:bodyPr/>
                    <a:lstStyle/>
                    <a:p>
                      <a:pPr algn="l" fontAlgn="t"/>
                      <a:r>
                        <a:rPr lang="fr-FR" sz="1100" u="none" strike="noStrike">
                          <a:effectLst/>
                          <a:latin typeface="Calibri" panose="020F0502020204030204" pitchFamily="34" charset="0"/>
                          <a:cs typeface="Calibri" panose="020F0502020204030204" pitchFamily="34" charset="0"/>
                        </a:rPr>
                        <a:t>SIVA OSIRIS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NA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MCO</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T1-T2-T3-T4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smtClean="0">
                          <a:effectLst/>
                          <a:latin typeface="Calibri" panose="020F0502020204030204" pitchFamily="34" charset="0"/>
                          <a:cs typeface="Calibri" panose="020F0502020204030204" pitchFamily="34" charset="0"/>
                        </a:rPr>
                        <a:t>36</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P124</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289855">
                <a:tc>
                  <a:txBody>
                    <a:bodyPr/>
                    <a:lstStyle/>
                    <a:p>
                      <a:pPr algn="l" fontAlgn="t"/>
                      <a:r>
                        <a:rPr lang="fr-FR" sz="1100" u="none" strike="noStrike">
                          <a:effectLst/>
                          <a:latin typeface="Calibri" panose="020F0502020204030204" pitchFamily="34" charset="0"/>
                          <a:cs typeface="Calibri" panose="020F0502020204030204" pitchFamily="34" charset="0"/>
                        </a:rPr>
                        <a:t>SIVA OSIRIS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1</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Offre de service SIVA : ajout d'un ou deux trains de maintenance évolutive pour les évolutions demandées dans l'année</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T2-T4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2</a:t>
                      </a:r>
                      <a:r>
                        <a:rPr lang="fr-FR" sz="1100" u="none" strike="noStrike" dirty="0" smtClean="0">
                          <a:effectLst/>
                          <a:latin typeface="Calibri" panose="020F0502020204030204" pitchFamily="34" charset="0"/>
                          <a:cs typeface="Calibri" panose="020F0502020204030204" pitchFamily="34" charset="0"/>
                        </a:rPr>
                        <a:t>0</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P124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r>
              <a:tr h="289855">
                <a:tc>
                  <a:txBody>
                    <a:bodyPr/>
                    <a:lstStyle/>
                    <a:p>
                      <a:pPr algn="l" fontAlgn="t"/>
                      <a:r>
                        <a:rPr lang="fr-FR" sz="1100" u="none" strike="noStrike" dirty="0">
                          <a:effectLst/>
                          <a:latin typeface="Calibri" panose="020F0502020204030204" pitchFamily="34" charset="0"/>
                          <a:cs typeface="Calibri" panose="020F0502020204030204" pitchFamily="34" charset="0"/>
                        </a:rPr>
                        <a:t>SIVA-Décisionnel</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1</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dirty="0">
                          <a:effectLst/>
                          <a:latin typeface="Calibri" panose="020F0502020204030204" pitchFamily="34" charset="0"/>
                          <a:cs typeface="Calibri" panose="020F0502020204030204" pitchFamily="34" charset="0"/>
                        </a:rPr>
                        <a:t>Projet faisant partie de l'offre de service SIVA : adaptations aux évolutions d'OSIRIS --&gt; impact sur le </a:t>
                      </a:r>
                      <a:r>
                        <a:rPr lang="fr-FR" sz="1100" u="none" strike="noStrike" dirty="0" err="1">
                          <a:effectLst/>
                          <a:latin typeface="Calibri" panose="020F0502020204030204" pitchFamily="34" charset="0"/>
                          <a:cs typeface="Calibri" panose="020F0502020204030204" pitchFamily="34" charset="0"/>
                        </a:rPr>
                        <a:t>dataware</a:t>
                      </a:r>
                      <a:r>
                        <a:rPr lang="fr-FR" sz="1100" u="none" strike="noStrike" dirty="0">
                          <a:effectLst/>
                          <a:latin typeface="Calibri" panose="020F0502020204030204" pitchFamily="34" charset="0"/>
                          <a:cs typeface="Calibri" panose="020F0502020204030204" pitchFamily="34" charset="0"/>
                        </a:rPr>
                        <a:t> et sur le cube</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T1-T2-T3-T4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15</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P124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xmlns="" val="1153562680"/>
              </p:ext>
            </p:extLst>
          </p:nvPr>
        </p:nvGraphicFramePr>
        <p:xfrm>
          <a:off x="182880" y="4313936"/>
          <a:ext cx="8778239" cy="1719025"/>
        </p:xfrm>
        <a:graphic>
          <a:graphicData uri="http://schemas.openxmlformats.org/drawingml/2006/table">
            <a:tbl>
              <a:tblPr firstRow="1" bandRow="1">
                <a:tableStyleId>{21E4AEA4-8DFA-4A89-87EB-49C32662AFE0}</a:tableStyleId>
              </a:tblPr>
              <a:tblGrid>
                <a:gridCol w="1588327"/>
                <a:gridCol w="618356"/>
                <a:gridCol w="4302219"/>
                <a:gridCol w="871321"/>
                <a:gridCol w="670537"/>
                <a:gridCol w="727479"/>
              </a:tblGrid>
              <a:tr h="289855">
                <a:tc>
                  <a:txBody>
                    <a:bodyPr/>
                    <a:lstStyle/>
                    <a:p>
                      <a:pPr algn="l" fontAlgn="ctr"/>
                      <a:r>
                        <a:rPr lang="fr-FR" sz="1100" u="none" strike="noStrike" dirty="0">
                          <a:effectLst/>
                          <a:latin typeface="Calibri" panose="020F0502020204030204" pitchFamily="34" charset="0"/>
                          <a:cs typeface="Calibri" panose="020F0502020204030204" pitchFamily="34" charset="0"/>
                        </a:rPr>
                        <a:t>Intitulé projet</a:t>
                      </a:r>
                      <a:endParaRPr lang="fr-FR" sz="1100" b="1"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dirty="0">
                          <a:effectLst/>
                          <a:latin typeface="Calibri" panose="020F0502020204030204" pitchFamily="34" charset="0"/>
                          <a:cs typeface="Calibri" panose="020F0502020204030204" pitchFamily="34" charset="0"/>
                        </a:rPr>
                        <a:t>Priorité</a:t>
                      </a:r>
                      <a:endParaRPr lang="fr-FR" sz="1100" b="1"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a:effectLst/>
                          <a:latin typeface="Calibri" panose="020F0502020204030204" pitchFamily="34" charset="0"/>
                          <a:cs typeface="Calibri" panose="020F0502020204030204" pitchFamily="34" charset="0"/>
                        </a:rPr>
                        <a:t>Descriptif</a:t>
                      </a:r>
                      <a:endParaRPr lang="fr-FR" sz="1100" b="1"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a:effectLst/>
                          <a:latin typeface="Calibri" panose="020F0502020204030204" pitchFamily="34" charset="0"/>
                          <a:cs typeface="Calibri" panose="020F0502020204030204" pitchFamily="34" charset="0"/>
                        </a:rPr>
                        <a:t>Planning prévisionnel</a:t>
                      </a:r>
                      <a:endParaRPr lang="fr-FR" sz="1100" b="1"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a:effectLst/>
                          <a:latin typeface="Calibri" panose="020F0502020204030204" pitchFamily="34" charset="0"/>
                          <a:cs typeface="Calibri" panose="020F0502020204030204" pitchFamily="34" charset="0"/>
                        </a:rPr>
                        <a:t>k€</a:t>
                      </a:r>
                      <a:endParaRPr lang="fr-FR" sz="1100" b="1"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ctr"/>
                      <a:r>
                        <a:rPr lang="fr-FR" sz="1100" u="none" strike="noStrike" dirty="0">
                          <a:effectLst/>
                          <a:latin typeface="Calibri" panose="020F0502020204030204" pitchFamily="34" charset="0"/>
                          <a:cs typeface="Calibri" panose="020F0502020204030204" pitchFamily="34" charset="0"/>
                        </a:rPr>
                        <a:t>Financeur</a:t>
                      </a:r>
                      <a:endParaRPr lang="fr-FR" sz="1100" b="1"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r>
              <a:tr h="289855">
                <a:tc>
                  <a:txBody>
                    <a:bodyPr/>
                    <a:lstStyle/>
                    <a:p>
                      <a:pPr algn="l" fontAlgn="t"/>
                      <a:r>
                        <a:rPr lang="fr-FR" sz="1100" u="none" strike="noStrike">
                          <a:effectLst/>
                          <a:latin typeface="Calibri" panose="020F0502020204030204" pitchFamily="34" charset="0"/>
                          <a:cs typeface="Calibri" panose="020F0502020204030204" pitchFamily="34" charset="0"/>
                        </a:rPr>
                        <a:t>SIVA OSIRIS Convergence 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NA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Participation CNDS convergence OSIRIS : nouvelles demandes prises en charge par le 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T2-T4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30</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289855">
                <a:tc>
                  <a:txBody>
                    <a:bodyPr/>
                    <a:lstStyle/>
                    <a:p>
                      <a:pPr algn="l" fontAlgn="t"/>
                      <a:r>
                        <a:rPr lang="fr-FR" sz="1100" u="none" strike="noStrike">
                          <a:effectLst/>
                          <a:latin typeface="Calibri" panose="020F0502020204030204" pitchFamily="34" charset="0"/>
                          <a:cs typeface="Calibri" panose="020F0502020204030204" pitchFamily="34" charset="0"/>
                        </a:rPr>
                        <a:t>SIVA OSIRIS Convergence 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200" u="none" strike="noStrike">
                          <a:effectLst/>
                          <a:latin typeface="Calibri" panose="020F0502020204030204" pitchFamily="34" charset="0"/>
                          <a:cs typeface="Calibri" panose="020F0502020204030204" pitchFamily="34" charset="0"/>
                        </a:rPr>
                        <a:t>NA</a:t>
                      </a:r>
                      <a:endParaRPr lang="fr-FR" sz="12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MCO pour le connecteur-SIREPA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T1-T2-T3-T4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smtClean="0">
                          <a:effectLst/>
                          <a:latin typeface="Calibri" panose="020F0502020204030204" pitchFamily="34" charset="0"/>
                          <a:cs typeface="Calibri" panose="020F0502020204030204" pitchFamily="34" charset="0"/>
                        </a:rPr>
                        <a:t>7,5</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170503">
                <a:tc>
                  <a:txBody>
                    <a:bodyPr/>
                    <a:lstStyle/>
                    <a:p>
                      <a:pPr algn="l" fontAlgn="t"/>
                      <a:r>
                        <a:rPr lang="fr-FR" sz="1100" u="none" strike="noStrike">
                          <a:effectLst/>
                          <a:latin typeface="Calibri" panose="020F0502020204030204" pitchFamily="34" charset="0"/>
                          <a:cs typeface="Calibri" panose="020F0502020204030204" pitchFamily="34" charset="0"/>
                        </a:rPr>
                        <a:t>SIVA OSIRIS SIREPA v4</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NA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dirty="0">
                          <a:effectLst/>
                          <a:latin typeface="Calibri" panose="020F0502020204030204" pitchFamily="34" charset="0"/>
                          <a:cs typeface="Calibri" panose="020F0502020204030204" pitchFamily="34" charset="0"/>
                        </a:rPr>
                        <a:t>Connecteur SIREPA v4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ctr"/>
                      <a:r>
                        <a:rPr lang="fr-FR" sz="1100" u="none" strike="noStrike" dirty="0">
                          <a:effectLst/>
                          <a:latin typeface="Calibri" panose="020F0502020204030204" pitchFamily="34" charset="0"/>
                          <a:cs typeface="Calibri" panose="020F0502020204030204" pitchFamily="34" charset="0"/>
                        </a:rPr>
                        <a:t>T1</a:t>
                      </a:r>
                      <a:endParaRPr lang="fr-FR" sz="12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t"/>
                      <a:r>
                        <a:rPr lang="fr-FR" sz="1100" u="none" strike="noStrike" dirty="0" smtClean="0">
                          <a:effectLst/>
                          <a:latin typeface="Calibri" panose="020F0502020204030204" pitchFamily="34" charset="0"/>
                          <a:cs typeface="Calibri" panose="020F0502020204030204" pitchFamily="34" charset="0"/>
                        </a:rPr>
                        <a:t>10</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r>
              <a:tr h="434782">
                <a:tc>
                  <a:txBody>
                    <a:bodyPr/>
                    <a:lstStyle/>
                    <a:p>
                      <a:pPr algn="l" fontAlgn="t"/>
                      <a:r>
                        <a:rPr lang="fr-FR" sz="1100" u="none" strike="noStrike">
                          <a:effectLst/>
                          <a:latin typeface="Calibri" panose="020F0502020204030204" pitchFamily="34" charset="0"/>
                          <a:cs typeface="Calibri" panose="020F0502020204030204" pitchFamily="34" charset="0"/>
                        </a:rPr>
                        <a:t>SIVA-Décisionnel Convergence CNDS</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a:effectLst/>
                          <a:latin typeface="Calibri" panose="020F0502020204030204" pitchFamily="34" charset="0"/>
                          <a:cs typeface="Calibri" panose="020F0502020204030204" pitchFamily="34" charset="0"/>
                        </a:rPr>
                        <a:t>NA</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l" fontAlgn="t"/>
                      <a:r>
                        <a:rPr lang="fr-FR" sz="1100" u="none" strike="noStrike">
                          <a:effectLst/>
                          <a:latin typeface="Calibri" panose="020F0502020204030204" pitchFamily="34" charset="0"/>
                          <a:cs typeface="Calibri" panose="020F0502020204030204" pitchFamily="34" charset="0"/>
                        </a:rPr>
                        <a:t>Rapports souhaités par le CNDS et faire la jointure au sein d'un même rapport entre données issues d'ORASSAMIS (jusqu'en 2016) et issues d'OSIRIS (à partir de 2017)</a:t>
                      </a:r>
                      <a:endParaRPr lang="fr-FR" sz="1100" b="0" i="0" u="none" strike="noStrike">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ctr"/>
                      <a:r>
                        <a:rPr lang="fr-FR" sz="1100" u="none" strike="noStrike" dirty="0">
                          <a:effectLst/>
                          <a:latin typeface="Calibri" panose="020F0502020204030204" pitchFamily="34" charset="0"/>
                          <a:cs typeface="Calibri" panose="020F0502020204030204" pitchFamily="34" charset="0"/>
                        </a:rPr>
                        <a:t>T3-T4</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nchor="ctr"/>
                </a:tc>
                <a:tc>
                  <a:txBody>
                    <a:bodyPr/>
                    <a:lstStyle/>
                    <a:p>
                      <a:pPr algn="ctr" fontAlgn="t"/>
                      <a:r>
                        <a:rPr lang="fr-FR" sz="1100" u="none" strike="noStrike" dirty="0">
                          <a:effectLst/>
                          <a:latin typeface="Calibri" panose="020F0502020204030204" pitchFamily="34" charset="0"/>
                          <a:cs typeface="Calibri" panose="020F0502020204030204" pitchFamily="34" charset="0"/>
                        </a:rPr>
                        <a:t>30</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c>
                  <a:txBody>
                    <a:bodyPr/>
                    <a:lstStyle/>
                    <a:p>
                      <a:pPr algn="ctr" fontAlgn="t"/>
                      <a:r>
                        <a:rPr lang="fr-FR" sz="1100" u="none" strike="noStrike" dirty="0">
                          <a:effectLst/>
                          <a:latin typeface="Calibri" panose="020F0502020204030204" pitchFamily="34" charset="0"/>
                          <a:cs typeface="Calibri" panose="020F0502020204030204" pitchFamily="34" charset="0"/>
                        </a:rPr>
                        <a:t>CNDS</a:t>
                      </a:r>
                      <a:endParaRPr lang="fr-FR" sz="1100" b="0" i="0" u="none" strike="noStrike" dirty="0">
                        <a:solidFill>
                          <a:srgbClr val="000000"/>
                        </a:solidFill>
                        <a:effectLst/>
                        <a:latin typeface="Calibri" panose="020F0502020204030204" pitchFamily="34" charset="0"/>
                        <a:cs typeface="Calibri" panose="020F0502020204030204" pitchFamily="34" charset="0"/>
                      </a:endParaRPr>
                    </a:p>
                  </a:txBody>
                  <a:tcPr marL="8525" marR="8525" marT="8525" marB="0"/>
                </a:tc>
              </a:tr>
            </a:tbl>
          </a:graphicData>
        </a:graphic>
      </p:graphicFrame>
    </p:spTree>
    <p:extLst>
      <p:ext uri="{BB962C8B-B14F-4D97-AF65-F5344CB8AC3E}">
        <p14:creationId xmlns:p14="http://schemas.microsoft.com/office/powerpoint/2010/main" xmlns="" val="398609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p:cTn id="7" dur="1000" fill="hold"/>
                                        <p:tgtEl>
                                          <p:spTgt spid="40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9">
                                            <p:txEl>
                                              <p:pRg st="0" end="0"/>
                                            </p:txEl>
                                          </p:spTgt>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4099">
                                            <p:txEl>
                                              <p:pRg st="9" end="9"/>
                                            </p:txEl>
                                          </p:spTgt>
                                        </p:tgtEl>
                                        <p:attrNameLst>
                                          <p:attrName>style.visibility</p:attrName>
                                        </p:attrNameLst>
                                      </p:cBhvr>
                                      <p:to>
                                        <p:strVal val="visible"/>
                                      </p:to>
                                    </p:set>
                                    <p:anim calcmode="lin" valueType="num">
                                      <p:cBhvr>
                                        <p:cTn id="18" dur="1000" fill="hold"/>
                                        <p:tgtEl>
                                          <p:spTgt spid="4099">
                                            <p:txEl>
                                              <p:pRg st="9" end="9"/>
                                            </p:txEl>
                                          </p:spTgt>
                                        </p:tgtEl>
                                        <p:attrNameLst>
                                          <p:attrName>ppt_w</p:attrName>
                                        </p:attrNameLst>
                                      </p:cBhvr>
                                      <p:tavLst>
                                        <p:tav tm="0">
                                          <p:val>
                                            <p:strVal val="#ppt_w*0.70"/>
                                          </p:val>
                                        </p:tav>
                                        <p:tav tm="100000">
                                          <p:val>
                                            <p:strVal val="#ppt_w"/>
                                          </p:val>
                                        </p:tav>
                                      </p:tavLst>
                                    </p:anim>
                                    <p:anim calcmode="lin" valueType="num">
                                      <p:cBhvr>
                                        <p:cTn id="19" dur="1000" fill="hold"/>
                                        <p:tgtEl>
                                          <p:spTgt spid="4099">
                                            <p:txEl>
                                              <p:pRg st="9" end="9"/>
                                            </p:txEl>
                                          </p:spTgt>
                                        </p:tgtEl>
                                        <p:attrNameLst>
                                          <p:attrName>ppt_h</p:attrName>
                                        </p:attrNameLst>
                                      </p:cBhvr>
                                      <p:tavLst>
                                        <p:tav tm="0">
                                          <p:val>
                                            <p:strVal val="#ppt_h"/>
                                          </p:val>
                                        </p:tav>
                                        <p:tav tm="100000">
                                          <p:val>
                                            <p:strVal val="#ppt_h"/>
                                          </p:val>
                                        </p:tav>
                                      </p:tavLst>
                                    </p:anim>
                                    <p:animEffect transition="in" filter="fade">
                                      <p:cBhvr>
                                        <p:cTn id="20" dur="1000"/>
                                        <p:tgtEl>
                                          <p:spTgt spid="4099">
                                            <p:txEl>
                                              <p:pRg st="9" end="9"/>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60"/>
          <p:cNvGrpSpPr/>
          <p:nvPr/>
        </p:nvGrpSpPr>
        <p:grpSpPr>
          <a:xfrm>
            <a:off x="1042955" y="3353001"/>
            <a:ext cx="2359090" cy="939397"/>
            <a:chOff x="1060613" y="2560929"/>
            <a:chExt cx="2359090" cy="939397"/>
          </a:xfrm>
        </p:grpSpPr>
        <p:sp>
          <p:nvSpPr>
            <p:cNvPr id="62" name="Rectangle à coins arrondis 61"/>
            <p:cNvSpPr/>
            <p:nvPr/>
          </p:nvSpPr>
          <p:spPr>
            <a:xfrm>
              <a:off x="1060613" y="2560929"/>
              <a:ext cx="2359090" cy="939397"/>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63" name="Rectangle 62"/>
            <p:cNvSpPr/>
            <p:nvPr/>
          </p:nvSpPr>
          <p:spPr>
            <a:xfrm>
              <a:off x="1106471" y="2606787"/>
              <a:ext cx="2267374" cy="847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Aft>
                  <a:spcPct val="35000"/>
                </a:spcAft>
              </a:pPr>
              <a:r>
                <a:rPr lang="fr-FR" sz="1600" b="1" dirty="0">
                  <a:latin typeface="Calibri" pitchFamily="34" charset="0"/>
                </a:rPr>
                <a:t>Outil de connaissance des associations</a:t>
              </a:r>
            </a:p>
          </p:txBody>
        </p:sp>
      </p:grpSp>
      <p:grpSp>
        <p:nvGrpSpPr>
          <p:cNvPr id="6" name="Groupe 54"/>
          <p:cNvGrpSpPr/>
          <p:nvPr/>
        </p:nvGrpSpPr>
        <p:grpSpPr>
          <a:xfrm>
            <a:off x="3188570" y="952701"/>
            <a:ext cx="2614460" cy="939397"/>
            <a:chOff x="3198703" y="166167"/>
            <a:chExt cx="2614460" cy="939397"/>
          </a:xfrm>
        </p:grpSpPr>
        <p:sp>
          <p:nvSpPr>
            <p:cNvPr id="56" name="Rectangle à coins arrondis 55"/>
            <p:cNvSpPr/>
            <p:nvPr/>
          </p:nvSpPr>
          <p:spPr>
            <a:xfrm>
              <a:off x="3198703" y="166167"/>
              <a:ext cx="2614460" cy="939397"/>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7" name="Rectangle 56"/>
            <p:cNvSpPr/>
            <p:nvPr/>
          </p:nvSpPr>
          <p:spPr>
            <a:xfrm>
              <a:off x="3244561" y="212025"/>
              <a:ext cx="2522744" cy="847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Calibri" pitchFamily="34" charset="0"/>
                </a:rPr>
                <a:t>« Dites-le nous une fois » pour les associations</a:t>
              </a:r>
              <a:endParaRPr lang="fr-FR" sz="1600" b="1" kern="1200" dirty="0"/>
            </a:p>
          </p:txBody>
        </p:sp>
      </p:grpSp>
      <p:sp>
        <p:nvSpPr>
          <p:cNvPr id="66" name="Connecteur droit 3"/>
          <p:cNvSpPr/>
          <p:nvPr/>
        </p:nvSpPr>
        <p:spPr>
          <a:xfrm>
            <a:off x="2300932" y="1373832"/>
            <a:ext cx="4262736" cy="4262736"/>
          </a:xfrm>
          <a:custGeom>
            <a:avLst/>
            <a:gdLst/>
            <a:ahLst/>
            <a:cxnLst/>
            <a:rect l="0" t="0" r="0" b="0"/>
            <a:pathLst>
              <a:path>
                <a:moveTo>
                  <a:pt x="3832006" y="846626"/>
                </a:moveTo>
                <a:arcTo wR="2131368" hR="2131368" stAng="19375854" swAng="2395034"/>
              </a:path>
            </a:pathLst>
          </a:custGeom>
          <a:noFill/>
          <a:ln>
            <a:tailEnd type="arrow"/>
          </a:ln>
        </p:spPr>
        <p:style>
          <a:lnRef idx="1">
            <a:schemeClr val="accent2">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sp>
      <p:sp>
        <p:nvSpPr>
          <p:cNvPr id="65" name="Connecteur droit 3"/>
          <p:cNvSpPr/>
          <p:nvPr/>
        </p:nvSpPr>
        <p:spPr>
          <a:xfrm>
            <a:off x="2212032" y="1526232"/>
            <a:ext cx="4262736" cy="4262736"/>
          </a:xfrm>
          <a:custGeom>
            <a:avLst/>
            <a:gdLst/>
            <a:ahLst/>
            <a:cxnLst/>
            <a:rect l="0" t="0" r="0" b="0"/>
            <a:pathLst>
              <a:path>
                <a:moveTo>
                  <a:pt x="106396" y="1466370"/>
                </a:moveTo>
                <a:arcTo wR="2131368" hR="2131368" stAng="11890806" swAng="1795414"/>
              </a:path>
            </a:pathLst>
          </a:custGeom>
          <a:noFill/>
          <a:ln>
            <a:tailEnd type="arrow"/>
          </a:ln>
        </p:spPr>
        <p:style>
          <a:lnRef idx="1">
            <a:schemeClr val="accent4">
              <a:hueOff val="0"/>
              <a:satOff val="0"/>
              <a:lumOff val="0"/>
              <a:alphaOff val="0"/>
            </a:schemeClr>
          </a:lnRef>
          <a:fillRef idx="0">
            <a:scrgbClr r="0" g="0" b="0"/>
          </a:fillRef>
          <a:effectRef idx="0">
            <a:schemeClr val="accent4">
              <a:hueOff val="0"/>
              <a:satOff val="0"/>
              <a:lumOff val="0"/>
              <a:alphaOff val="0"/>
            </a:schemeClr>
          </a:effectRef>
          <a:fontRef idx="minor">
            <a:schemeClr val="tx1">
              <a:hueOff val="0"/>
              <a:satOff val="0"/>
              <a:lumOff val="0"/>
              <a:alphaOff val="0"/>
            </a:schemeClr>
          </a:fontRef>
        </p:style>
      </p:sp>
      <p:sp>
        <p:nvSpPr>
          <p:cNvPr id="64" name="Connecteur droit 3"/>
          <p:cNvSpPr/>
          <p:nvPr/>
        </p:nvSpPr>
        <p:spPr>
          <a:xfrm>
            <a:off x="2237432" y="1450032"/>
            <a:ext cx="4262736" cy="4262736"/>
          </a:xfrm>
          <a:custGeom>
            <a:avLst/>
            <a:gdLst/>
            <a:ahLst/>
            <a:cxnLst/>
            <a:rect l="0" t="0" r="0" b="0"/>
            <a:pathLst>
              <a:path>
                <a:moveTo>
                  <a:pt x="3164645" y="3995521"/>
                </a:moveTo>
                <a:arcTo wR="2131368" hR="2131368" stAng="3660056" swAng="4780238"/>
              </a:path>
            </a:pathLst>
          </a:custGeom>
          <a:noFill/>
          <a:ln>
            <a:tailEnd type="arrow"/>
          </a:ln>
        </p:spPr>
        <p:style>
          <a:lnRef idx="1">
            <a:schemeClr val="accent3">
              <a:hueOff val="0"/>
              <a:satOff val="0"/>
              <a:lumOff val="0"/>
              <a:alphaOff val="0"/>
            </a:schemeClr>
          </a:lnRef>
          <a:fillRef idx="0">
            <a:scrgbClr r="0" g="0" b="0"/>
          </a:fillRef>
          <a:effectRef idx="0">
            <a:schemeClr val="accent3">
              <a:hueOff val="0"/>
              <a:satOff val="0"/>
              <a:lumOff val="0"/>
              <a:alphaOff val="0"/>
            </a:schemeClr>
          </a:effectRef>
          <a:fontRef idx="minor">
            <a:schemeClr val="tx1">
              <a:hueOff val="0"/>
              <a:satOff val="0"/>
              <a:lumOff val="0"/>
              <a:alphaOff val="0"/>
            </a:schemeClr>
          </a:fontRef>
        </p:style>
      </p:sp>
      <p:sp>
        <p:nvSpPr>
          <p:cNvPr id="2" name="Espace réservé du pied de page 1"/>
          <p:cNvSpPr>
            <a:spLocks noGrp="1"/>
          </p:cNvSpPr>
          <p:nvPr>
            <p:ph type="ftr" sz="quarter" idx="10"/>
          </p:nvPr>
        </p:nvSpPr>
        <p:spPr/>
        <p:txBody>
          <a:bodyPr/>
          <a:lstStyle/>
          <a:p>
            <a:pPr>
              <a:defRPr/>
            </a:pPr>
            <a:endParaRPr lang="fr-FR" smtClean="0"/>
          </a:p>
          <a:p>
            <a:pPr>
              <a:defRPr/>
            </a:pPr>
            <a:endParaRPr lang="fr-FR"/>
          </a:p>
        </p:txBody>
      </p:sp>
      <p:sp>
        <p:nvSpPr>
          <p:cNvPr id="3" name="Espace réservé du numéro de diapositive 2"/>
          <p:cNvSpPr>
            <a:spLocks noGrp="1"/>
          </p:cNvSpPr>
          <p:nvPr>
            <p:ph type="sldNum" sz="quarter" idx="11"/>
          </p:nvPr>
        </p:nvSpPr>
        <p:spPr/>
        <p:txBody>
          <a:bodyPr/>
          <a:lstStyle/>
          <a:p>
            <a:pPr>
              <a:defRPr/>
            </a:pPr>
            <a:fld id="{CEB4258D-A6A6-41DB-8CE2-44C12C9FBE83}" type="slidenum">
              <a:rPr lang="fr-FR" smtClean="0"/>
              <a:pPr>
                <a:defRPr/>
              </a:pPr>
              <a:t>4</a:t>
            </a:fld>
            <a:endParaRPr lang="fr-FR"/>
          </a:p>
        </p:txBody>
      </p:sp>
      <p:sp>
        <p:nvSpPr>
          <p:cNvPr id="5" name="Rectangle 13"/>
          <p:cNvSpPr txBox="1">
            <a:spLocks/>
          </p:cNvSpPr>
          <p:nvPr/>
        </p:nvSpPr>
        <p:spPr bwMode="auto">
          <a:xfrm>
            <a:off x="0" y="203200"/>
            <a:ext cx="9144000" cy="511175"/>
          </a:xfrm>
          <a:prstGeom prst="rect">
            <a:avLst/>
          </a:prstGeom>
          <a:noFill/>
        </p:spPr>
        <p:txBody>
          <a:bodyPr vert="horz" wrap="square" lIns="91440" tIns="45720" rIns="91440" bIns="45720" numCol="1"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sz="2000" b="1" i="0" u="none" strike="noStrike" kern="0" cap="none" spc="0" normalizeH="0" baseline="0" noProof="0" dirty="0" smtClean="0">
                <a:ln>
                  <a:noFill/>
                </a:ln>
                <a:solidFill>
                  <a:srgbClr val="6585CF"/>
                </a:solidFill>
                <a:effectLst/>
                <a:uLnTx/>
                <a:uFillTx/>
                <a:latin typeface="+mj-lt"/>
                <a:ea typeface="+mj-ea"/>
                <a:cs typeface="+mj-cs"/>
              </a:rPr>
              <a:t>Concept général du projet SIVA</a:t>
            </a:r>
            <a:endParaRPr kumimoji="0" lang="fr-FR" sz="2000" b="1" i="0" u="none" strike="noStrike" kern="0" cap="none" spc="0" normalizeH="0" baseline="0" noProof="0" dirty="0" smtClean="0">
              <a:ln>
                <a:noFill/>
              </a:ln>
              <a:solidFill>
                <a:srgbClr val="6585CF"/>
              </a:solidFill>
              <a:effectLst/>
              <a:uLnTx/>
              <a:uFillTx/>
              <a:latin typeface="+mn-lt"/>
              <a:ea typeface="+mj-ea"/>
              <a:cs typeface="+mj-cs"/>
            </a:endParaRPr>
          </a:p>
        </p:txBody>
      </p:sp>
      <p:grpSp>
        <p:nvGrpSpPr>
          <p:cNvPr id="7" name="Groupe 7"/>
          <p:cNvGrpSpPr/>
          <p:nvPr/>
        </p:nvGrpSpPr>
        <p:grpSpPr>
          <a:xfrm>
            <a:off x="7085584" y="851854"/>
            <a:ext cx="998220" cy="1129346"/>
            <a:chOff x="6560820" y="806134"/>
            <a:chExt cx="1889760" cy="2828534"/>
          </a:xfrm>
        </p:grpSpPr>
        <p:pic>
          <p:nvPicPr>
            <p:cNvPr id="1026" name="Picture 2"/>
            <p:cNvPicPr>
              <a:picLocks noChangeAspect="1" noChangeArrowheads="1"/>
            </p:cNvPicPr>
            <p:nvPr/>
          </p:nvPicPr>
          <p:blipFill>
            <a:blip r:embed="rId2" cstate="print"/>
            <a:srcRect/>
            <a:stretch>
              <a:fillRect/>
            </a:stretch>
          </p:blipFill>
          <p:spPr bwMode="auto">
            <a:xfrm>
              <a:off x="6560820" y="806134"/>
              <a:ext cx="1889760" cy="41803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582356" y="1232852"/>
              <a:ext cx="1866002" cy="2401816"/>
            </a:xfrm>
            <a:prstGeom prst="rect">
              <a:avLst/>
            </a:prstGeom>
            <a:noFill/>
            <a:ln w="9525">
              <a:noFill/>
              <a:miter lim="800000"/>
              <a:headEnd/>
              <a:tailEnd/>
            </a:ln>
          </p:spPr>
        </p:pic>
      </p:grpSp>
      <p:sp>
        <p:nvSpPr>
          <p:cNvPr id="9" name="Flèche droite 8"/>
          <p:cNvSpPr/>
          <p:nvPr/>
        </p:nvSpPr>
        <p:spPr>
          <a:xfrm>
            <a:off x="5765800" y="1308100"/>
            <a:ext cx="304800"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768950" y="1200709"/>
            <a:ext cx="1578610" cy="646331"/>
          </a:xfrm>
          <a:prstGeom prst="rect">
            <a:avLst/>
          </a:prstGeom>
        </p:spPr>
        <p:txBody>
          <a:bodyPr wrap="square">
            <a:spAutoFit/>
          </a:bodyPr>
          <a:lstStyle/>
          <a:p>
            <a:pPr lvl="0" algn="ctr"/>
            <a:r>
              <a:rPr lang="fr-FR" b="1" dirty="0" smtClean="0">
                <a:solidFill>
                  <a:srgbClr val="3333FF"/>
                </a:solidFill>
              </a:rPr>
              <a:t>Portails administratifs</a:t>
            </a:r>
            <a:endParaRPr lang="fr-FR" b="1" dirty="0">
              <a:solidFill>
                <a:srgbClr val="3333FF"/>
              </a:solidFill>
            </a:endParaRPr>
          </a:p>
        </p:txBody>
      </p:sp>
      <p:sp>
        <p:nvSpPr>
          <p:cNvPr id="11" name="Flèche droite 10"/>
          <p:cNvSpPr/>
          <p:nvPr/>
        </p:nvSpPr>
        <p:spPr>
          <a:xfrm rot="10800000">
            <a:off x="8063392" y="1336362"/>
            <a:ext cx="267668" cy="195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grpSp>
        <p:nvGrpSpPr>
          <p:cNvPr id="8" name="Group 20"/>
          <p:cNvGrpSpPr>
            <a:grpSpLocks/>
          </p:cNvGrpSpPr>
          <p:nvPr/>
        </p:nvGrpSpPr>
        <p:grpSpPr bwMode="auto">
          <a:xfrm>
            <a:off x="8068989" y="1146600"/>
            <a:ext cx="1115895" cy="803256"/>
            <a:chOff x="3528" y="3028"/>
            <a:chExt cx="1371" cy="685"/>
          </a:xfrm>
        </p:grpSpPr>
        <p:pic>
          <p:nvPicPr>
            <p:cNvPr id="13" name="Picture 21" descr="bonhomme"/>
            <p:cNvPicPr>
              <a:picLocks noChangeAspect="1" noChangeArrowheads="1"/>
            </p:cNvPicPr>
            <p:nvPr/>
          </p:nvPicPr>
          <p:blipFill>
            <a:blip r:embed="rId4" cstate="print"/>
            <a:srcRect/>
            <a:stretch>
              <a:fillRect/>
            </a:stretch>
          </p:blipFill>
          <p:spPr bwMode="auto">
            <a:xfrm>
              <a:off x="3933" y="3028"/>
              <a:ext cx="552" cy="369"/>
            </a:xfrm>
            <a:prstGeom prst="rect">
              <a:avLst/>
            </a:prstGeom>
            <a:noFill/>
            <a:ln w="9525">
              <a:noFill/>
              <a:miter lim="800000"/>
              <a:headEnd/>
              <a:tailEnd/>
            </a:ln>
          </p:spPr>
        </p:pic>
        <p:sp>
          <p:nvSpPr>
            <p:cNvPr id="14" name="Text Box 22"/>
            <p:cNvSpPr txBox="1">
              <a:spLocks noChangeArrowheads="1"/>
            </p:cNvSpPr>
            <p:nvPr/>
          </p:nvSpPr>
          <p:spPr bwMode="auto">
            <a:xfrm>
              <a:off x="3528" y="3451"/>
              <a:ext cx="1371" cy="262"/>
            </a:xfrm>
            <a:prstGeom prst="rect">
              <a:avLst/>
            </a:prstGeom>
            <a:noFill/>
            <a:ln w="9525">
              <a:noFill/>
              <a:miter lim="800000"/>
              <a:headEnd/>
              <a:tailEnd/>
            </a:ln>
          </p:spPr>
          <p:txBody>
            <a:bodyPr wrap="square">
              <a:spAutoFit/>
            </a:bodyPr>
            <a:lstStyle/>
            <a:p>
              <a:pPr algn="ctr"/>
              <a:r>
                <a:rPr lang="fr-FR" sz="1400" b="1" dirty="0">
                  <a:solidFill>
                    <a:srgbClr val="3333FF"/>
                  </a:solidFill>
                </a:rPr>
                <a:t>Associations</a:t>
              </a:r>
              <a:endParaRPr lang="fr-FR" sz="900" b="1" dirty="0">
                <a:solidFill>
                  <a:srgbClr val="3333FF"/>
                </a:solidFill>
              </a:endParaRPr>
            </a:p>
          </p:txBody>
        </p:sp>
      </p:grpSp>
      <p:grpSp>
        <p:nvGrpSpPr>
          <p:cNvPr id="12" name="Groupe 185"/>
          <p:cNvGrpSpPr/>
          <p:nvPr/>
        </p:nvGrpSpPr>
        <p:grpSpPr>
          <a:xfrm>
            <a:off x="7469950" y="4870286"/>
            <a:ext cx="1674050" cy="1485221"/>
            <a:chOff x="1701163" y="1660176"/>
            <a:chExt cx="1674050" cy="1485221"/>
          </a:xfrm>
        </p:grpSpPr>
        <p:sp>
          <p:nvSpPr>
            <p:cNvPr id="16" name="Text Box 22"/>
            <p:cNvSpPr txBox="1">
              <a:spLocks noChangeArrowheads="1"/>
            </p:cNvSpPr>
            <p:nvPr/>
          </p:nvSpPr>
          <p:spPr bwMode="auto">
            <a:xfrm>
              <a:off x="1701163" y="2622177"/>
              <a:ext cx="1674050" cy="523220"/>
            </a:xfrm>
            <a:prstGeom prst="rect">
              <a:avLst/>
            </a:prstGeom>
            <a:noFill/>
            <a:ln w="9525">
              <a:noFill/>
              <a:miter lim="800000"/>
              <a:headEnd/>
              <a:tailEnd/>
            </a:ln>
          </p:spPr>
          <p:txBody>
            <a:bodyPr wrap="square">
              <a:spAutoFit/>
            </a:bodyPr>
            <a:lstStyle/>
            <a:p>
              <a:pPr algn="ctr"/>
              <a:r>
                <a:rPr lang="fr-FR" sz="1400" b="1" dirty="0" smtClean="0">
                  <a:solidFill>
                    <a:srgbClr val="3333FF"/>
                  </a:solidFill>
                </a:rPr>
                <a:t>Autorités administratives</a:t>
              </a:r>
              <a:endParaRPr lang="fr-FR" sz="1050" b="1" dirty="0">
                <a:solidFill>
                  <a:srgbClr val="3333FF"/>
                </a:solidFill>
              </a:endParaRPr>
            </a:p>
          </p:txBody>
        </p:sp>
        <p:grpSp>
          <p:nvGrpSpPr>
            <p:cNvPr id="15" name="Groupe 61"/>
            <p:cNvGrpSpPr/>
            <p:nvPr/>
          </p:nvGrpSpPr>
          <p:grpSpPr>
            <a:xfrm>
              <a:off x="1867649" y="1660176"/>
              <a:ext cx="1284088" cy="1091346"/>
              <a:chOff x="1840755" y="1176082"/>
              <a:chExt cx="1284088" cy="1091346"/>
            </a:xfrm>
          </p:grpSpPr>
          <p:pic>
            <p:nvPicPr>
              <p:cNvPr id="18" name="Picture 2" descr="Afficher l'image d'origine"/>
              <p:cNvPicPr>
                <a:picLocks noChangeAspect="1" noChangeArrowheads="1"/>
              </p:cNvPicPr>
              <p:nvPr/>
            </p:nvPicPr>
            <p:blipFill>
              <a:blip r:embed="rId5" cstate="print"/>
              <a:stretch>
                <a:fillRect/>
              </a:stretch>
            </p:blipFill>
            <p:spPr bwMode="auto">
              <a:xfrm>
                <a:off x="2194861" y="1176082"/>
                <a:ext cx="791029" cy="791029"/>
              </a:xfrm>
              <a:prstGeom prst="rect">
                <a:avLst/>
              </a:prstGeom>
              <a:noFill/>
            </p:spPr>
          </p:pic>
          <p:pic>
            <p:nvPicPr>
              <p:cNvPr id="19" name="Picture 2" descr="Afficher l'image d'origine"/>
              <p:cNvPicPr>
                <a:picLocks noChangeAspect="1" noChangeArrowheads="1"/>
              </p:cNvPicPr>
              <p:nvPr/>
            </p:nvPicPr>
            <p:blipFill>
              <a:blip r:embed="rId5" cstate="print"/>
              <a:stretch>
                <a:fillRect/>
              </a:stretch>
            </p:blipFill>
            <p:spPr bwMode="auto">
              <a:xfrm>
                <a:off x="1840755" y="1386752"/>
                <a:ext cx="791029" cy="791029"/>
              </a:xfrm>
              <a:prstGeom prst="rect">
                <a:avLst/>
              </a:prstGeom>
              <a:noFill/>
            </p:spPr>
          </p:pic>
          <p:pic>
            <p:nvPicPr>
              <p:cNvPr id="20" name="Picture 2" descr="Afficher l'image d'origine"/>
              <p:cNvPicPr>
                <a:picLocks noChangeAspect="1" noChangeArrowheads="1"/>
              </p:cNvPicPr>
              <p:nvPr/>
            </p:nvPicPr>
            <p:blipFill>
              <a:blip r:embed="rId5" cstate="print"/>
              <a:stretch>
                <a:fillRect/>
              </a:stretch>
            </p:blipFill>
            <p:spPr bwMode="auto">
              <a:xfrm>
                <a:off x="2333814" y="1476399"/>
                <a:ext cx="791029" cy="791029"/>
              </a:xfrm>
              <a:prstGeom prst="rect">
                <a:avLst/>
              </a:prstGeom>
              <a:noFill/>
            </p:spPr>
          </p:pic>
        </p:grpSp>
      </p:grpSp>
      <p:sp>
        <p:nvSpPr>
          <p:cNvPr id="21" name="Rectangle 20"/>
          <p:cNvSpPr/>
          <p:nvPr/>
        </p:nvSpPr>
        <p:spPr>
          <a:xfrm>
            <a:off x="6091959" y="5157808"/>
            <a:ext cx="1553441" cy="646331"/>
          </a:xfrm>
          <a:prstGeom prst="rect">
            <a:avLst/>
          </a:prstGeom>
        </p:spPr>
        <p:txBody>
          <a:bodyPr wrap="square">
            <a:spAutoFit/>
          </a:bodyPr>
          <a:lstStyle/>
          <a:p>
            <a:pPr algn="ctr"/>
            <a:r>
              <a:rPr lang="fr-FR" b="1" dirty="0" smtClean="0">
                <a:solidFill>
                  <a:srgbClr val="3333FF"/>
                </a:solidFill>
              </a:rPr>
              <a:t>API Association</a:t>
            </a:r>
          </a:p>
        </p:txBody>
      </p:sp>
      <p:sp>
        <p:nvSpPr>
          <p:cNvPr id="22" name="Double flèche horizontale 21"/>
          <p:cNvSpPr/>
          <p:nvPr/>
        </p:nvSpPr>
        <p:spPr>
          <a:xfrm rot="2346562">
            <a:off x="6886575" y="5146674"/>
            <a:ext cx="742950" cy="22094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grpSp>
        <p:nvGrpSpPr>
          <p:cNvPr id="17" name="Groupe 29"/>
          <p:cNvGrpSpPr/>
          <p:nvPr/>
        </p:nvGrpSpPr>
        <p:grpSpPr>
          <a:xfrm>
            <a:off x="326608" y="4573109"/>
            <a:ext cx="2352305" cy="1141733"/>
            <a:chOff x="290002" y="1908350"/>
            <a:chExt cx="2352305" cy="1141733"/>
          </a:xfrm>
        </p:grpSpPr>
        <p:sp>
          <p:nvSpPr>
            <p:cNvPr id="29" name="Text Box 100"/>
            <p:cNvSpPr txBox="1">
              <a:spLocks noChangeArrowheads="1"/>
            </p:cNvSpPr>
            <p:nvPr/>
          </p:nvSpPr>
          <p:spPr bwMode="auto">
            <a:xfrm>
              <a:off x="290002" y="1908350"/>
              <a:ext cx="2340379" cy="369332"/>
            </a:xfrm>
            <a:prstGeom prst="rect">
              <a:avLst/>
            </a:prstGeom>
            <a:noFill/>
            <a:ln w="9525">
              <a:noFill/>
              <a:miter lim="800000"/>
              <a:headEnd/>
              <a:tailEnd/>
            </a:ln>
          </p:spPr>
          <p:txBody>
            <a:bodyPr wrap="square">
              <a:spAutoFit/>
            </a:bodyPr>
            <a:lstStyle/>
            <a:p>
              <a:pPr algn="ctr"/>
              <a:r>
                <a:rPr lang="fr-FR" b="1" dirty="0" smtClean="0">
                  <a:solidFill>
                    <a:srgbClr val="3333FF"/>
                  </a:solidFill>
                </a:rPr>
                <a:t>DataAsso</a:t>
              </a:r>
              <a:endParaRPr lang="fr-FR" sz="1600" b="1" dirty="0">
                <a:solidFill>
                  <a:srgbClr val="3333FF"/>
                </a:solidFill>
              </a:endParaRPr>
            </a:p>
          </p:txBody>
        </p:sp>
        <p:pic>
          <p:nvPicPr>
            <p:cNvPr id="26" name="Picture 2"/>
            <p:cNvPicPr>
              <a:picLocks noChangeAspect="1" noChangeArrowheads="1"/>
            </p:cNvPicPr>
            <p:nvPr/>
          </p:nvPicPr>
          <p:blipFill>
            <a:blip r:embed="rId6" cstate="print"/>
            <a:srcRect/>
            <a:stretch>
              <a:fillRect/>
            </a:stretch>
          </p:blipFill>
          <p:spPr bwMode="auto">
            <a:xfrm>
              <a:off x="293614" y="2237862"/>
              <a:ext cx="1145851" cy="800593"/>
            </a:xfrm>
            <a:prstGeom prst="rect">
              <a:avLst/>
            </a:prstGeom>
            <a:noFill/>
            <a:ln w="9525">
              <a:noFill/>
              <a:miter lim="800000"/>
              <a:headEnd/>
              <a:tailEnd/>
            </a:ln>
          </p:spPr>
        </p:pic>
        <p:pic>
          <p:nvPicPr>
            <p:cNvPr id="27" name="Picture 2"/>
            <p:cNvPicPr>
              <a:picLocks noChangeAspect="1" noChangeArrowheads="1"/>
            </p:cNvPicPr>
            <p:nvPr/>
          </p:nvPicPr>
          <p:blipFill>
            <a:blip r:embed="rId7" cstate="print"/>
            <a:srcRect/>
            <a:stretch>
              <a:fillRect/>
            </a:stretch>
          </p:blipFill>
          <p:spPr bwMode="auto">
            <a:xfrm>
              <a:off x="1525101" y="2244724"/>
              <a:ext cx="1117206" cy="805359"/>
            </a:xfrm>
            <a:prstGeom prst="rect">
              <a:avLst/>
            </a:prstGeom>
            <a:noFill/>
            <a:ln w="9525">
              <a:noFill/>
              <a:miter lim="800000"/>
              <a:headEnd/>
              <a:tailEnd/>
            </a:ln>
          </p:spPr>
        </p:pic>
      </p:grpSp>
      <p:sp>
        <p:nvSpPr>
          <p:cNvPr id="31" name="Flèche droite 30"/>
          <p:cNvSpPr/>
          <p:nvPr/>
        </p:nvSpPr>
        <p:spPr>
          <a:xfrm rot="7116717">
            <a:off x="1624106" y="4302312"/>
            <a:ext cx="304800" cy="241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 20"/>
          <p:cNvGrpSpPr>
            <a:grpSpLocks/>
          </p:cNvGrpSpPr>
          <p:nvPr/>
        </p:nvGrpSpPr>
        <p:grpSpPr bwMode="auto">
          <a:xfrm>
            <a:off x="206941" y="5960961"/>
            <a:ext cx="1370654" cy="911141"/>
            <a:chOff x="3528" y="3120"/>
            <a:chExt cx="1684" cy="777"/>
          </a:xfrm>
        </p:grpSpPr>
        <p:pic>
          <p:nvPicPr>
            <p:cNvPr id="33" name="Picture 21" descr="bonhomme"/>
            <p:cNvPicPr>
              <a:picLocks noChangeAspect="1" noChangeArrowheads="1"/>
            </p:cNvPicPr>
            <p:nvPr/>
          </p:nvPicPr>
          <p:blipFill>
            <a:blip r:embed="rId4" cstate="print"/>
            <a:srcRect/>
            <a:stretch>
              <a:fillRect/>
            </a:stretch>
          </p:blipFill>
          <p:spPr bwMode="auto">
            <a:xfrm>
              <a:off x="4098" y="3120"/>
              <a:ext cx="552" cy="369"/>
            </a:xfrm>
            <a:prstGeom prst="rect">
              <a:avLst/>
            </a:prstGeom>
            <a:noFill/>
            <a:ln w="9525">
              <a:noFill/>
              <a:miter lim="800000"/>
              <a:headEnd/>
              <a:tailEnd/>
            </a:ln>
          </p:spPr>
        </p:pic>
        <p:sp>
          <p:nvSpPr>
            <p:cNvPr id="34" name="Text Box 22"/>
            <p:cNvSpPr txBox="1">
              <a:spLocks noChangeArrowheads="1"/>
            </p:cNvSpPr>
            <p:nvPr/>
          </p:nvSpPr>
          <p:spPr bwMode="auto">
            <a:xfrm>
              <a:off x="3528" y="3451"/>
              <a:ext cx="1684" cy="446"/>
            </a:xfrm>
            <a:prstGeom prst="rect">
              <a:avLst/>
            </a:prstGeom>
            <a:noFill/>
            <a:ln w="9525">
              <a:noFill/>
              <a:miter lim="800000"/>
              <a:headEnd/>
              <a:tailEnd/>
            </a:ln>
          </p:spPr>
          <p:txBody>
            <a:bodyPr wrap="square">
              <a:spAutoFit/>
            </a:bodyPr>
            <a:lstStyle/>
            <a:p>
              <a:pPr algn="ctr"/>
              <a:r>
                <a:rPr lang="fr-FR" sz="1400" b="1" dirty="0" smtClean="0">
                  <a:solidFill>
                    <a:srgbClr val="3333FF"/>
                  </a:solidFill>
                </a:rPr>
                <a:t>Grand public, chercheurs…</a:t>
              </a:r>
              <a:endParaRPr lang="fr-FR" sz="900" b="1" dirty="0">
                <a:solidFill>
                  <a:srgbClr val="3333FF"/>
                </a:solidFill>
              </a:endParaRPr>
            </a:p>
          </p:txBody>
        </p:sp>
      </p:grpSp>
      <p:sp>
        <p:nvSpPr>
          <p:cNvPr id="35" name="Flèche droite 34"/>
          <p:cNvSpPr/>
          <p:nvPr/>
        </p:nvSpPr>
        <p:spPr>
          <a:xfrm rot="17173351">
            <a:off x="918521" y="5720103"/>
            <a:ext cx="267668" cy="195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itchFamily="34" charset="0"/>
            </a:endParaRPr>
          </a:p>
        </p:txBody>
      </p:sp>
      <p:grpSp>
        <p:nvGrpSpPr>
          <p:cNvPr id="24" name="Groupe 53"/>
          <p:cNvGrpSpPr/>
          <p:nvPr/>
        </p:nvGrpSpPr>
        <p:grpSpPr>
          <a:xfrm>
            <a:off x="3457389" y="2484903"/>
            <a:ext cx="2835836" cy="1334062"/>
            <a:chOff x="3457389" y="2484903"/>
            <a:chExt cx="2835836" cy="1334062"/>
          </a:xfrm>
        </p:grpSpPr>
        <p:sp>
          <p:nvSpPr>
            <p:cNvPr id="36" name="AutoShape 63"/>
            <p:cNvSpPr>
              <a:spLocks noChangeArrowheads="1"/>
            </p:cNvSpPr>
            <p:nvPr/>
          </p:nvSpPr>
          <p:spPr bwMode="auto">
            <a:xfrm>
              <a:off x="4222366" y="3280283"/>
              <a:ext cx="651774" cy="538682"/>
            </a:xfrm>
            <a:prstGeom prst="can">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fr-FR" sz="1100" b="1" dirty="0" smtClean="0">
                  <a:latin typeface="Calibri" pitchFamily="34" charset="0"/>
                </a:rPr>
                <a:t>DBAsso</a:t>
              </a:r>
              <a:endParaRPr lang="fr-FR" sz="1100" b="1" dirty="0">
                <a:latin typeface="Calibri" pitchFamily="34" charset="0"/>
              </a:endParaRPr>
            </a:p>
          </p:txBody>
        </p:sp>
        <p:sp>
          <p:nvSpPr>
            <p:cNvPr id="37" name="Rectangle 36"/>
            <p:cNvSpPr/>
            <p:nvPr/>
          </p:nvSpPr>
          <p:spPr>
            <a:xfrm>
              <a:off x="3457389" y="2653552"/>
              <a:ext cx="2002117" cy="5600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i="1" dirty="0" smtClean="0">
                  <a:solidFill>
                    <a:prstClr val="black"/>
                  </a:solidFill>
                  <a:latin typeface="Calibri" pitchFamily="34" charset="0"/>
                </a:rPr>
                <a:t>Système d’échange</a:t>
              </a:r>
            </a:p>
            <a:p>
              <a:pPr algn="ctr"/>
              <a:r>
                <a:rPr lang="fr-FR" sz="1400" b="1" i="1" dirty="0" smtClean="0">
                  <a:solidFill>
                    <a:prstClr val="black"/>
                  </a:solidFill>
                  <a:latin typeface="Calibri" pitchFamily="34" charset="0"/>
                </a:rPr>
                <a:t>ESB SIVA</a:t>
              </a:r>
            </a:p>
          </p:txBody>
        </p:sp>
        <p:grpSp>
          <p:nvGrpSpPr>
            <p:cNvPr id="25" name="Groupe 46"/>
            <p:cNvGrpSpPr/>
            <p:nvPr/>
          </p:nvGrpSpPr>
          <p:grpSpPr>
            <a:xfrm>
              <a:off x="5480489" y="2484903"/>
              <a:ext cx="465192" cy="391478"/>
              <a:chOff x="7167791" y="2247339"/>
              <a:chExt cx="701076" cy="512621"/>
            </a:xfrm>
          </p:grpSpPr>
          <p:sp>
            <p:nvSpPr>
              <p:cNvPr id="41" name="AutoShape 41"/>
              <p:cNvSpPr>
                <a:spLocks noChangeArrowheads="1"/>
              </p:cNvSpPr>
              <p:nvPr/>
            </p:nvSpPr>
            <p:spPr bwMode="auto">
              <a:xfrm>
                <a:off x="7241964" y="2247339"/>
                <a:ext cx="542706" cy="51262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000" dirty="0">
                  <a:latin typeface="Calibri" pitchFamily="34" charset="0"/>
                </a:endParaRPr>
              </a:p>
            </p:txBody>
          </p:sp>
          <p:sp>
            <p:nvSpPr>
              <p:cNvPr id="42" name="Text Box 42"/>
              <p:cNvSpPr txBox="1">
                <a:spLocks noChangeArrowheads="1"/>
              </p:cNvSpPr>
              <p:nvPr/>
            </p:nvSpPr>
            <p:spPr bwMode="auto">
              <a:xfrm>
                <a:off x="7167791" y="2376965"/>
                <a:ext cx="701076" cy="33853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a:solidFill>
                      <a:schemeClr val="bg1"/>
                    </a:solidFill>
                    <a:latin typeface="Calibri" pitchFamily="34" charset="0"/>
                    <a:sym typeface="Wingdings" pitchFamily="2" charset="2"/>
                  </a:rPr>
                  <a:t>RNA</a:t>
                </a:r>
                <a:endParaRPr lang="fr-FR" sz="1400" b="1" i="1" dirty="0">
                  <a:solidFill>
                    <a:schemeClr val="bg1"/>
                  </a:solidFill>
                  <a:latin typeface="Calibri" pitchFamily="34" charset="0"/>
                  <a:sym typeface="Wingdings" pitchFamily="2" charset="2"/>
                </a:endParaRPr>
              </a:p>
            </p:txBody>
          </p:sp>
        </p:grpSp>
        <p:grpSp>
          <p:nvGrpSpPr>
            <p:cNvPr id="28" name="Groupe 47"/>
            <p:cNvGrpSpPr/>
            <p:nvPr/>
          </p:nvGrpSpPr>
          <p:grpSpPr>
            <a:xfrm>
              <a:off x="5484435" y="2960032"/>
              <a:ext cx="546945" cy="391478"/>
              <a:chOff x="7106197" y="2247339"/>
              <a:chExt cx="824285" cy="512621"/>
            </a:xfrm>
          </p:grpSpPr>
          <p:sp>
            <p:nvSpPr>
              <p:cNvPr id="49" name="AutoShape 41"/>
              <p:cNvSpPr>
                <a:spLocks noChangeArrowheads="1"/>
              </p:cNvSpPr>
              <p:nvPr/>
            </p:nvSpPr>
            <p:spPr bwMode="auto">
              <a:xfrm>
                <a:off x="7241964" y="2247339"/>
                <a:ext cx="542706" cy="51262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000" dirty="0">
                  <a:latin typeface="Calibri" pitchFamily="34" charset="0"/>
                </a:endParaRPr>
              </a:p>
            </p:txBody>
          </p:sp>
          <p:sp>
            <p:nvSpPr>
              <p:cNvPr id="50" name="Text Box 42"/>
              <p:cNvSpPr txBox="1">
                <a:spLocks noChangeArrowheads="1"/>
              </p:cNvSpPr>
              <p:nvPr/>
            </p:nvSpPr>
            <p:spPr bwMode="auto">
              <a:xfrm>
                <a:off x="7106197" y="2376965"/>
                <a:ext cx="824285" cy="320399"/>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100" b="1" i="1" dirty="0" smtClean="0">
                    <a:solidFill>
                      <a:schemeClr val="bg1"/>
                    </a:solidFill>
                    <a:latin typeface="Calibri" pitchFamily="34" charset="0"/>
                    <a:sym typeface="Wingdings" pitchFamily="2" charset="2"/>
                  </a:rPr>
                  <a:t>Sirene</a:t>
                </a:r>
                <a:endParaRPr lang="fr-FR" sz="1400" b="1" i="1" dirty="0">
                  <a:solidFill>
                    <a:schemeClr val="bg1"/>
                  </a:solidFill>
                  <a:latin typeface="Calibri" pitchFamily="34" charset="0"/>
                  <a:sym typeface="Wingdings" pitchFamily="2" charset="2"/>
                </a:endParaRPr>
              </a:p>
            </p:txBody>
          </p:sp>
        </p:grpSp>
        <p:grpSp>
          <p:nvGrpSpPr>
            <p:cNvPr id="30" name="Groupe 50"/>
            <p:cNvGrpSpPr/>
            <p:nvPr/>
          </p:nvGrpSpPr>
          <p:grpSpPr>
            <a:xfrm>
              <a:off x="5933118" y="2619374"/>
              <a:ext cx="360107" cy="391478"/>
              <a:chOff x="7241964" y="2247339"/>
              <a:chExt cx="542706" cy="512621"/>
            </a:xfrm>
          </p:grpSpPr>
          <p:sp>
            <p:nvSpPr>
              <p:cNvPr id="52" name="AutoShape 41"/>
              <p:cNvSpPr>
                <a:spLocks noChangeArrowheads="1"/>
              </p:cNvSpPr>
              <p:nvPr/>
            </p:nvSpPr>
            <p:spPr bwMode="auto">
              <a:xfrm>
                <a:off x="7241964" y="2247339"/>
                <a:ext cx="542706" cy="51262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000" dirty="0">
                  <a:latin typeface="Calibri" pitchFamily="34" charset="0"/>
                </a:endParaRPr>
              </a:p>
            </p:txBody>
          </p:sp>
          <p:sp>
            <p:nvSpPr>
              <p:cNvPr id="53" name="Text Box 42"/>
              <p:cNvSpPr txBox="1">
                <a:spLocks noChangeArrowheads="1"/>
              </p:cNvSpPr>
              <p:nvPr/>
            </p:nvSpPr>
            <p:spPr bwMode="auto">
              <a:xfrm>
                <a:off x="7263220" y="2376965"/>
                <a:ext cx="510226" cy="33853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JO</a:t>
                </a:r>
                <a:endParaRPr lang="fr-FR" sz="1400" b="1" i="1" dirty="0">
                  <a:solidFill>
                    <a:schemeClr val="bg1"/>
                  </a:solidFill>
                  <a:latin typeface="Calibri" pitchFamily="34" charset="0"/>
                  <a:sym typeface="Wingdings" pitchFamily="2" charset="2"/>
                </a:endParaRPr>
              </a:p>
            </p:txBody>
          </p:sp>
        </p:grpSp>
      </p:grpSp>
      <p:grpSp>
        <p:nvGrpSpPr>
          <p:cNvPr id="32" name="Groupe 57"/>
          <p:cNvGrpSpPr/>
          <p:nvPr/>
        </p:nvGrpSpPr>
        <p:grpSpPr>
          <a:xfrm>
            <a:off x="5014510" y="4051502"/>
            <a:ext cx="2620180" cy="939397"/>
            <a:chOff x="4991231" y="3252176"/>
            <a:chExt cx="2620180" cy="939397"/>
          </a:xfrm>
        </p:grpSpPr>
        <p:sp>
          <p:nvSpPr>
            <p:cNvPr id="59" name="Rectangle à coins arrondis 58"/>
            <p:cNvSpPr/>
            <p:nvPr/>
          </p:nvSpPr>
          <p:spPr>
            <a:xfrm>
              <a:off x="4991231" y="3252176"/>
              <a:ext cx="2620180" cy="939397"/>
            </a:xfrm>
            <a:prstGeom prst="roundRect">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60" name="Rectangle 59"/>
            <p:cNvSpPr/>
            <p:nvPr/>
          </p:nvSpPr>
          <p:spPr>
            <a:xfrm>
              <a:off x="5037089" y="3298034"/>
              <a:ext cx="2528464" cy="847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r-FR" sz="1600" b="1" kern="1200" dirty="0" smtClean="0">
                  <a:latin typeface="Calibri" pitchFamily="34" charset="0"/>
                </a:rPr>
                <a:t>Informations de qualité (exhaustives, à jour) pour les autorités administratives</a:t>
              </a:r>
            </a:p>
          </p:txBody>
        </p:sp>
      </p:grpSp>
      <p:sp>
        <p:nvSpPr>
          <p:cNvPr id="67" name="Rectangle 66"/>
          <p:cNvSpPr/>
          <p:nvPr/>
        </p:nvSpPr>
        <p:spPr>
          <a:xfrm>
            <a:off x="3297959" y="2287608"/>
            <a:ext cx="2442441" cy="338554"/>
          </a:xfrm>
          <a:prstGeom prst="rect">
            <a:avLst/>
          </a:prstGeom>
        </p:spPr>
        <p:txBody>
          <a:bodyPr wrap="square">
            <a:spAutoFit/>
          </a:bodyPr>
          <a:lstStyle/>
          <a:p>
            <a:pPr algn="ctr"/>
            <a:r>
              <a:rPr lang="fr-FR" sz="1600" b="1" dirty="0" smtClean="0">
                <a:solidFill>
                  <a:srgbClr val="3333FF"/>
                </a:solidFill>
              </a:rPr>
              <a:t>Architecture commune</a:t>
            </a:r>
          </a:p>
        </p:txBody>
      </p:sp>
    </p:spTree>
    <p:extLst>
      <p:ext uri="{BB962C8B-B14F-4D97-AF65-F5344CB8AC3E}">
        <p14:creationId xmlns:p14="http://schemas.microsoft.com/office/powerpoint/2010/main" xmlns="" val="3150317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3"/>
          <p:cNvSpPr>
            <a:spLocks noGrp="1"/>
          </p:cNvSpPr>
          <p:nvPr>
            <p:ph type="sldNum" sz="quarter" idx="11"/>
          </p:nvPr>
        </p:nvSpPr>
        <p:spPr>
          <a:xfrm>
            <a:off x="6553200" y="6356350"/>
            <a:ext cx="2133600" cy="365125"/>
          </a:xfrm>
        </p:spPr>
        <p:txBody>
          <a:bodyPr/>
          <a:lstStyle/>
          <a:p>
            <a:pPr algn="r">
              <a:defRPr/>
            </a:pPr>
            <a:fld id="{2078D431-4ED6-4BBF-AFED-DF275C4EF376}" type="slidenum">
              <a:rPr lang="fr-FR" smtClean="0">
                <a:solidFill>
                  <a:schemeClr val="accent5">
                    <a:lumMod val="50000"/>
                  </a:schemeClr>
                </a:solidFill>
              </a:rPr>
              <a:pPr algn="r">
                <a:defRPr/>
              </a:pPr>
              <a:t>5</a:t>
            </a:fld>
            <a:endParaRPr lang="fr-FR" dirty="0">
              <a:solidFill>
                <a:schemeClr val="accent5">
                  <a:lumMod val="50000"/>
                </a:schemeClr>
              </a:solidFill>
            </a:endParaRPr>
          </a:p>
        </p:txBody>
      </p:sp>
      <p:sp>
        <p:nvSpPr>
          <p:cNvPr id="5122" name="Rectangle 2"/>
          <p:cNvSpPr>
            <a:spLocks noGrp="1" noChangeArrowheads="1"/>
          </p:cNvSpPr>
          <p:nvPr>
            <p:ph type="title"/>
          </p:nvPr>
        </p:nvSpPr>
        <p:spPr bwMode="auto">
          <a:xfrm>
            <a:off x="247650" y="3937000"/>
            <a:ext cx="7702550" cy="1963738"/>
          </a:xfrm>
          <a:noFill/>
        </p:spPr>
        <p:txBody>
          <a:bodyPr vert="horz" wrap="square" lIns="91440" tIns="45720" rIns="91440" bIns="45720" numCol="1" anchorCtr="0" compatLnSpc="1">
            <a:prstTxWarp prst="textNoShape">
              <a:avLst/>
            </a:prstTxWarp>
          </a:bodyPr>
          <a:lstStyle/>
          <a:p>
            <a:r>
              <a:rPr lang="fr-FR" sz="4000" b="1" dirty="0" smtClean="0"/>
              <a:t>Chantier 1 « Dites-le nous une fois Associations »</a:t>
            </a:r>
            <a:endParaRPr lang="fr-FR" b="1" dirty="0" smtClean="0"/>
          </a:p>
        </p:txBody>
      </p:sp>
      <p:grpSp>
        <p:nvGrpSpPr>
          <p:cNvPr id="24" name="Groupe 23"/>
          <p:cNvGrpSpPr/>
          <p:nvPr/>
        </p:nvGrpSpPr>
        <p:grpSpPr>
          <a:xfrm>
            <a:off x="6128017" y="917360"/>
            <a:ext cx="2835836" cy="1334062"/>
            <a:chOff x="3457389" y="2484903"/>
            <a:chExt cx="2835836" cy="1334062"/>
          </a:xfrm>
        </p:grpSpPr>
        <p:sp>
          <p:nvSpPr>
            <p:cNvPr id="25" name="AutoShape 63"/>
            <p:cNvSpPr>
              <a:spLocks noChangeArrowheads="1"/>
            </p:cNvSpPr>
            <p:nvPr/>
          </p:nvSpPr>
          <p:spPr bwMode="auto">
            <a:xfrm>
              <a:off x="4222366" y="3280283"/>
              <a:ext cx="651774" cy="538682"/>
            </a:xfrm>
            <a:prstGeom prst="can">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fr-FR" sz="1100" b="1" dirty="0" smtClean="0">
                  <a:latin typeface="Calibri" pitchFamily="34" charset="0"/>
                </a:rPr>
                <a:t>DBAsso</a:t>
              </a:r>
              <a:endParaRPr lang="fr-FR" sz="1100" b="1" dirty="0">
                <a:latin typeface="Calibri" pitchFamily="34" charset="0"/>
              </a:endParaRPr>
            </a:p>
          </p:txBody>
        </p:sp>
        <p:sp>
          <p:nvSpPr>
            <p:cNvPr id="26" name="Rectangle 25"/>
            <p:cNvSpPr/>
            <p:nvPr/>
          </p:nvSpPr>
          <p:spPr>
            <a:xfrm>
              <a:off x="3457389" y="2653552"/>
              <a:ext cx="2002117" cy="56008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i="1" dirty="0" smtClean="0">
                  <a:solidFill>
                    <a:prstClr val="black"/>
                  </a:solidFill>
                  <a:latin typeface="Calibri" pitchFamily="34" charset="0"/>
                </a:rPr>
                <a:t>Système d’échange</a:t>
              </a:r>
            </a:p>
            <a:p>
              <a:pPr algn="ctr"/>
              <a:r>
                <a:rPr lang="fr-FR" sz="1400" b="1" i="1" dirty="0" smtClean="0">
                  <a:solidFill>
                    <a:prstClr val="black"/>
                  </a:solidFill>
                  <a:latin typeface="Calibri" pitchFamily="34" charset="0"/>
                </a:rPr>
                <a:t>ESB SIVA</a:t>
              </a:r>
            </a:p>
          </p:txBody>
        </p:sp>
        <p:grpSp>
          <p:nvGrpSpPr>
            <p:cNvPr id="33" name="Groupe 46"/>
            <p:cNvGrpSpPr/>
            <p:nvPr/>
          </p:nvGrpSpPr>
          <p:grpSpPr>
            <a:xfrm>
              <a:off x="5480489" y="2484903"/>
              <a:ext cx="465192" cy="391478"/>
              <a:chOff x="7167791" y="2247339"/>
              <a:chExt cx="701076" cy="512621"/>
            </a:xfrm>
          </p:grpSpPr>
          <p:sp>
            <p:nvSpPr>
              <p:cNvPr id="40" name="AutoShape 41"/>
              <p:cNvSpPr>
                <a:spLocks noChangeArrowheads="1"/>
              </p:cNvSpPr>
              <p:nvPr/>
            </p:nvSpPr>
            <p:spPr bwMode="auto">
              <a:xfrm>
                <a:off x="7241964" y="2247339"/>
                <a:ext cx="542706" cy="51262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000" dirty="0">
                  <a:latin typeface="Calibri" pitchFamily="34" charset="0"/>
                </a:endParaRPr>
              </a:p>
            </p:txBody>
          </p:sp>
          <p:sp>
            <p:nvSpPr>
              <p:cNvPr id="41" name="Text Box 42"/>
              <p:cNvSpPr txBox="1">
                <a:spLocks noChangeArrowheads="1"/>
              </p:cNvSpPr>
              <p:nvPr/>
            </p:nvSpPr>
            <p:spPr bwMode="auto">
              <a:xfrm>
                <a:off x="7167791" y="2376965"/>
                <a:ext cx="701076" cy="33853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a:solidFill>
                      <a:schemeClr val="bg1"/>
                    </a:solidFill>
                    <a:latin typeface="Calibri" pitchFamily="34" charset="0"/>
                    <a:sym typeface="Wingdings" pitchFamily="2" charset="2"/>
                  </a:rPr>
                  <a:t>RNA</a:t>
                </a:r>
                <a:endParaRPr lang="fr-FR" sz="1400" b="1" i="1" dirty="0">
                  <a:solidFill>
                    <a:schemeClr val="bg1"/>
                  </a:solidFill>
                  <a:latin typeface="Calibri" pitchFamily="34" charset="0"/>
                  <a:sym typeface="Wingdings" pitchFamily="2" charset="2"/>
                </a:endParaRPr>
              </a:p>
            </p:txBody>
          </p:sp>
        </p:grpSp>
        <p:grpSp>
          <p:nvGrpSpPr>
            <p:cNvPr id="34" name="Groupe 47"/>
            <p:cNvGrpSpPr/>
            <p:nvPr/>
          </p:nvGrpSpPr>
          <p:grpSpPr>
            <a:xfrm>
              <a:off x="5484435" y="2960032"/>
              <a:ext cx="546945" cy="391478"/>
              <a:chOff x="7106197" y="2247339"/>
              <a:chExt cx="824285" cy="512621"/>
            </a:xfrm>
          </p:grpSpPr>
          <p:sp>
            <p:nvSpPr>
              <p:cNvPr id="38" name="AutoShape 41"/>
              <p:cNvSpPr>
                <a:spLocks noChangeArrowheads="1"/>
              </p:cNvSpPr>
              <p:nvPr/>
            </p:nvSpPr>
            <p:spPr bwMode="auto">
              <a:xfrm>
                <a:off x="7241964" y="2247339"/>
                <a:ext cx="542706" cy="51262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000" dirty="0">
                  <a:latin typeface="Calibri" pitchFamily="34" charset="0"/>
                </a:endParaRPr>
              </a:p>
            </p:txBody>
          </p:sp>
          <p:sp>
            <p:nvSpPr>
              <p:cNvPr id="39" name="Text Box 42"/>
              <p:cNvSpPr txBox="1">
                <a:spLocks noChangeArrowheads="1"/>
              </p:cNvSpPr>
              <p:nvPr/>
            </p:nvSpPr>
            <p:spPr bwMode="auto">
              <a:xfrm>
                <a:off x="7106197" y="2376965"/>
                <a:ext cx="824285" cy="320399"/>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100" b="1" i="1" dirty="0" smtClean="0">
                    <a:solidFill>
                      <a:schemeClr val="bg1"/>
                    </a:solidFill>
                    <a:latin typeface="Calibri" pitchFamily="34" charset="0"/>
                    <a:sym typeface="Wingdings" pitchFamily="2" charset="2"/>
                  </a:rPr>
                  <a:t>Sirene</a:t>
                </a:r>
                <a:endParaRPr lang="fr-FR" sz="1400" b="1" i="1" dirty="0">
                  <a:solidFill>
                    <a:schemeClr val="bg1"/>
                  </a:solidFill>
                  <a:latin typeface="Calibri" pitchFamily="34" charset="0"/>
                  <a:sym typeface="Wingdings" pitchFamily="2" charset="2"/>
                </a:endParaRPr>
              </a:p>
            </p:txBody>
          </p:sp>
        </p:grpSp>
        <p:grpSp>
          <p:nvGrpSpPr>
            <p:cNvPr id="35" name="Groupe 50"/>
            <p:cNvGrpSpPr/>
            <p:nvPr/>
          </p:nvGrpSpPr>
          <p:grpSpPr>
            <a:xfrm>
              <a:off x="5933118" y="2619374"/>
              <a:ext cx="360107" cy="391478"/>
              <a:chOff x="7241964" y="2247339"/>
              <a:chExt cx="542706" cy="512621"/>
            </a:xfrm>
          </p:grpSpPr>
          <p:sp>
            <p:nvSpPr>
              <p:cNvPr id="36" name="AutoShape 41"/>
              <p:cNvSpPr>
                <a:spLocks noChangeArrowheads="1"/>
              </p:cNvSpPr>
              <p:nvPr/>
            </p:nvSpPr>
            <p:spPr bwMode="auto">
              <a:xfrm>
                <a:off x="7241964" y="2247339"/>
                <a:ext cx="542706" cy="51262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000" dirty="0">
                  <a:latin typeface="Calibri" pitchFamily="34" charset="0"/>
                </a:endParaRPr>
              </a:p>
            </p:txBody>
          </p:sp>
          <p:sp>
            <p:nvSpPr>
              <p:cNvPr id="37" name="Text Box 42"/>
              <p:cNvSpPr txBox="1">
                <a:spLocks noChangeArrowheads="1"/>
              </p:cNvSpPr>
              <p:nvPr/>
            </p:nvSpPr>
            <p:spPr bwMode="auto">
              <a:xfrm>
                <a:off x="7263220" y="2376965"/>
                <a:ext cx="510226" cy="338535"/>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200" b="1" i="1" dirty="0" smtClean="0">
                    <a:solidFill>
                      <a:schemeClr val="bg1"/>
                    </a:solidFill>
                    <a:latin typeface="Calibri" pitchFamily="34" charset="0"/>
                    <a:sym typeface="Wingdings" pitchFamily="2" charset="2"/>
                  </a:rPr>
                  <a:t>JO</a:t>
                </a:r>
                <a:endParaRPr lang="fr-FR" sz="1400" b="1" i="1" dirty="0">
                  <a:solidFill>
                    <a:schemeClr val="bg1"/>
                  </a:solidFill>
                  <a:latin typeface="Calibri" pitchFamily="34" charset="0"/>
                  <a:sym typeface="Wingdings" pitchFamily="2" charset="2"/>
                </a:endParaRPr>
              </a:p>
            </p:txBody>
          </p:sp>
        </p:gr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ectangle 131"/>
          <p:cNvSpPr/>
          <p:nvPr/>
        </p:nvSpPr>
        <p:spPr>
          <a:xfrm>
            <a:off x="1819495" y="2982116"/>
            <a:ext cx="2458055" cy="90032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200"/>
          </a:p>
        </p:txBody>
      </p: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dirty="0" smtClean="0"/>
              <a:t> </a:t>
            </a:r>
            <a:r>
              <a:rPr lang="fr-FR" b="1" dirty="0" smtClean="0"/>
              <a:t>Les informations de présentation d’une association</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6</a:t>
            </a:fld>
            <a:endParaRPr lang="fr-FR" dirty="0">
              <a:solidFill>
                <a:schemeClr val="accent5">
                  <a:lumMod val="50000"/>
                </a:schemeClr>
              </a:solidFill>
            </a:endParaRPr>
          </a:p>
        </p:txBody>
      </p:sp>
      <p:sp>
        <p:nvSpPr>
          <p:cNvPr id="96" name="Rectangle 95"/>
          <p:cNvSpPr/>
          <p:nvPr/>
        </p:nvSpPr>
        <p:spPr>
          <a:xfrm>
            <a:off x="1814513" y="5405438"/>
            <a:ext cx="2463800" cy="660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4" name="Rectangle 93"/>
          <p:cNvSpPr/>
          <p:nvPr/>
        </p:nvSpPr>
        <p:spPr>
          <a:xfrm>
            <a:off x="1950760" y="5426685"/>
            <a:ext cx="2170390" cy="276999"/>
          </a:xfrm>
          <a:prstGeom prst="rect">
            <a:avLst/>
          </a:prstGeom>
        </p:spPr>
        <p:txBody>
          <a:bodyPr wrap="square">
            <a:spAutoFit/>
          </a:bodyPr>
          <a:lstStyle/>
          <a:p>
            <a:pPr lvl="0" algn="ctr"/>
            <a:r>
              <a:rPr lang="fr-FR" sz="1200" b="1" dirty="0" smtClean="0">
                <a:solidFill>
                  <a:prstClr val="black"/>
                </a:solidFill>
                <a:cs typeface="Arial"/>
              </a:rPr>
              <a:t>Crowdsourcing</a:t>
            </a:r>
            <a:endParaRPr lang="fr-FR" sz="1050" dirty="0">
              <a:solidFill>
                <a:prstClr val="black"/>
              </a:solidFill>
              <a:cs typeface="Arial"/>
            </a:endParaRPr>
          </a:p>
        </p:txBody>
      </p:sp>
      <p:grpSp>
        <p:nvGrpSpPr>
          <p:cNvPr id="2" name="Group 40"/>
          <p:cNvGrpSpPr>
            <a:grpSpLocks/>
          </p:cNvGrpSpPr>
          <p:nvPr/>
        </p:nvGrpSpPr>
        <p:grpSpPr bwMode="auto">
          <a:xfrm>
            <a:off x="8050023" y="1789492"/>
            <a:ext cx="611468" cy="620968"/>
            <a:chOff x="4533" y="1148"/>
            <a:chExt cx="381" cy="350"/>
          </a:xfrm>
        </p:grpSpPr>
        <p:sp>
          <p:nvSpPr>
            <p:cNvPr id="100" name="AutoShape 41"/>
            <p:cNvSpPr>
              <a:spLocks noChangeArrowheads="1"/>
            </p:cNvSpPr>
            <p:nvPr/>
          </p:nvSpPr>
          <p:spPr bwMode="auto">
            <a:xfrm>
              <a:off x="4533" y="1148"/>
              <a:ext cx="379" cy="350"/>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1200" dirty="0">
                <a:latin typeface="Calibri" pitchFamily="34" charset="0"/>
              </a:endParaRPr>
            </a:p>
          </p:txBody>
        </p:sp>
        <p:sp>
          <p:nvSpPr>
            <p:cNvPr id="101" name="Text Box 42"/>
            <p:cNvSpPr txBox="1">
              <a:spLocks noChangeArrowheads="1"/>
            </p:cNvSpPr>
            <p:nvPr/>
          </p:nvSpPr>
          <p:spPr bwMode="auto">
            <a:xfrm>
              <a:off x="4542" y="1287"/>
              <a:ext cx="372" cy="161"/>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90000"/>
                </a:lnSpc>
                <a:spcBef>
                  <a:spcPct val="50000"/>
                </a:spcBef>
              </a:pPr>
              <a:r>
                <a:rPr lang="fr-FR" sz="1400" b="1" i="1" dirty="0" smtClean="0">
                  <a:solidFill>
                    <a:schemeClr val="bg1"/>
                  </a:solidFill>
                  <a:latin typeface="Calibri" pitchFamily="34" charset="0"/>
                  <a:sym typeface="Wingdings" pitchFamily="2" charset="2"/>
                </a:rPr>
                <a:t>RNA</a:t>
              </a:r>
              <a:endParaRPr lang="fr-FR" sz="1200" b="1" i="1" dirty="0">
                <a:solidFill>
                  <a:schemeClr val="bg1"/>
                </a:solidFill>
                <a:latin typeface="Calibri" pitchFamily="34" charset="0"/>
                <a:sym typeface="Wingdings" pitchFamily="2" charset="2"/>
              </a:endParaRPr>
            </a:p>
          </p:txBody>
        </p:sp>
      </p:grpSp>
      <p:cxnSp>
        <p:nvCxnSpPr>
          <p:cNvPr id="104" name="Connecteur droit 103"/>
          <p:cNvCxnSpPr>
            <a:stCxn id="148" idx="3"/>
            <a:endCxn id="100" idx="2"/>
          </p:cNvCxnSpPr>
          <p:nvPr/>
        </p:nvCxnSpPr>
        <p:spPr>
          <a:xfrm>
            <a:off x="7491820" y="2095502"/>
            <a:ext cx="558212" cy="4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Connecteur droit 104"/>
          <p:cNvCxnSpPr>
            <a:stCxn id="138" idx="3"/>
            <a:endCxn id="215" idx="2"/>
          </p:cNvCxnSpPr>
          <p:nvPr/>
        </p:nvCxnSpPr>
        <p:spPr>
          <a:xfrm flipV="1">
            <a:off x="6220441" y="5774379"/>
            <a:ext cx="1846745" cy="15178"/>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e 101"/>
          <p:cNvGrpSpPr/>
          <p:nvPr/>
        </p:nvGrpSpPr>
        <p:grpSpPr>
          <a:xfrm>
            <a:off x="8040465" y="3130157"/>
            <a:ext cx="678768" cy="618981"/>
            <a:chOff x="1681730" y="1218415"/>
            <a:chExt cx="591855" cy="476918"/>
          </a:xfrm>
        </p:grpSpPr>
        <p:sp>
          <p:nvSpPr>
            <p:cNvPr id="107" name="AutoShape 41"/>
            <p:cNvSpPr>
              <a:spLocks noChangeArrowheads="1"/>
            </p:cNvSpPr>
            <p:nvPr/>
          </p:nvSpPr>
          <p:spPr bwMode="auto">
            <a:xfrm>
              <a:off x="1693949" y="1218415"/>
              <a:ext cx="542706" cy="476918"/>
            </a:xfrm>
            <a:prstGeom prst="can">
              <a:avLst>
                <a:gd name="adj" fmla="val 27177"/>
              </a:avLst>
            </a:prstGeom>
            <a:ln>
              <a:headEnd/>
              <a:tailEnd/>
            </a:ln>
          </p:spPr>
          <p:style>
            <a:lnRef idx="1">
              <a:schemeClr val="accent3"/>
            </a:lnRef>
            <a:fillRef idx="3">
              <a:schemeClr val="accent3"/>
            </a:fillRef>
            <a:effectRef idx="2">
              <a:schemeClr val="accent3"/>
            </a:effectRef>
            <a:fontRef idx="minor">
              <a:schemeClr val="lt1"/>
            </a:fontRef>
          </p:style>
          <p:txBody>
            <a:bodyPr anchor="ctr">
              <a:spAutoFit/>
            </a:bodyPr>
            <a:lstStyle/>
            <a:p>
              <a:endParaRPr lang="fr-FR" sz="1200" dirty="0">
                <a:latin typeface="Calibri" pitchFamily="34" charset="0"/>
              </a:endParaRPr>
            </a:p>
          </p:txBody>
        </p:sp>
        <p:sp>
          <p:nvSpPr>
            <p:cNvPr id="109" name="Text Box 42"/>
            <p:cNvSpPr txBox="1">
              <a:spLocks noChangeArrowheads="1"/>
            </p:cNvSpPr>
            <p:nvPr/>
          </p:nvSpPr>
          <p:spPr bwMode="auto">
            <a:xfrm>
              <a:off x="1681730" y="1394957"/>
              <a:ext cx="591855" cy="198910"/>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90000"/>
                </a:lnSpc>
                <a:spcBef>
                  <a:spcPct val="50000"/>
                </a:spcBef>
              </a:pPr>
              <a:r>
                <a:rPr lang="fr-FR" sz="1400" b="1" i="1" dirty="0" smtClean="0">
                  <a:solidFill>
                    <a:schemeClr val="bg1"/>
                  </a:solidFill>
                  <a:latin typeface="Calibri" pitchFamily="34" charset="0"/>
                  <a:sym typeface="Wingdings" pitchFamily="2" charset="2"/>
                </a:rPr>
                <a:t>Sirene</a:t>
              </a:r>
              <a:endParaRPr lang="fr-FR" sz="1400" b="1" i="1" dirty="0">
                <a:solidFill>
                  <a:schemeClr val="bg1"/>
                </a:solidFill>
                <a:latin typeface="Calibri" pitchFamily="34" charset="0"/>
                <a:sym typeface="Wingdings" pitchFamily="2" charset="2"/>
              </a:endParaRPr>
            </a:p>
          </p:txBody>
        </p:sp>
      </p:grpSp>
      <p:cxnSp>
        <p:nvCxnSpPr>
          <p:cNvPr id="112" name="Connecteur droit 111"/>
          <p:cNvCxnSpPr>
            <a:stCxn id="154" idx="3"/>
            <a:endCxn id="107" idx="2"/>
          </p:cNvCxnSpPr>
          <p:nvPr/>
        </p:nvCxnSpPr>
        <p:spPr>
          <a:xfrm>
            <a:off x="7518400" y="3438332"/>
            <a:ext cx="536078" cy="1316"/>
          </a:xfrm>
          <a:prstGeom prst="line">
            <a:avLst/>
          </a:prstGeom>
        </p:spPr>
        <p:style>
          <a:lnRef idx="1">
            <a:schemeClr val="accent1"/>
          </a:lnRef>
          <a:fillRef idx="0">
            <a:schemeClr val="accent1"/>
          </a:fillRef>
          <a:effectRef idx="0">
            <a:schemeClr val="accent1"/>
          </a:effectRef>
          <a:fontRef idx="minor">
            <a:schemeClr val="tx1"/>
          </a:fontRef>
        </p:style>
      </p:cxnSp>
      <p:grpSp>
        <p:nvGrpSpPr>
          <p:cNvPr id="4" name="Groupe 141"/>
          <p:cNvGrpSpPr/>
          <p:nvPr/>
        </p:nvGrpSpPr>
        <p:grpSpPr>
          <a:xfrm>
            <a:off x="4810174" y="5420833"/>
            <a:ext cx="1410267" cy="764980"/>
            <a:chOff x="6355975" y="3078865"/>
            <a:chExt cx="1039907" cy="786329"/>
          </a:xfrm>
        </p:grpSpPr>
        <p:sp>
          <p:nvSpPr>
            <p:cNvPr id="138" name="AutoShape 99"/>
            <p:cNvSpPr>
              <a:spLocks noChangeArrowheads="1"/>
            </p:cNvSpPr>
            <p:nvPr/>
          </p:nvSpPr>
          <p:spPr bwMode="auto">
            <a:xfrm>
              <a:off x="6355975" y="3078865"/>
              <a:ext cx="1039907" cy="758029"/>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fr-FR" sz="1200" dirty="0">
                <a:latin typeface="Calibri" pitchFamily="34" charset="0"/>
              </a:endParaRPr>
            </a:p>
          </p:txBody>
        </p:sp>
        <p:pic>
          <p:nvPicPr>
            <p:cNvPr id="141" name="Picture 2"/>
            <p:cNvPicPr>
              <a:picLocks noChangeAspect="1" noChangeArrowheads="1"/>
            </p:cNvPicPr>
            <p:nvPr/>
          </p:nvPicPr>
          <p:blipFill>
            <a:blip r:embed="rId3" cstate="print"/>
            <a:srcRect/>
            <a:stretch>
              <a:fillRect/>
            </a:stretch>
          </p:blipFill>
          <p:spPr bwMode="auto">
            <a:xfrm>
              <a:off x="6387314" y="3155578"/>
              <a:ext cx="972712" cy="645458"/>
            </a:xfrm>
            <a:prstGeom prst="rect">
              <a:avLst/>
            </a:prstGeom>
            <a:noFill/>
            <a:ln w="9525">
              <a:noFill/>
              <a:miter lim="800000"/>
              <a:headEnd/>
              <a:tailEnd/>
            </a:ln>
          </p:spPr>
        </p:pic>
        <p:sp>
          <p:nvSpPr>
            <p:cNvPr id="140" name="Text Box 100"/>
            <p:cNvSpPr txBox="1">
              <a:spLocks noChangeArrowheads="1"/>
            </p:cNvSpPr>
            <p:nvPr/>
          </p:nvSpPr>
          <p:spPr bwMode="auto">
            <a:xfrm>
              <a:off x="6430830" y="3558304"/>
              <a:ext cx="901386" cy="306890"/>
            </a:xfrm>
            <a:prstGeom prst="rect">
              <a:avLst/>
            </a:prstGeom>
            <a:noFill/>
            <a:ln w="9525">
              <a:noFill/>
              <a:miter lim="800000"/>
              <a:headEnd/>
              <a:tailEnd/>
            </a:ln>
          </p:spPr>
          <p:txBody>
            <a:bodyPr wrap="square">
              <a:spAutoFit/>
            </a:bodyPr>
            <a:lstStyle/>
            <a:p>
              <a:pPr algn="ctr"/>
              <a:r>
                <a:rPr lang="fr-FR" sz="1400" b="1" dirty="0" smtClean="0"/>
                <a:t>Site DataAsso</a:t>
              </a:r>
              <a:endParaRPr lang="fr-FR" sz="1400" b="1" dirty="0"/>
            </a:p>
          </p:txBody>
        </p:sp>
      </p:grpSp>
      <p:grpSp>
        <p:nvGrpSpPr>
          <p:cNvPr id="5" name="Groupe 157"/>
          <p:cNvGrpSpPr/>
          <p:nvPr/>
        </p:nvGrpSpPr>
        <p:grpSpPr>
          <a:xfrm>
            <a:off x="6578600" y="1638301"/>
            <a:ext cx="975226" cy="954656"/>
            <a:chOff x="6464733" y="1165413"/>
            <a:chExt cx="975226" cy="845851"/>
          </a:xfrm>
        </p:grpSpPr>
        <p:sp>
          <p:nvSpPr>
            <p:cNvPr id="148" name="Rectangle à coins arrondis 147"/>
            <p:cNvSpPr/>
            <p:nvPr/>
          </p:nvSpPr>
          <p:spPr>
            <a:xfrm>
              <a:off x="6502833" y="1165413"/>
              <a:ext cx="875120" cy="81018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sz="1200">
                <a:latin typeface="Calibri" pitchFamily="34" charset="0"/>
              </a:endParaRPr>
            </a:p>
          </p:txBody>
        </p:sp>
        <p:sp>
          <p:nvSpPr>
            <p:cNvPr id="149" name="Text Box 22"/>
            <p:cNvSpPr txBox="1">
              <a:spLocks noChangeArrowheads="1"/>
            </p:cNvSpPr>
            <p:nvPr/>
          </p:nvSpPr>
          <p:spPr bwMode="auto">
            <a:xfrm>
              <a:off x="6464733" y="1549599"/>
              <a:ext cx="975226" cy="461665"/>
            </a:xfrm>
            <a:prstGeom prst="rect">
              <a:avLst/>
            </a:prstGeom>
            <a:noFill/>
            <a:ln w="9525">
              <a:noFill/>
              <a:miter lim="800000"/>
              <a:headEnd/>
              <a:tailEnd/>
            </a:ln>
          </p:spPr>
          <p:txBody>
            <a:bodyPr wrap="square">
              <a:spAutoFit/>
            </a:bodyPr>
            <a:lstStyle/>
            <a:p>
              <a:pPr algn="ctr"/>
              <a:r>
                <a:rPr lang="fr-FR" sz="1200" b="1" dirty="0" smtClean="0">
                  <a:solidFill>
                    <a:schemeClr val="bg1"/>
                  </a:solidFill>
                </a:rPr>
                <a:t>Greffe des associations</a:t>
              </a:r>
              <a:endParaRPr lang="fr-FR" sz="1200" b="1" dirty="0">
                <a:solidFill>
                  <a:schemeClr val="bg1"/>
                </a:solidFill>
              </a:endParaRPr>
            </a:p>
          </p:txBody>
        </p:sp>
        <p:pic>
          <p:nvPicPr>
            <p:cNvPr id="150" name="Image 149" descr="Bonhomme.png"/>
            <p:cNvPicPr>
              <a:picLocks noChangeAspect="1"/>
            </p:cNvPicPr>
            <p:nvPr/>
          </p:nvPicPr>
          <p:blipFill>
            <a:blip r:embed="rId4" cstate="print"/>
            <a:stretch>
              <a:fillRect/>
            </a:stretch>
          </p:blipFill>
          <p:spPr>
            <a:xfrm>
              <a:off x="6773581" y="1192139"/>
              <a:ext cx="340825" cy="340825"/>
            </a:xfrm>
            <a:prstGeom prst="rect">
              <a:avLst/>
            </a:prstGeom>
          </p:spPr>
        </p:pic>
      </p:grpSp>
      <p:grpSp>
        <p:nvGrpSpPr>
          <p:cNvPr id="6" name="Groupe 160"/>
          <p:cNvGrpSpPr/>
          <p:nvPr/>
        </p:nvGrpSpPr>
        <p:grpSpPr>
          <a:xfrm>
            <a:off x="6607713" y="2969065"/>
            <a:ext cx="910687" cy="938533"/>
            <a:chOff x="6438096" y="1777772"/>
            <a:chExt cx="912962" cy="938533"/>
          </a:xfrm>
        </p:grpSpPr>
        <p:sp>
          <p:nvSpPr>
            <p:cNvPr id="154" name="Rectangle à coins arrondis 153"/>
            <p:cNvSpPr/>
            <p:nvPr/>
          </p:nvSpPr>
          <p:spPr>
            <a:xfrm>
              <a:off x="6438096" y="1777772"/>
              <a:ext cx="912962" cy="93853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sz="1200">
                <a:latin typeface="Calibri" pitchFamily="34" charset="0"/>
              </a:endParaRPr>
            </a:p>
          </p:txBody>
        </p:sp>
        <p:sp>
          <p:nvSpPr>
            <p:cNvPr id="155" name="Text Box 22"/>
            <p:cNvSpPr txBox="1">
              <a:spLocks noChangeArrowheads="1"/>
            </p:cNvSpPr>
            <p:nvPr/>
          </p:nvSpPr>
          <p:spPr bwMode="auto">
            <a:xfrm>
              <a:off x="6508434" y="2225646"/>
              <a:ext cx="778634" cy="461665"/>
            </a:xfrm>
            <a:prstGeom prst="rect">
              <a:avLst/>
            </a:prstGeom>
            <a:noFill/>
            <a:ln w="9525">
              <a:noFill/>
              <a:miter lim="800000"/>
              <a:headEnd/>
              <a:tailEnd/>
            </a:ln>
          </p:spPr>
          <p:txBody>
            <a:bodyPr wrap="square">
              <a:spAutoFit/>
            </a:bodyPr>
            <a:lstStyle/>
            <a:p>
              <a:pPr algn="ctr"/>
              <a:r>
                <a:rPr lang="fr-FR" sz="1200" b="1" dirty="0" smtClean="0">
                  <a:solidFill>
                    <a:schemeClr val="bg1"/>
                  </a:solidFill>
                </a:rPr>
                <a:t>CFE/DR INSEE</a:t>
              </a:r>
              <a:endParaRPr lang="fr-FR" sz="1200" b="1" dirty="0">
                <a:solidFill>
                  <a:schemeClr val="bg1"/>
                </a:solidFill>
              </a:endParaRPr>
            </a:p>
          </p:txBody>
        </p:sp>
        <p:pic>
          <p:nvPicPr>
            <p:cNvPr id="160" name="Image 159" descr="Bonhomme.png"/>
            <p:cNvPicPr>
              <a:picLocks noChangeAspect="1"/>
            </p:cNvPicPr>
            <p:nvPr/>
          </p:nvPicPr>
          <p:blipFill>
            <a:blip r:embed="rId4" cstate="print"/>
            <a:stretch>
              <a:fillRect/>
            </a:stretch>
          </p:blipFill>
          <p:spPr>
            <a:xfrm>
              <a:off x="6735742" y="1839255"/>
              <a:ext cx="340825" cy="340825"/>
            </a:xfrm>
            <a:prstGeom prst="rect">
              <a:avLst/>
            </a:prstGeom>
          </p:spPr>
        </p:pic>
      </p:grpSp>
      <p:grpSp>
        <p:nvGrpSpPr>
          <p:cNvPr id="7" name="Groupe 140"/>
          <p:cNvGrpSpPr/>
          <p:nvPr/>
        </p:nvGrpSpPr>
        <p:grpSpPr>
          <a:xfrm>
            <a:off x="174168" y="2954085"/>
            <a:ext cx="1000317" cy="753364"/>
            <a:chOff x="2717052" y="2532530"/>
            <a:chExt cx="1000317" cy="753364"/>
          </a:xfrm>
        </p:grpSpPr>
        <p:sp>
          <p:nvSpPr>
            <p:cNvPr id="166" name="Text Box 22"/>
            <p:cNvSpPr txBox="1">
              <a:spLocks noChangeArrowheads="1"/>
            </p:cNvSpPr>
            <p:nvPr/>
          </p:nvSpPr>
          <p:spPr bwMode="auto">
            <a:xfrm>
              <a:off x="2717052" y="3008895"/>
              <a:ext cx="1000317" cy="276999"/>
            </a:xfrm>
            <a:prstGeom prst="rect">
              <a:avLst/>
            </a:prstGeom>
            <a:noFill/>
            <a:ln w="9525">
              <a:noFill/>
              <a:miter lim="800000"/>
              <a:headEnd/>
              <a:tailEnd/>
            </a:ln>
          </p:spPr>
          <p:txBody>
            <a:bodyPr wrap="square">
              <a:spAutoFit/>
            </a:bodyPr>
            <a:lstStyle/>
            <a:p>
              <a:pPr algn="ctr"/>
              <a:r>
                <a:rPr lang="fr-FR" sz="1200" b="1" dirty="0"/>
                <a:t>Associations</a:t>
              </a:r>
              <a:endParaRPr lang="fr-FR" sz="900" b="1" dirty="0"/>
            </a:p>
          </p:txBody>
        </p:sp>
        <p:pic>
          <p:nvPicPr>
            <p:cNvPr id="169" name="Image 168" descr="Bonhomme.png"/>
            <p:cNvPicPr>
              <a:picLocks noChangeAspect="1"/>
            </p:cNvPicPr>
            <p:nvPr/>
          </p:nvPicPr>
          <p:blipFill>
            <a:blip r:embed="rId4" cstate="print"/>
            <a:stretch>
              <a:fillRect/>
            </a:stretch>
          </p:blipFill>
          <p:spPr>
            <a:xfrm>
              <a:off x="2967152" y="2532530"/>
              <a:ext cx="487248" cy="487248"/>
            </a:xfrm>
            <a:prstGeom prst="rect">
              <a:avLst/>
            </a:prstGeom>
          </p:spPr>
        </p:pic>
      </p:grpSp>
      <p:grpSp>
        <p:nvGrpSpPr>
          <p:cNvPr id="8" name="Groupe 86"/>
          <p:cNvGrpSpPr/>
          <p:nvPr/>
        </p:nvGrpSpPr>
        <p:grpSpPr>
          <a:xfrm rot="10800000">
            <a:off x="1124846" y="2735674"/>
            <a:ext cx="295369" cy="1320801"/>
            <a:chOff x="7756527" y="2448110"/>
            <a:chExt cx="295369" cy="1320801"/>
          </a:xfrm>
        </p:grpSpPr>
        <p:sp>
          <p:nvSpPr>
            <p:cNvPr id="171" name="Flèche droite 170"/>
            <p:cNvSpPr/>
            <p:nvPr/>
          </p:nvSpPr>
          <p:spPr>
            <a:xfrm rot="12509280">
              <a:off x="7810222" y="2448110"/>
              <a:ext cx="197223"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2" name="Flèche droite 171"/>
            <p:cNvSpPr/>
            <p:nvPr/>
          </p:nvSpPr>
          <p:spPr>
            <a:xfrm rot="8187677">
              <a:off x="7854673" y="3616510"/>
              <a:ext cx="197223"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4" name="Flèche droite 173"/>
            <p:cNvSpPr/>
            <p:nvPr/>
          </p:nvSpPr>
          <p:spPr>
            <a:xfrm rot="11444691">
              <a:off x="7756527" y="2845545"/>
              <a:ext cx="197223"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0" name="Flèche droite 179"/>
            <p:cNvSpPr/>
            <p:nvPr/>
          </p:nvSpPr>
          <p:spPr>
            <a:xfrm rot="10203385">
              <a:off x="7769226" y="3232894"/>
              <a:ext cx="197223" cy="15240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1" name="Rectangle 90"/>
          <p:cNvSpPr/>
          <p:nvPr/>
        </p:nvSpPr>
        <p:spPr>
          <a:xfrm>
            <a:off x="4666181" y="1411308"/>
            <a:ext cx="1607619" cy="461665"/>
          </a:xfrm>
          <a:prstGeom prst="rect">
            <a:avLst/>
          </a:prstGeom>
        </p:spPr>
        <p:txBody>
          <a:bodyPr wrap="square">
            <a:spAutoFit/>
          </a:bodyPr>
          <a:lstStyle/>
          <a:p>
            <a:pPr algn="ctr"/>
            <a:r>
              <a:rPr lang="fr-FR" sz="1200" b="1" i="1" dirty="0" smtClean="0">
                <a:solidFill>
                  <a:srgbClr val="3333FF"/>
                </a:solidFill>
              </a:rPr>
              <a:t>Voie papier</a:t>
            </a:r>
          </a:p>
          <a:p>
            <a:pPr algn="ctr"/>
            <a:r>
              <a:rPr lang="fr-FR" sz="1200" b="1" i="1" dirty="0" smtClean="0">
                <a:solidFill>
                  <a:srgbClr val="3333FF"/>
                </a:solidFill>
              </a:rPr>
              <a:t>Voie dématérialisée :</a:t>
            </a:r>
          </a:p>
        </p:txBody>
      </p:sp>
      <p:grpSp>
        <p:nvGrpSpPr>
          <p:cNvPr id="9" name="Groupe 177"/>
          <p:cNvGrpSpPr/>
          <p:nvPr/>
        </p:nvGrpSpPr>
        <p:grpSpPr>
          <a:xfrm>
            <a:off x="4748946" y="1854201"/>
            <a:ext cx="1442009" cy="895239"/>
            <a:chOff x="4748946" y="1676401"/>
            <a:chExt cx="1442009" cy="895239"/>
          </a:xfrm>
        </p:grpSpPr>
        <p:sp>
          <p:nvSpPr>
            <p:cNvPr id="108" name="AutoShape 99"/>
            <p:cNvSpPr>
              <a:spLocks noChangeArrowheads="1"/>
            </p:cNvSpPr>
            <p:nvPr/>
          </p:nvSpPr>
          <p:spPr bwMode="auto">
            <a:xfrm>
              <a:off x="4748946" y="1690209"/>
              <a:ext cx="1442009" cy="881431"/>
            </a:xfrm>
            <a:prstGeom prst="roundRect">
              <a:avLst>
                <a:gd name="adj" fmla="val 10824"/>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sz="1200" dirty="0">
                <a:latin typeface="Calibri" pitchFamily="34" charset="0"/>
              </a:endParaRPr>
            </a:p>
          </p:txBody>
        </p:sp>
        <p:sp>
          <p:nvSpPr>
            <p:cNvPr id="110" name="Text Box 100"/>
            <p:cNvSpPr txBox="1">
              <a:spLocks noChangeArrowheads="1"/>
            </p:cNvSpPr>
            <p:nvPr/>
          </p:nvSpPr>
          <p:spPr bwMode="auto">
            <a:xfrm>
              <a:off x="4867347" y="1676401"/>
              <a:ext cx="1215953" cy="307777"/>
            </a:xfrm>
            <a:prstGeom prst="rect">
              <a:avLst/>
            </a:prstGeom>
            <a:noFill/>
            <a:ln w="9525">
              <a:noFill/>
              <a:miter lim="800000"/>
              <a:headEnd/>
              <a:tailEnd/>
            </a:ln>
          </p:spPr>
          <p:txBody>
            <a:bodyPr wrap="square">
              <a:spAutoFit/>
            </a:bodyPr>
            <a:lstStyle/>
            <a:p>
              <a:pPr algn="ctr"/>
              <a:r>
                <a:rPr lang="fr-FR" sz="1400" b="1" dirty="0" smtClean="0">
                  <a:solidFill>
                    <a:schemeClr val="bg1"/>
                  </a:solidFill>
                </a:rPr>
                <a:t>SP-asso</a:t>
              </a:r>
              <a:endParaRPr lang="fr-FR" sz="1400" b="1" dirty="0">
                <a:solidFill>
                  <a:schemeClr val="bg1"/>
                </a:solidFill>
              </a:endParaRPr>
            </a:p>
          </p:txBody>
        </p:sp>
        <p:sp>
          <p:nvSpPr>
            <p:cNvPr id="99" name="AutoShape 107"/>
            <p:cNvSpPr>
              <a:spLocks noChangeArrowheads="1"/>
            </p:cNvSpPr>
            <p:nvPr/>
          </p:nvSpPr>
          <p:spPr bwMode="auto">
            <a:xfrm rot="16200000">
              <a:off x="5221937" y="1547279"/>
              <a:ext cx="523993" cy="1335879"/>
            </a:xfrm>
            <a:prstGeom prst="roundRect">
              <a:avLst>
                <a:gd name="adj" fmla="val 16667"/>
              </a:avLst>
            </a:prstGeom>
            <a:ln>
              <a:headEnd/>
              <a:tailEnd/>
            </a:ln>
          </p:spPr>
          <p:style>
            <a:lnRef idx="1">
              <a:schemeClr val="accent2"/>
            </a:lnRef>
            <a:fillRef idx="2">
              <a:schemeClr val="accent2"/>
            </a:fillRef>
            <a:effectRef idx="1">
              <a:schemeClr val="accent2"/>
            </a:effectRef>
            <a:fontRef idx="minor">
              <a:schemeClr val="dk1"/>
            </a:fontRef>
          </p:style>
          <p:txBody>
            <a:bodyPr vert="eaVert" anchor="ctr"/>
            <a:lstStyle/>
            <a:p>
              <a:pPr algn="ctr">
                <a:lnSpc>
                  <a:spcPct val="80000"/>
                </a:lnSpc>
              </a:pPr>
              <a:endParaRPr lang="fr-FR" sz="1400" b="1" dirty="0" smtClean="0">
                <a:solidFill>
                  <a:srgbClr val="3333FF"/>
                </a:solidFill>
                <a:latin typeface="Calibri" pitchFamily="34" charset="0"/>
              </a:endParaRPr>
            </a:p>
          </p:txBody>
        </p:sp>
        <p:sp>
          <p:nvSpPr>
            <p:cNvPr id="106" name="Rectangle 105"/>
            <p:cNvSpPr/>
            <p:nvPr/>
          </p:nvSpPr>
          <p:spPr>
            <a:xfrm>
              <a:off x="4781829" y="1955769"/>
              <a:ext cx="1352990" cy="548868"/>
            </a:xfrm>
            <a:prstGeom prst="rect">
              <a:avLst/>
            </a:prstGeom>
          </p:spPr>
          <p:txBody>
            <a:bodyPr wrap="square">
              <a:spAutoFit/>
            </a:bodyPr>
            <a:lstStyle/>
            <a:p>
              <a:pPr lvl="0" algn="ctr">
                <a:spcBef>
                  <a:spcPts val="0"/>
                </a:spcBef>
                <a:spcAft>
                  <a:spcPts val="200"/>
                </a:spcAft>
              </a:pPr>
              <a:r>
                <a:rPr lang="fr-FR" sz="1400" b="1" dirty="0">
                  <a:cs typeface="Arial"/>
                </a:rPr>
                <a:t>e</a:t>
              </a:r>
              <a:r>
                <a:rPr lang="fr-FR" sz="1400" b="1" dirty="0" smtClean="0">
                  <a:cs typeface="Arial"/>
                </a:rPr>
                <a:t>-</a:t>
              </a:r>
              <a:r>
                <a:rPr lang="fr-FR" sz="1400" b="1" dirty="0" err="1" smtClean="0">
                  <a:cs typeface="Arial"/>
                </a:rPr>
                <a:t>Creation</a:t>
              </a:r>
              <a:endParaRPr lang="fr-FR" sz="1400" b="1" dirty="0" smtClean="0">
                <a:cs typeface="Arial"/>
              </a:endParaRPr>
            </a:p>
            <a:p>
              <a:pPr lvl="0" algn="ctr">
                <a:spcBef>
                  <a:spcPts val="0"/>
                </a:spcBef>
                <a:spcAft>
                  <a:spcPts val="200"/>
                </a:spcAft>
              </a:pPr>
              <a:r>
                <a:rPr lang="fr-FR" sz="1400" b="1" dirty="0">
                  <a:cs typeface="Arial"/>
                </a:rPr>
                <a:t>e</a:t>
              </a:r>
              <a:r>
                <a:rPr lang="fr-FR" sz="1400" b="1" dirty="0" smtClean="0">
                  <a:cs typeface="Arial"/>
                </a:rPr>
                <a:t>-Modification</a:t>
              </a:r>
            </a:p>
          </p:txBody>
        </p:sp>
      </p:grpSp>
      <p:sp>
        <p:nvSpPr>
          <p:cNvPr id="114" name="AutoShape 79"/>
          <p:cNvSpPr>
            <a:spLocks noChangeArrowheads="1"/>
          </p:cNvSpPr>
          <p:nvPr/>
        </p:nvSpPr>
        <p:spPr bwMode="auto">
          <a:xfrm rot="-5400000">
            <a:off x="5364123" y="2848354"/>
            <a:ext cx="240131" cy="1274421"/>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eaVert" anchor="ctr"/>
          <a:lstStyle/>
          <a:p>
            <a:pPr algn="ctr">
              <a:spcBef>
                <a:spcPct val="50000"/>
              </a:spcBef>
            </a:pPr>
            <a:r>
              <a:rPr lang="fr-FR" sz="1400" b="1" dirty="0" smtClean="0">
                <a:solidFill>
                  <a:schemeClr val="tx1"/>
                </a:solidFill>
                <a:latin typeface="Calibri" panose="020F0502020204030204" pitchFamily="34" charset="0"/>
                <a:cs typeface="Calibri" panose="020F0502020204030204" pitchFamily="34" charset="0"/>
              </a:rPr>
              <a:t>cfe.urssaf.fr</a:t>
            </a:r>
            <a:endParaRPr lang="fr-FR" sz="1400" b="1" i="1" dirty="0">
              <a:solidFill>
                <a:schemeClr val="tx1"/>
              </a:solidFill>
              <a:latin typeface="Calibri" panose="020F0502020204030204" pitchFamily="34" charset="0"/>
              <a:cs typeface="Calibri" panose="020F0502020204030204" pitchFamily="34" charset="0"/>
            </a:endParaRPr>
          </a:p>
        </p:txBody>
      </p:sp>
      <p:sp>
        <p:nvSpPr>
          <p:cNvPr id="115" name="AutoShape 79"/>
          <p:cNvSpPr>
            <a:spLocks noChangeArrowheads="1"/>
          </p:cNvSpPr>
          <p:nvPr/>
        </p:nvSpPr>
        <p:spPr bwMode="auto">
          <a:xfrm rot="-5400000">
            <a:off x="5364121" y="3140454"/>
            <a:ext cx="240131" cy="1274421"/>
          </a:xfrm>
          <a:prstGeom prst="roundRect">
            <a:avLst>
              <a:gd name="adj" fmla="val 16667"/>
            </a:avLst>
          </a:prstGeom>
          <a:ln>
            <a:headEnd/>
            <a:tailEnd/>
          </a:ln>
        </p:spPr>
        <p:style>
          <a:lnRef idx="1">
            <a:schemeClr val="accent3"/>
          </a:lnRef>
          <a:fillRef idx="2">
            <a:schemeClr val="accent3"/>
          </a:fillRef>
          <a:effectRef idx="1">
            <a:schemeClr val="accent3"/>
          </a:effectRef>
          <a:fontRef idx="minor">
            <a:schemeClr val="dk1"/>
          </a:fontRef>
        </p:style>
        <p:txBody>
          <a:bodyPr vert="eaVert" anchor="ctr"/>
          <a:lstStyle/>
          <a:p>
            <a:pPr algn="ctr">
              <a:spcBef>
                <a:spcPct val="50000"/>
              </a:spcBef>
            </a:pPr>
            <a:r>
              <a:rPr lang="fr-FR" sz="1400" b="1" dirty="0" smtClean="0">
                <a:solidFill>
                  <a:schemeClr val="tx1"/>
                </a:solidFill>
                <a:latin typeface="Calibri" panose="020F0502020204030204" pitchFamily="34" charset="0"/>
                <a:cs typeface="Calibri" panose="020F0502020204030204" pitchFamily="34" charset="0"/>
              </a:rPr>
              <a:t>infogreffe</a:t>
            </a:r>
            <a:endParaRPr lang="fr-FR" sz="1400" b="1" i="1" dirty="0">
              <a:solidFill>
                <a:schemeClr val="tx1"/>
              </a:solidFill>
              <a:latin typeface="Calibri" panose="020F0502020204030204" pitchFamily="34" charset="0"/>
              <a:cs typeface="Calibri" panose="020F0502020204030204" pitchFamily="34" charset="0"/>
            </a:endParaRPr>
          </a:p>
        </p:txBody>
      </p:sp>
      <p:sp>
        <p:nvSpPr>
          <p:cNvPr id="116" name="Rectangle 115"/>
          <p:cNvSpPr/>
          <p:nvPr/>
        </p:nvSpPr>
        <p:spPr>
          <a:xfrm>
            <a:off x="2426388" y="901939"/>
            <a:ext cx="1306285" cy="461665"/>
          </a:xfrm>
          <a:prstGeom prst="rect">
            <a:avLst/>
          </a:prstGeom>
        </p:spPr>
        <p:txBody>
          <a:bodyPr wrap="square">
            <a:spAutoFit/>
          </a:bodyPr>
          <a:lstStyle/>
          <a:p>
            <a:pPr algn="ctr"/>
            <a:r>
              <a:rPr lang="fr-FR" sz="1200" b="1" dirty="0" smtClean="0">
                <a:solidFill>
                  <a:srgbClr val="3333FF"/>
                </a:solidFill>
              </a:rPr>
              <a:t>Nature des informations</a:t>
            </a:r>
          </a:p>
        </p:txBody>
      </p:sp>
      <p:sp>
        <p:nvSpPr>
          <p:cNvPr id="117" name="Rectangle 116"/>
          <p:cNvSpPr/>
          <p:nvPr/>
        </p:nvSpPr>
        <p:spPr>
          <a:xfrm>
            <a:off x="4841476" y="901493"/>
            <a:ext cx="1306285" cy="461665"/>
          </a:xfrm>
          <a:prstGeom prst="rect">
            <a:avLst/>
          </a:prstGeom>
        </p:spPr>
        <p:txBody>
          <a:bodyPr wrap="square">
            <a:spAutoFit/>
          </a:bodyPr>
          <a:lstStyle/>
          <a:p>
            <a:pPr algn="ctr"/>
            <a:r>
              <a:rPr lang="fr-FR" sz="1200" b="1" dirty="0" smtClean="0">
                <a:solidFill>
                  <a:srgbClr val="3333FF"/>
                </a:solidFill>
              </a:rPr>
              <a:t>Modalité de déclaration</a:t>
            </a:r>
          </a:p>
        </p:txBody>
      </p:sp>
      <p:sp>
        <p:nvSpPr>
          <p:cNvPr id="118" name="Rectangle 117"/>
          <p:cNvSpPr/>
          <p:nvPr/>
        </p:nvSpPr>
        <p:spPr>
          <a:xfrm>
            <a:off x="6396318" y="901493"/>
            <a:ext cx="1306285" cy="461665"/>
          </a:xfrm>
          <a:prstGeom prst="rect">
            <a:avLst/>
          </a:prstGeom>
        </p:spPr>
        <p:txBody>
          <a:bodyPr wrap="square">
            <a:spAutoFit/>
          </a:bodyPr>
          <a:lstStyle/>
          <a:p>
            <a:pPr algn="ctr"/>
            <a:r>
              <a:rPr lang="fr-FR" sz="1200" b="1" dirty="0" smtClean="0">
                <a:solidFill>
                  <a:srgbClr val="3333FF"/>
                </a:solidFill>
              </a:rPr>
              <a:t>Validation des déclarations</a:t>
            </a:r>
          </a:p>
        </p:txBody>
      </p:sp>
      <p:sp>
        <p:nvSpPr>
          <p:cNvPr id="122" name="Rectangle 121"/>
          <p:cNvSpPr/>
          <p:nvPr/>
        </p:nvSpPr>
        <p:spPr>
          <a:xfrm>
            <a:off x="7867703" y="896258"/>
            <a:ext cx="913439" cy="461665"/>
          </a:xfrm>
          <a:prstGeom prst="rect">
            <a:avLst/>
          </a:prstGeom>
        </p:spPr>
        <p:txBody>
          <a:bodyPr wrap="square">
            <a:spAutoFit/>
          </a:bodyPr>
          <a:lstStyle/>
          <a:p>
            <a:pPr algn="ctr"/>
            <a:r>
              <a:rPr lang="fr-FR" sz="1200" b="1" dirty="0" smtClean="0">
                <a:solidFill>
                  <a:srgbClr val="3333FF"/>
                </a:solidFill>
              </a:rPr>
              <a:t>Base de données</a:t>
            </a:r>
          </a:p>
        </p:txBody>
      </p:sp>
      <p:sp>
        <p:nvSpPr>
          <p:cNvPr id="123" name="Rectangle 122"/>
          <p:cNvSpPr/>
          <p:nvPr/>
        </p:nvSpPr>
        <p:spPr>
          <a:xfrm>
            <a:off x="4707997" y="2899556"/>
            <a:ext cx="1616603" cy="461665"/>
          </a:xfrm>
          <a:prstGeom prst="rect">
            <a:avLst/>
          </a:prstGeom>
        </p:spPr>
        <p:txBody>
          <a:bodyPr wrap="square">
            <a:spAutoFit/>
          </a:bodyPr>
          <a:lstStyle/>
          <a:p>
            <a:pPr algn="ctr"/>
            <a:r>
              <a:rPr lang="fr-FR" sz="1200" b="1" i="1" dirty="0" smtClean="0">
                <a:solidFill>
                  <a:srgbClr val="3333FF"/>
                </a:solidFill>
              </a:rPr>
              <a:t>Voie papier</a:t>
            </a:r>
          </a:p>
          <a:p>
            <a:pPr algn="ctr"/>
            <a:r>
              <a:rPr lang="fr-FR" sz="1200" b="1" i="1" dirty="0" smtClean="0">
                <a:solidFill>
                  <a:srgbClr val="3333FF"/>
                </a:solidFill>
              </a:rPr>
              <a:t>Voie dématérialisée :</a:t>
            </a:r>
          </a:p>
        </p:txBody>
      </p:sp>
      <p:sp>
        <p:nvSpPr>
          <p:cNvPr id="124" name="Rectangle 123"/>
          <p:cNvSpPr/>
          <p:nvPr/>
        </p:nvSpPr>
        <p:spPr>
          <a:xfrm>
            <a:off x="1891728" y="3027897"/>
            <a:ext cx="2075361" cy="276999"/>
          </a:xfrm>
          <a:prstGeom prst="rect">
            <a:avLst/>
          </a:prstGeom>
        </p:spPr>
        <p:txBody>
          <a:bodyPr wrap="square">
            <a:spAutoFit/>
          </a:bodyPr>
          <a:lstStyle/>
          <a:p>
            <a:pPr algn="ctr"/>
            <a:r>
              <a:rPr lang="fr-FR" sz="1200" b="1" i="1" dirty="0" smtClean="0">
                <a:solidFill>
                  <a:srgbClr val="C00000"/>
                </a:solidFill>
              </a:rPr>
              <a:t>Informations « Entreprise »</a:t>
            </a:r>
          </a:p>
        </p:txBody>
      </p:sp>
      <p:sp>
        <p:nvSpPr>
          <p:cNvPr id="126" name="Rectangle 125"/>
          <p:cNvSpPr/>
          <p:nvPr/>
        </p:nvSpPr>
        <p:spPr>
          <a:xfrm>
            <a:off x="277489" y="5523190"/>
            <a:ext cx="1306285" cy="461665"/>
          </a:xfrm>
          <a:prstGeom prst="rect">
            <a:avLst/>
          </a:prstGeom>
        </p:spPr>
        <p:txBody>
          <a:bodyPr wrap="square">
            <a:spAutoFit/>
          </a:bodyPr>
          <a:lstStyle/>
          <a:p>
            <a:pPr algn="ctr"/>
            <a:r>
              <a:rPr lang="fr-FR" sz="1200" b="1" i="1" dirty="0" smtClean="0"/>
              <a:t>Informations non administratives</a:t>
            </a:r>
          </a:p>
        </p:txBody>
      </p:sp>
      <p:sp>
        <p:nvSpPr>
          <p:cNvPr id="129" name="Rectangle 128"/>
          <p:cNvSpPr/>
          <p:nvPr/>
        </p:nvSpPr>
        <p:spPr>
          <a:xfrm>
            <a:off x="1821000" y="1418886"/>
            <a:ext cx="2455578" cy="15539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sz="1200"/>
          </a:p>
        </p:txBody>
      </p:sp>
      <p:sp>
        <p:nvSpPr>
          <p:cNvPr id="88" name="Rectangle 87"/>
          <p:cNvSpPr/>
          <p:nvPr/>
        </p:nvSpPr>
        <p:spPr>
          <a:xfrm>
            <a:off x="2293273" y="1387361"/>
            <a:ext cx="1434665" cy="461665"/>
          </a:xfrm>
          <a:prstGeom prst="rect">
            <a:avLst/>
          </a:prstGeom>
        </p:spPr>
        <p:txBody>
          <a:bodyPr wrap="square">
            <a:spAutoFit/>
          </a:bodyPr>
          <a:lstStyle/>
          <a:p>
            <a:pPr algn="ctr"/>
            <a:r>
              <a:rPr lang="fr-FR" sz="1200" b="1" i="1" dirty="0" smtClean="0">
                <a:solidFill>
                  <a:srgbClr val="3333FF"/>
                </a:solidFill>
              </a:rPr>
              <a:t>Informations juridiques loi 1901</a:t>
            </a:r>
          </a:p>
        </p:txBody>
      </p:sp>
      <p:sp>
        <p:nvSpPr>
          <p:cNvPr id="130" name="Rectangle 129"/>
          <p:cNvSpPr/>
          <p:nvPr/>
        </p:nvSpPr>
        <p:spPr>
          <a:xfrm>
            <a:off x="1786946" y="1785164"/>
            <a:ext cx="2489631" cy="1200329"/>
          </a:xfrm>
          <a:prstGeom prst="rect">
            <a:avLst/>
          </a:prstGeom>
        </p:spPr>
        <p:txBody>
          <a:bodyPr wrap="square">
            <a:spAutoFit/>
          </a:bodyPr>
          <a:lstStyle/>
          <a:p>
            <a:pPr>
              <a:buFont typeface="Arial" pitchFamily="34" charset="0"/>
              <a:buChar char="•"/>
            </a:pPr>
            <a:r>
              <a:rPr lang="fr-FR" sz="1200" i="1" dirty="0" smtClean="0">
                <a:solidFill>
                  <a:srgbClr val="3333FF"/>
                </a:solidFill>
              </a:rPr>
              <a:t> n° RNA</a:t>
            </a:r>
          </a:p>
          <a:p>
            <a:pPr>
              <a:buFont typeface="Arial" pitchFamily="34" charset="0"/>
              <a:buChar char="•"/>
            </a:pPr>
            <a:r>
              <a:rPr lang="fr-FR" sz="1200" i="1" dirty="0" smtClean="0">
                <a:solidFill>
                  <a:srgbClr val="3333FF"/>
                </a:solidFill>
              </a:rPr>
              <a:t> Nom, sigle, adresse siège</a:t>
            </a:r>
          </a:p>
          <a:p>
            <a:pPr>
              <a:buFont typeface="Arial" pitchFamily="34" charset="0"/>
              <a:buChar char="•"/>
            </a:pPr>
            <a:r>
              <a:rPr lang="fr-FR" sz="1200" i="1" dirty="0" smtClean="0">
                <a:solidFill>
                  <a:srgbClr val="3333FF"/>
                </a:solidFill>
              </a:rPr>
              <a:t> Liste des dirigeants</a:t>
            </a:r>
          </a:p>
          <a:p>
            <a:pPr>
              <a:buFont typeface="Arial" pitchFamily="34" charset="0"/>
              <a:buChar char="•"/>
            </a:pPr>
            <a:r>
              <a:rPr lang="fr-FR" sz="1200" i="1" dirty="0" smtClean="0">
                <a:solidFill>
                  <a:srgbClr val="3333FF"/>
                </a:solidFill>
              </a:rPr>
              <a:t> union, fédération, réseau…</a:t>
            </a:r>
          </a:p>
          <a:p>
            <a:pPr>
              <a:buFont typeface="Arial" pitchFamily="34" charset="0"/>
              <a:buChar char="•"/>
            </a:pPr>
            <a:r>
              <a:rPr lang="fr-FR" sz="1200" i="1" dirty="0" smtClean="0">
                <a:solidFill>
                  <a:srgbClr val="3333FF"/>
                </a:solidFill>
              </a:rPr>
              <a:t> statuts</a:t>
            </a:r>
          </a:p>
          <a:p>
            <a:pPr>
              <a:buFont typeface="Arial" pitchFamily="34" charset="0"/>
              <a:buChar char="•"/>
            </a:pPr>
            <a:r>
              <a:rPr lang="fr-FR" sz="1200" i="1" dirty="0" smtClean="0">
                <a:solidFill>
                  <a:srgbClr val="3333FF"/>
                </a:solidFill>
              </a:rPr>
              <a:t> Récépissé de création, modification</a:t>
            </a:r>
          </a:p>
        </p:txBody>
      </p:sp>
      <p:sp>
        <p:nvSpPr>
          <p:cNvPr id="133" name="Rectangle 132"/>
          <p:cNvSpPr/>
          <p:nvPr/>
        </p:nvSpPr>
        <p:spPr>
          <a:xfrm>
            <a:off x="1784603" y="3231796"/>
            <a:ext cx="2590448" cy="646331"/>
          </a:xfrm>
          <a:prstGeom prst="rect">
            <a:avLst/>
          </a:prstGeom>
        </p:spPr>
        <p:txBody>
          <a:bodyPr wrap="square">
            <a:spAutoFit/>
          </a:bodyPr>
          <a:lstStyle/>
          <a:p>
            <a:pPr>
              <a:buFont typeface="Arial" pitchFamily="34" charset="0"/>
              <a:buChar char="•"/>
            </a:pPr>
            <a:r>
              <a:rPr lang="fr-FR" sz="1200" i="1" dirty="0" smtClean="0">
                <a:solidFill>
                  <a:srgbClr val="C00000"/>
                </a:solidFill>
              </a:rPr>
              <a:t> Nom, sigle, adresse siège</a:t>
            </a:r>
          </a:p>
          <a:p>
            <a:pPr>
              <a:buFont typeface="Arial" pitchFamily="34" charset="0"/>
              <a:buChar char="•"/>
            </a:pPr>
            <a:r>
              <a:rPr lang="fr-FR" sz="1200" i="1" dirty="0" smtClean="0">
                <a:solidFill>
                  <a:srgbClr val="C00000"/>
                </a:solidFill>
              </a:rPr>
              <a:t> Liste des établissements</a:t>
            </a:r>
          </a:p>
          <a:p>
            <a:pPr>
              <a:buFont typeface="Arial" pitchFamily="34" charset="0"/>
              <a:buChar char="•"/>
            </a:pPr>
            <a:r>
              <a:rPr lang="fr-FR" sz="1200" i="1" dirty="0" smtClean="0">
                <a:solidFill>
                  <a:srgbClr val="C00000"/>
                </a:solidFill>
              </a:rPr>
              <a:t> Récépissé d’immatriculation Sirene</a:t>
            </a:r>
          </a:p>
        </p:txBody>
      </p:sp>
      <p:sp>
        <p:nvSpPr>
          <p:cNvPr id="134" name="Rectangle 133"/>
          <p:cNvSpPr/>
          <p:nvPr/>
        </p:nvSpPr>
        <p:spPr>
          <a:xfrm>
            <a:off x="1817147" y="3894188"/>
            <a:ext cx="2458055" cy="1503992"/>
          </a:xfrm>
          <a:prstGeom prst="rect">
            <a:avLst/>
          </a:prstGeom>
          <a:solidFill>
            <a:srgbClr val="92D050"/>
          </a:solidFill>
          <a:ln>
            <a:solidFill>
              <a:srgbClr val="00642D"/>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sz="1200"/>
          </a:p>
        </p:txBody>
      </p:sp>
      <p:sp>
        <p:nvSpPr>
          <p:cNvPr id="135" name="Rectangle 134"/>
          <p:cNvSpPr/>
          <p:nvPr/>
        </p:nvSpPr>
        <p:spPr>
          <a:xfrm>
            <a:off x="1833108" y="3911833"/>
            <a:ext cx="2457537" cy="461665"/>
          </a:xfrm>
          <a:prstGeom prst="rect">
            <a:avLst/>
          </a:prstGeom>
        </p:spPr>
        <p:txBody>
          <a:bodyPr wrap="square">
            <a:spAutoFit/>
          </a:bodyPr>
          <a:lstStyle/>
          <a:p>
            <a:pPr algn="ctr"/>
            <a:r>
              <a:rPr lang="fr-FR" sz="1200" b="1" i="1" dirty="0" smtClean="0">
                <a:solidFill>
                  <a:srgbClr val="00642D"/>
                </a:solidFill>
              </a:rPr>
              <a:t>Informations administratives complémentaires</a:t>
            </a:r>
          </a:p>
        </p:txBody>
      </p:sp>
      <p:sp>
        <p:nvSpPr>
          <p:cNvPr id="136" name="Rectangle 135"/>
          <p:cNvSpPr/>
          <p:nvPr/>
        </p:nvSpPr>
        <p:spPr>
          <a:xfrm>
            <a:off x="1782255" y="4250549"/>
            <a:ext cx="2421445" cy="1200329"/>
          </a:xfrm>
          <a:prstGeom prst="rect">
            <a:avLst/>
          </a:prstGeom>
        </p:spPr>
        <p:txBody>
          <a:bodyPr wrap="square">
            <a:spAutoFit/>
          </a:bodyPr>
          <a:lstStyle/>
          <a:p>
            <a:pPr>
              <a:buFont typeface="Arial" pitchFamily="34" charset="0"/>
              <a:buChar char="•"/>
            </a:pPr>
            <a:r>
              <a:rPr lang="fr-FR" sz="1200" i="1" dirty="0" smtClean="0">
                <a:solidFill>
                  <a:srgbClr val="00642D"/>
                </a:solidFill>
              </a:rPr>
              <a:t> Liste des agréments</a:t>
            </a:r>
          </a:p>
          <a:p>
            <a:pPr>
              <a:buFont typeface="Arial" pitchFamily="34" charset="0"/>
              <a:buChar char="•"/>
            </a:pPr>
            <a:r>
              <a:rPr lang="fr-FR" sz="1200" i="1" dirty="0" smtClean="0">
                <a:solidFill>
                  <a:srgbClr val="00642D"/>
                </a:solidFill>
              </a:rPr>
              <a:t> Adhésion aux unions, fédérations…</a:t>
            </a:r>
          </a:p>
          <a:p>
            <a:pPr>
              <a:buFont typeface="Arial" pitchFamily="34" charset="0"/>
              <a:buChar char="•"/>
            </a:pPr>
            <a:r>
              <a:rPr lang="fr-FR" sz="1200" i="1" dirty="0" smtClean="0">
                <a:solidFill>
                  <a:srgbClr val="00642D"/>
                </a:solidFill>
              </a:rPr>
              <a:t> Ressources humaines</a:t>
            </a:r>
          </a:p>
          <a:p>
            <a:pPr>
              <a:buFont typeface="Arial" pitchFamily="34" charset="0"/>
              <a:buChar char="•"/>
            </a:pPr>
            <a:r>
              <a:rPr lang="fr-FR" sz="1200" i="1" dirty="0" smtClean="0">
                <a:solidFill>
                  <a:srgbClr val="00642D"/>
                </a:solidFill>
              </a:rPr>
              <a:t> Comptes annuels</a:t>
            </a:r>
          </a:p>
          <a:p>
            <a:pPr>
              <a:buFont typeface="Arial" pitchFamily="34" charset="0"/>
              <a:buChar char="•"/>
            </a:pPr>
            <a:r>
              <a:rPr lang="fr-FR" sz="1200" i="1" dirty="0" smtClean="0">
                <a:solidFill>
                  <a:srgbClr val="00642D"/>
                </a:solidFill>
              </a:rPr>
              <a:t> Rapport d’activité annuel</a:t>
            </a:r>
          </a:p>
          <a:p>
            <a:pPr>
              <a:buFont typeface="Arial" pitchFamily="34" charset="0"/>
              <a:buChar char="•"/>
            </a:pPr>
            <a:r>
              <a:rPr lang="fr-FR" sz="1200" i="1" dirty="0" smtClean="0">
                <a:solidFill>
                  <a:srgbClr val="00642D"/>
                </a:solidFill>
              </a:rPr>
              <a:t> RIB</a:t>
            </a:r>
          </a:p>
        </p:txBody>
      </p:sp>
      <p:grpSp>
        <p:nvGrpSpPr>
          <p:cNvPr id="10" name="Groupe 116"/>
          <p:cNvGrpSpPr/>
          <p:nvPr/>
        </p:nvGrpSpPr>
        <p:grpSpPr>
          <a:xfrm>
            <a:off x="1684290" y="2173881"/>
            <a:ext cx="159749" cy="215118"/>
            <a:chOff x="6775704" y="877824"/>
            <a:chExt cx="484632" cy="493776"/>
          </a:xfrm>
        </p:grpSpPr>
        <p:sp>
          <p:nvSpPr>
            <p:cNvPr id="139" name="Organigramme : Procédé prédéfini 138"/>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42" name="Organigramme : Procédé prédéfini 141"/>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1" name="Groupe 116"/>
          <p:cNvGrpSpPr/>
          <p:nvPr/>
        </p:nvGrpSpPr>
        <p:grpSpPr>
          <a:xfrm>
            <a:off x="1691910" y="2532021"/>
            <a:ext cx="159749" cy="215118"/>
            <a:chOff x="6775704" y="877824"/>
            <a:chExt cx="484632" cy="493776"/>
          </a:xfrm>
        </p:grpSpPr>
        <p:sp>
          <p:nvSpPr>
            <p:cNvPr id="145" name="Organigramme : Procédé prédéfini 144"/>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46" name="Organigramme : Procédé prédéfini 145"/>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2" name="Groupe 116"/>
          <p:cNvGrpSpPr/>
          <p:nvPr/>
        </p:nvGrpSpPr>
        <p:grpSpPr>
          <a:xfrm>
            <a:off x="1691910" y="2722521"/>
            <a:ext cx="159749" cy="215118"/>
            <a:chOff x="6775704" y="877824"/>
            <a:chExt cx="484632" cy="493776"/>
          </a:xfrm>
        </p:grpSpPr>
        <p:sp>
          <p:nvSpPr>
            <p:cNvPr id="151" name="Organigramme : Procédé prédéfini 150"/>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52" name="Organigramme : Procédé prédéfini 151"/>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3" name="Groupe 116"/>
          <p:cNvGrpSpPr/>
          <p:nvPr/>
        </p:nvGrpSpPr>
        <p:grpSpPr>
          <a:xfrm>
            <a:off x="1691910" y="3614061"/>
            <a:ext cx="159749" cy="215118"/>
            <a:chOff x="6775704" y="877824"/>
            <a:chExt cx="484632" cy="493776"/>
          </a:xfrm>
        </p:grpSpPr>
        <p:sp>
          <p:nvSpPr>
            <p:cNvPr id="156" name="Organigramme : Procédé prédéfini 155"/>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57" name="Organigramme : Procédé prédéfini 156"/>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4" name="Groupe 116"/>
          <p:cNvGrpSpPr/>
          <p:nvPr/>
        </p:nvGrpSpPr>
        <p:grpSpPr>
          <a:xfrm>
            <a:off x="1684653" y="4811490"/>
            <a:ext cx="159749" cy="215118"/>
            <a:chOff x="6775704" y="877824"/>
            <a:chExt cx="484632" cy="493776"/>
          </a:xfrm>
        </p:grpSpPr>
        <p:sp>
          <p:nvSpPr>
            <p:cNvPr id="161" name="Organigramme : Procédé prédéfini 160"/>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65" name="Organigramme : Procédé prédéfini 164"/>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5" name="Groupe 116"/>
          <p:cNvGrpSpPr/>
          <p:nvPr/>
        </p:nvGrpSpPr>
        <p:grpSpPr>
          <a:xfrm>
            <a:off x="1686924" y="4973415"/>
            <a:ext cx="159749" cy="215118"/>
            <a:chOff x="6775704" y="877824"/>
            <a:chExt cx="484632" cy="493776"/>
          </a:xfrm>
        </p:grpSpPr>
        <p:sp>
          <p:nvSpPr>
            <p:cNvPr id="168" name="Organigramme : Procédé prédéfini 167"/>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70" name="Organigramme : Procédé prédéfini 169"/>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6" name="Groupe 116"/>
          <p:cNvGrpSpPr/>
          <p:nvPr/>
        </p:nvGrpSpPr>
        <p:grpSpPr>
          <a:xfrm>
            <a:off x="1684659" y="5159832"/>
            <a:ext cx="159749" cy="215118"/>
            <a:chOff x="6775704" y="877824"/>
            <a:chExt cx="484632" cy="493776"/>
          </a:xfrm>
        </p:grpSpPr>
        <p:sp>
          <p:nvSpPr>
            <p:cNvPr id="175" name="Organigramme : Procédé prédéfini 174"/>
            <p:cNvSpPr/>
            <p:nvPr/>
          </p:nvSpPr>
          <p:spPr>
            <a:xfrm>
              <a:off x="6848856" y="92354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sp>
          <p:nvSpPr>
            <p:cNvPr id="176" name="Organigramme : Procédé prédéfini 175"/>
            <p:cNvSpPr/>
            <p:nvPr/>
          </p:nvSpPr>
          <p:spPr>
            <a:xfrm>
              <a:off x="6775704" y="877824"/>
              <a:ext cx="411480" cy="448056"/>
            </a:xfrm>
            <a:prstGeom prst="flowChartPredefined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a:p>
          </p:txBody>
        </p:sp>
      </p:grpSp>
      <p:grpSp>
        <p:nvGrpSpPr>
          <p:cNvPr id="17" name="Groupe 208"/>
          <p:cNvGrpSpPr/>
          <p:nvPr/>
        </p:nvGrpSpPr>
        <p:grpSpPr>
          <a:xfrm>
            <a:off x="4767170" y="4187093"/>
            <a:ext cx="1468529" cy="998805"/>
            <a:chOff x="4809374" y="4009293"/>
            <a:chExt cx="1468529" cy="998805"/>
          </a:xfrm>
        </p:grpSpPr>
        <p:sp>
          <p:nvSpPr>
            <p:cNvPr id="181" name="AutoShape 99"/>
            <p:cNvSpPr>
              <a:spLocks noChangeArrowheads="1"/>
            </p:cNvSpPr>
            <p:nvPr/>
          </p:nvSpPr>
          <p:spPr bwMode="auto">
            <a:xfrm>
              <a:off x="4816940" y="4023101"/>
              <a:ext cx="1442009" cy="984997"/>
            </a:xfrm>
            <a:prstGeom prst="roundRect">
              <a:avLst>
                <a:gd name="adj" fmla="val 10824"/>
              </a:avLst>
            </a:prstGeom>
            <a:solidFill>
              <a:schemeClr val="accent6">
                <a:lumMod val="60000"/>
                <a:lumOff val="40000"/>
              </a:schemeClr>
            </a:solidFill>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endParaRPr lang="fr-FR" sz="1200" dirty="0">
                <a:latin typeface="Calibri" pitchFamily="34" charset="0"/>
              </a:endParaRPr>
            </a:p>
          </p:txBody>
        </p:sp>
        <p:sp>
          <p:nvSpPr>
            <p:cNvPr id="182" name="Text Box 100"/>
            <p:cNvSpPr txBox="1">
              <a:spLocks noChangeArrowheads="1"/>
            </p:cNvSpPr>
            <p:nvPr/>
          </p:nvSpPr>
          <p:spPr bwMode="auto">
            <a:xfrm>
              <a:off x="4935341" y="4009293"/>
              <a:ext cx="1215953" cy="307777"/>
            </a:xfrm>
            <a:prstGeom prst="rect">
              <a:avLst/>
            </a:prstGeom>
            <a:noFill/>
            <a:ln w="9525">
              <a:noFill/>
              <a:miter lim="800000"/>
              <a:headEnd/>
              <a:tailEnd/>
            </a:ln>
          </p:spPr>
          <p:txBody>
            <a:bodyPr wrap="square">
              <a:spAutoFit/>
            </a:bodyPr>
            <a:lstStyle/>
            <a:p>
              <a:pPr algn="ctr"/>
              <a:r>
                <a:rPr lang="fr-FR" sz="1400" b="1" dirty="0" smtClean="0">
                  <a:solidFill>
                    <a:schemeClr val="bg1"/>
                  </a:solidFill>
                </a:rPr>
                <a:t>Portail admin</a:t>
              </a:r>
              <a:endParaRPr lang="fr-FR" sz="1400" b="1" dirty="0">
                <a:solidFill>
                  <a:schemeClr val="bg1"/>
                </a:solidFill>
              </a:endParaRPr>
            </a:p>
          </p:txBody>
        </p:sp>
        <p:sp>
          <p:nvSpPr>
            <p:cNvPr id="183" name="AutoShape 107"/>
            <p:cNvSpPr>
              <a:spLocks noChangeArrowheads="1"/>
            </p:cNvSpPr>
            <p:nvPr/>
          </p:nvSpPr>
          <p:spPr bwMode="auto">
            <a:xfrm rot="16200000">
              <a:off x="5387883" y="3754082"/>
              <a:ext cx="328089" cy="133587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a:lnSpc>
                  <a:spcPct val="80000"/>
                </a:lnSpc>
              </a:pPr>
              <a:endParaRPr lang="fr-FR" sz="1400" b="1" dirty="0" smtClean="0">
                <a:solidFill>
                  <a:schemeClr val="bg1"/>
                </a:solidFill>
                <a:latin typeface="Calibri" pitchFamily="34" charset="0"/>
              </a:endParaRPr>
            </a:p>
          </p:txBody>
        </p:sp>
        <p:sp>
          <p:nvSpPr>
            <p:cNvPr id="193" name="Rectangle 192"/>
            <p:cNvSpPr/>
            <p:nvPr/>
          </p:nvSpPr>
          <p:spPr>
            <a:xfrm>
              <a:off x="4849823" y="4298625"/>
              <a:ext cx="1352990" cy="307777"/>
            </a:xfrm>
            <a:prstGeom prst="rect">
              <a:avLst/>
            </a:prstGeom>
          </p:spPr>
          <p:txBody>
            <a:bodyPr wrap="square">
              <a:spAutoFit/>
            </a:bodyPr>
            <a:lstStyle/>
            <a:p>
              <a:pPr lvl="0" algn="ctr">
                <a:spcBef>
                  <a:spcPts val="0"/>
                </a:spcBef>
                <a:spcAft>
                  <a:spcPts val="200"/>
                </a:spcAft>
              </a:pPr>
              <a:endParaRPr lang="fr-FR" sz="1400" b="1" dirty="0" smtClean="0">
                <a:solidFill>
                  <a:prstClr val="white"/>
                </a:solidFill>
                <a:cs typeface="Arial"/>
              </a:endParaRPr>
            </a:p>
          </p:txBody>
        </p:sp>
        <p:sp>
          <p:nvSpPr>
            <p:cNvPr id="206" name="AutoShape 107"/>
            <p:cNvSpPr>
              <a:spLocks noChangeArrowheads="1"/>
            </p:cNvSpPr>
            <p:nvPr/>
          </p:nvSpPr>
          <p:spPr bwMode="auto">
            <a:xfrm rot="16200000">
              <a:off x="5385535" y="4131570"/>
              <a:ext cx="328089" cy="1335879"/>
            </a:xfrm>
            <a:prstGeom prst="roundRect">
              <a:avLst>
                <a:gd name="adj" fmla="val 16667"/>
              </a:avLst>
            </a:prstGeom>
            <a:ln>
              <a:headEnd/>
              <a:tailEnd/>
            </a:ln>
          </p:spPr>
          <p:style>
            <a:lnRef idx="1">
              <a:schemeClr val="accent5"/>
            </a:lnRef>
            <a:fillRef idx="3">
              <a:schemeClr val="accent5"/>
            </a:fillRef>
            <a:effectRef idx="2">
              <a:schemeClr val="accent5"/>
            </a:effectRef>
            <a:fontRef idx="minor">
              <a:schemeClr val="lt1"/>
            </a:fontRef>
          </p:style>
          <p:txBody>
            <a:bodyPr vert="eaVert" anchor="ctr"/>
            <a:lstStyle/>
            <a:p>
              <a:pPr algn="ctr">
                <a:lnSpc>
                  <a:spcPct val="80000"/>
                </a:lnSpc>
              </a:pPr>
              <a:endParaRPr lang="fr-FR" sz="1400" b="1" dirty="0" smtClean="0">
                <a:solidFill>
                  <a:schemeClr val="bg1"/>
                </a:solidFill>
                <a:latin typeface="Calibri" pitchFamily="34" charset="0"/>
              </a:endParaRPr>
            </a:p>
          </p:txBody>
        </p:sp>
        <p:sp>
          <p:nvSpPr>
            <p:cNvPr id="208" name="Rectangle 207"/>
            <p:cNvSpPr/>
            <p:nvPr/>
          </p:nvSpPr>
          <p:spPr>
            <a:xfrm>
              <a:off x="4809374" y="4676113"/>
              <a:ext cx="1468529" cy="292388"/>
            </a:xfrm>
            <a:prstGeom prst="rect">
              <a:avLst/>
            </a:prstGeom>
          </p:spPr>
          <p:txBody>
            <a:bodyPr wrap="square">
              <a:spAutoFit/>
            </a:bodyPr>
            <a:lstStyle/>
            <a:p>
              <a:pPr lvl="0" algn="ctr">
                <a:spcBef>
                  <a:spcPts val="0"/>
                </a:spcBef>
                <a:spcAft>
                  <a:spcPts val="200"/>
                </a:spcAft>
              </a:pPr>
              <a:r>
                <a:rPr lang="fr-FR" sz="1300" b="1" dirty="0" smtClean="0">
                  <a:solidFill>
                    <a:prstClr val="white"/>
                  </a:solidFill>
                  <a:cs typeface="Arial"/>
                </a:rPr>
                <a:t>Porte-doc admin</a:t>
              </a:r>
            </a:p>
          </p:txBody>
        </p:sp>
      </p:grpSp>
      <p:sp>
        <p:nvSpPr>
          <p:cNvPr id="212" name="Rectangle 211"/>
          <p:cNvSpPr/>
          <p:nvPr/>
        </p:nvSpPr>
        <p:spPr>
          <a:xfrm>
            <a:off x="1784069" y="5634849"/>
            <a:ext cx="2421445" cy="461665"/>
          </a:xfrm>
          <a:prstGeom prst="rect">
            <a:avLst/>
          </a:prstGeom>
        </p:spPr>
        <p:txBody>
          <a:bodyPr wrap="square">
            <a:spAutoFit/>
          </a:bodyPr>
          <a:lstStyle/>
          <a:p>
            <a:pPr>
              <a:buFont typeface="Arial" pitchFamily="34" charset="0"/>
              <a:buChar char="•"/>
            </a:pPr>
            <a:r>
              <a:rPr lang="fr-FR" sz="1200" i="1" dirty="0" smtClean="0"/>
              <a:t> Lieu d’activité (+ nature, horaire…)</a:t>
            </a:r>
          </a:p>
          <a:p>
            <a:pPr>
              <a:buFont typeface="Arial" pitchFamily="34" charset="0"/>
              <a:buChar char="•"/>
            </a:pPr>
            <a:r>
              <a:rPr lang="fr-FR" sz="1200" i="1" dirty="0" smtClean="0"/>
              <a:t> données spécifiques…</a:t>
            </a:r>
          </a:p>
        </p:txBody>
      </p:sp>
      <p:grpSp>
        <p:nvGrpSpPr>
          <p:cNvPr id="18" name="Groupe 101"/>
          <p:cNvGrpSpPr/>
          <p:nvPr/>
        </p:nvGrpSpPr>
        <p:grpSpPr>
          <a:xfrm>
            <a:off x="8065867" y="5464890"/>
            <a:ext cx="633636" cy="626576"/>
            <a:chOff x="1692799" y="1218416"/>
            <a:chExt cx="552501" cy="482770"/>
          </a:xfrm>
        </p:grpSpPr>
        <p:sp>
          <p:nvSpPr>
            <p:cNvPr id="215" name="AutoShape 41"/>
            <p:cNvSpPr>
              <a:spLocks noChangeArrowheads="1"/>
            </p:cNvSpPr>
            <p:nvPr/>
          </p:nvSpPr>
          <p:spPr bwMode="auto">
            <a:xfrm>
              <a:off x="1693949" y="1218416"/>
              <a:ext cx="542706" cy="476919"/>
            </a:xfrm>
            <a:prstGeom prst="can">
              <a:avLst>
                <a:gd name="adj" fmla="val 27177"/>
              </a:avLst>
            </a:prstGeom>
            <a:ln>
              <a:headEnd/>
              <a:tailEnd/>
            </a:ln>
          </p:spPr>
          <p:style>
            <a:lnRef idx="1">
              <a:schemeClr val="accent6"/>
            </a:lnRef>
            <a:fillRef idx="2">
              <a:schemeClr val="accent6"/>
            </a:fillRef>
            <a:effectRef idx="1">
              <a:schemeClr val="accent6"/>
            </a:effectRef>
            <a:fontRef idx="minor">
              <a:schemeClr val="dk1"/>
            </a:fontRef>
          </p:style>
          <p:txBody>
            <a:bodyPr anchor="ctr">
              <a:spAutoFit/>
            </a:bodyPr>
            <a:lstStyle/>
            <a:p>
              <a:endParaRPr lang="fr-FR" sz="1200" dirty="0">
                <a:latin typeface="Calibri" pitchFamily="34" charset="0"/>
              </a:endParaRPr>
            </a:p>
          </p:txBody>
        </p:sp>
        <p:sp>
          <p:nvSpPr>
            <p:cNvPr id="216" name="Text Box 42"/>
            <p:cNvSpPr txBox="1">
              <a:spLocks noChangeArrowheads="1"/>
            </p:cNvSpPr>
            <p:nvPr/>
          </p:nvSpPr>
          <p:spPr bwMode="auto">
            <a:xfrm>
              <a:off x="1692799" y="1331250"/>
              <a:ext cx="552501" cy="369936"/>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90000"/>
                </a:lnSpc>
                <a:spcBef>
                  <a:spcPct val="50000"/>
                </a:spcBef>
              </a:pPr>
              <a:r>
                <a:rPr lang="fr-FR" sz="1400" b="1" i="1" dirty="0" smtClean="0">
                  <a:solidFill>
                    <a:schemeClr val="tx1"/>
                  </a:solidFill>
                  <a:latin typeface="Calibri" pitchFamily="34" charset="0"/>
                  <a:sym typeface="Wingdings" pitchFamily="2" charset="2"/>
                </a:rPr>
                <a:t>Data Asso</a:t>
              </a:r>
              <a:endParaRPr lang="fr-FR" sz="1400" b="1" i="1" dirty="0">
                <a:solidFill>
                  <a:schemeClr val="tx1"/>
                </a:solidFill>
                <a:latin typeface="Calibri" pitchFamily="34" charset="0"/>
                <a:sym typeface="Wingdings" pitchFamily="2" charset="2"/>
              </a:endParaRPr>
            </a:p>
          </p:txBody>
        </p:sp>
      </p:grpSp>
      <p:cxnSp>
        <p:nvCxnSpPr>
          <p:cNvPr id="221" name="Connecteur droit 220"/>
          <p:cNvCxnSpPr>
            <a:stCxn id="181" idx="3"/>
          </p:cNvCxnSpPr>
          <p:nvPr/>
        </p:nvCxnSpPr>
        <p:spPr>
          <a:xfrm flipV="1">
            <a:off x="6216745" y="4685067"/>
            <a:ext cx="1861820" cy="8333"/>
          </a:xfrm>
          <a:prstGeom prst="line">
            <a:avLst/>
          </a:prstGeom>
        </p:spPr>
        <p:style>
          <a:lnRef idx="1">
            <a:schemeClr val="accent1"/>
          </a:lnRef>
          <a:fillRef idx="0">
            <a:schemeClr val="accent1"/>
          </a:fillRef>
          <a:effectRef idx="0">
            <a:schemeClr val="accent1"/>
          </a:effectRef>
          <a:fontRef idx="minor">
            <a:schemeClr val="tx1"/>
          </a:fontRef>
        </p:style>
      </p:cxnSp>
      <p:sp>
        <p:nvSpPr>
          <p:cNvPr id="224" name="AutoShape 41"/>
          <p:cNvSpPr>
            <a:spLocks noChangeArrowheads="1"/>
          </p:cNvSpPr>
          <p:nvPr/>
        </p:nvSpPr>
        <p:spPr bwMode="auto">
          <a:xfrm>
            <a:off x="8067179" y="4298556"/>
            <a:ext cx="622402" cy="618981"/>
          </a:xfrm>
          <a:prstGeom prst="can">
            <a:avLst>
              <a:gd name="adj" fmla="val 27177"/>
            </a:avLst>
          </a:prstGeom>
          <a:ln>
            <a:headEnd/>
            <a:tailEnd/>
          </a:ln>
        </p:spPr>
        <p:style>
          <a:lnRef idx="1">
            <a:schemeClr val="accent6"/>
          </a:lnRef>
          <a:fillRef idx="3">
            <a:schemeClr val="accent6"/>
          </a:fillRef>
          <a:effectRef idx="2">
            <a:schemeClr val="accent6"/>
          </a:effectRef>
          <a:fontRef idx="minor">
            <a:schemeClr val="lt1"/>
          </a:fontRef>
        </p:style>
        <p:txBody>
          <a:bodyPr anchor="ctr">
            <a:spAutoFit/>
          </a:bodyPr>
          <a:lstStyle/>
          <a:p>
            <a:endParaRPr lang="fr-FR" sz="1200" dirty="0">
              <a:latin typeface="Calibri" pitchFamily="34" charset="0"/>
            </a:endParaRPr>
          </a:p>
        </p:txBody>
      </p:sp>
      <p:sp>
        <p:nvSpPr>
          <p:cNvPr id="95" name="Rectangle 94"/>
          <p:cNvSpPr/>
          <p:nvPr/>
        </p:nvSpPr>
        <p:spPr>
          <a:xfrm>
            <a:off x="4894420" y="4457799"/>
            <a:ext cx="1234762" cy="292388"/>
          </a:xfrm>
          <a:prstGeom prst="rect">
            <a:avLst/>
          </a:prstGeom>
        </p:spPr>
        <p:txBody>
          <a:bodyPr wrap="none">
            <a:spAutoFit/>
          </a:bodyPr>
          <a:lstStyle/>
          <a:p>
            <a:pPr lvl="0" algn="ctr">
              <a:spcBef>
                <a:spcPts val="0"/>
              </a:spcBef>
              <a:spcAft>
                <a:spcPts val="200"/>
              </a:spcAft>
            </a:pPr>
            <a:r>
              <a:rPr lang="fr-FR" sz="1300" b="1" dirty="0" smtClean="0">
                <a:solidFill>
                  <a:prstClr val="white"/>
                </a:solidFill>
                <a:cs typeface="Arial"/>
              </a:rPr>
              <a:t>Données de réf</a:t>
            </a:r>
            <a:endParaRPr lang="fr-FR" sz="1300" b="1" baseline="30000" dirty="0" smtClean="0">
              <a:solidFill>
                <a:prstClr val="white"/>
              </a:solidFill>
              <a:cs typeface="Arial"/>
            </a:endParaRPr>
          </a:p>
        </p:txBody>
      </p:sp>
      <p:sp>
        <p:nvSpPr>
          <p:cNvPr id="98" name="Text Box 42"/>
          <p:cNvSpPr txBox="1">
            <a:spLocks noChangeArrowheads="1"/>
          </p:cNvSpPr>
          <p:nvPr/>
        </p:nvSpPr>
        <p:spPr bwMode="auto">
          <a:xfrm>
            <a:off x="8002365" y="4422589"/>
            <a:ext cx="765117" cy="480131"/>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ct val="90000"/>
              </a:lnSpc>
              <a:spcBef>
                <a:spcPct val="50000"/>
              </a:spcBef>
            </a:pPr>
            <a:r>
              <a:rPr lang="fr-FR" sz="1400" b="1" i="1" dirty="0" smtClean="0">
                <a:solidFill>
                  <a:schemeClr val="bg1"/>
                </a:solidFill>
                <a:latin typeface="Calibri" pitchFamily="34" charset="0"/>
                <a:sym typeface="Wingdings" pitchFamily="2" charset="2"/>
              </a:rPr>
              <a:t>Portail admin</a:t>
            </a:r>
            <a:endParaRPr lang="fr-FR" sz="1400" b="1" i="1" dirty="0">
              <a:solidFill>
                <a:schemeClr val="bg1"/>
              </a:solidFill>
              <a:latin typeface="Calibri" pitchFamily="34" charset="0"/>
              <a:sym typeface="Wingdings" pitchFamily="2" charset="2"/>
            </a:endParaRPr>
          </a:p>
        </p:txBody>
      </p:sp>
    </p:spTree>
    <p:extLst>
      <p:ext uri="{BB962C8B-B14F-4D97-AF65-F5344CB8AC3E}">
        <p14:creationId xmlns:p14="http://schemas.microsoft.com/office/powerpoint/2010/main" xmlns="" val="2990873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à coins arrondis 132"/>
          <p:cNvSpPr/>
          <p:nvPr/>
        </p:nvSpPr>
        <p:spPr>
          <a:xfrm>
            <a:off x="63500" y="2209800"/>
            <a:ext cx="2387600" cy="10287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98" name="Ellipse 97"/>
          <p:cNvSpPr/>
          <p:nvPr/>
        </p:nvSpPr>
        <p:spPr>
          <a:xfrm>
            <a:off x="2971800" y="1752600"/>
            <a:ext cx="3822700" cy="3505200"/>
          </a:xfrm>
          <a:prstGeom prst="ellipse">
            <a:avLst/>
          </a:prstGeom>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API Association : les fonctions</a:t>
            </a:r>
            <a:endParaRPr lang="fr-FR" b="1" dirty="0" smtClean="0">
              <a:latin typeface="+mn-lt"/>
            </a:endParaRPr>
          </a:p>
        </p:txBody>
      </p:sp>
      <p:sp>
        <p:nvSpPr>
          <p:cNvPr id="67" name="Text Box 22"/>
          <p:cNvSpPr txBox="1">
            <a:spLocks noChangeArrowheads="1"/>
          </p:cNvSpPr>
          <p:nvPr/>
        </p:nvSpPr>
        <p:spPr bwMode="auto">
          <a:xfrm>
            <a:off x="711200" y="3823612"/>
            <a:ext cx="1275748" cy="461665"/>
          </a:xfrm>
          <a:prstGeom prst="rect">
            <a:avLst/>
          </a:prstGeom>
          <a:noFill/>
          <a:ln w="9525">
            <a:noFill/>
            <a:miter lim="800000"/>
            <a:headEnd/>
            <a:tailEnd/>
          </a:ln>
        </p:spPr>
        <p:txBody>
          <a:bodyPr wrap="square">
            <a:spAutoFit/>
          </a:bodyPr>
          <a:lstStyle/>
          <a:p>
            <a:pPr algn="ctr"/>
            <a:r>
              <a:rPr lang="fr-FR" sz="1200" b="1" dirty="0" smtClean="0">
                <a:solidFill>
                  <a:srgbClr val="3333FF"/>
                </a:solidFill>
              </a:rPr>
              <a:t>Autorités administratives</a:t>
            </a:r>
            <a:endParaRPr lang="fr-FR" sz="1000" b="1" dirty="0">
              <a:solidFill>
                <a:srgbClr val="3333FF"/>
              </a:solidFill>
            </a:endParaRPr>
          </a:p>
        </p:txBody>
      </p:sp>
      <p:grpSp>
        <p:nvGrpSpPr>
          <p:cNvPr id="4" name="Groupe 167"/>
          <p:cNvGrpSpPr/>
          <p:nvPr/>
        </p:nvGrpSpPr>
        <p:grpSpPr>
          <a:xfrm>
            <a:off x="946888" y="3181497"/>
            <a:ext cx="796071" cy="770671"/>
            <a:chOff x="50800" y="2197099"/>
            <a:chExt cx="796071" cy="770671"/>
          </a:xfrm>
        </p:grpSpPr>
        <p:pic>
          <p:nvPicPr>
            <p:cNvPr id="163" name="Image 162" descr="Maison.png"/>
            <p:cNvPicPr>
              <a:picLocks noChangeAspect="1"/>
            </p:cNvPicPr>
            <p:nvPr/>
          </p:nvPicPr>
          <p:blipFill>
            <a:blip r:embed="rId3" cstate="print"/>
            <a:stretch>
              <a:fillRect/>
            </a:stretch>
          </p:blipFill>
          <p:spPr>
            <a:xfrm>
              <a:off x="190500" y="2197099"/>
              <a:ext cx="554771" cy="554771"/>
            </a:xfrm>
            <a:prstGeom prst="rect">
              <a:avLst/>
            </a:prstGeom>
          </p:spPr>
        </p:pic>
        <p:pic>
          <p:nvPicPr>
            <p:cNvPr id="167" name="Image 166" descr="Maison.png"/>
            <p:cNvPicPr>
              <a:picLocks noChangeAspect="1"/>
            </p:cNvPicPr>
            <p:nvPr/>
          </p:nvPicPr>
          <p:blipFill>
            <a:blip r:embed="rId3" cstate="print"/>
            <a:stretch>
              <a:fillRect/>
            </a:stretch>
          </p:blipFill>
          <p:spPr>
            <a:xfrm>
              <a:off x="50800" y="2412999"/>
              <a:ext cx="554771" cy="554771"/>
            </a:xfrm>
            <a:prstGeom prst="rect">
              <a:avLst/>
            </a:prstGeom>
          </p:spPr>
        </p:pic>
        <p:pic>
          <p:nvPicPr>
            <p:cNvPr id="166" name="Image 165" descr="Maison.png"/>
            <p:cNvPicPr>
              <a:picLocks noChangeAspect="1"/>
            </p:cNvPicPr>
            <p:nvPr/>
          </p:nvPicPr>
          <p:blipFill>
            <a:blip r:embed="rId3" cstate="print"/>
            <a:stretch>
              <a:fillRect/>
            </a:stretch>
          </p:blipFill>
          <p:spPr>
            <a:xfrm>
              <a:off x="292100" y="2387599"/>
              <a:ext cx="554771" cy="554771"/>
            </a:xfrm>
            <a:prstGeom prst="rect">
              <a:avLst/>
            </a:prstGeom>
          </p:spPr>
        </p:pic>
      </p:grpSp>
      <p:sp>
        <p:nvSpPr>
          <p:cNvPr id="84" name="Ellipse 83"/>
          <p:cNvSpPr/>
          <p:nvPr/>
        </p:nvSpPr>
        <p:spPr>
          <a:xfrm>
            <a:off x="2882900" y="1587500"/>
            <a:ext cx="3822700" cy="3505200"/>
          </a:xfrm>
          <a:prstGeom prst="ellipse">
            <a:avLst/>
          </a:prstGeom>
          <a:solidFill>
            <a:srgbClr val="FFFFCC"/>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101" name="Flèche vers le bas 100"/>
          <p:cNvSpPr/>
          <p:nvPr/>
        </p:nvSpPr>
        <p:spPr>
          <a:xfrm rot="18938461">
            <a:off x="5905500" y="4178299"/>
            <a:ext cx="774700" cy="730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Flèche vers le bas 112"/>
          <p:cNvSpPr/>
          <p:nvPr/>
        </p:nvSpPr>
        <p:spPr>
          <a:xfrm rot="5400000">
            <a:off x="2451101" y="3124200"/>
            <a:ext cx="774700" cy="730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2" name="Groupe 131"/>
          <p:cNvGrpSpPr/>
          <p:nvPr/>
        </p:nvGrpSpPr>
        <p:grpSpPr>
          <a:xfrm>
            <a:off x="1910063" y="3294363"/>
            <a:ext cx="599474" cy="535974"/>
            <a:chOff x="1567163" y="1097263"/>
            <a:chExt cx="599474" cy="535974"/>
          </a:xfrm>
        </p:grpSpPr>
        <p:pic>
          <p:nvPicPr>
            <p:cNvPr id="119" name="Image 118" descr="Bonhomme.png"/>
            <p:cNvPicPr>
              <a:picLocks noChangeAspect="1"/>
            </p:cNvPicPr>
            <p:nvPr/>
          </p:nvPicPr>
          <p:blipFill>
            <a:blip r:embed="rId4" cstate="print"/>
            <a:stretch>
              <a:fillRect/>
            </a:stretch>
          </p:blipFill>
          <p:spPr>
            <a:xfrm>
              <a:off x="1643363" y="1097263"/>
              <a:ext cx="396274" cy="396274"/>
            </a:xfrm>
            <a:prstGeom prst="rect">
              <a:avLst/>
            </a:prstGeom>
          </p:spPr>
        </p:pic>
        <p:pic>
          <p:nvPicPr>
            <p:cNvPr id="122" name="Image 121" descr="Bonhomme.png"/>
            <p:cNvPicPr>
              <a:picLocks noChangeAspect="1"/>
            </p:cNvPicPr>
            <p:nvPr/>
          </p:nvPicPr>
          <p:blipFill>
            <a:blip r:embed="rId4" cstate="print"/>
            <a:stretch>
              <a:fillRect/>
            </a:stretch>
          </p:blipFill>
          <p:spPr>
            <a:xfrm>
              <a:off x="1770363" y="1173463"/>
              <a:ext cx="396274" cy="396274"/>
            </a:xfrm>
            <a:prstGeom prst="rect">
              <a:avLst/>
            </a:prstGeom>
          </p:spPr>
        </p:pic>
        <p:pic>
          <p:nvPicPr>
            <p:cNvPr id="123" name="Image 122" descr="Bonhomme.png"/>
            <p:cNvPicPr>
              <a:picLocks noChangeAspect="1"/>
            </p:cNvPicPr>
            <p:nvPr/>
          </p:nvPicPr>
          <p:blipFill>
            <a:blip r:embed="rId4" cstate="print"/>
            <a:stretch>
              <a:fillRect/>
            </a:stretch>
          </p:blipFill>
          <p:spPr>
            <a:xfrm>
              <a:off x="1567163" y="1236963"/>
              <a:ext cx="396274" cy="396274"/>
            </a:xfrm>
            <a:prstGeom prst="rect">
              <a:avLst/>
            </a:prstGeom>
          </p:spPr>
        </p:pic>
      </p:grpSp>
      <p:sp>
        <p:nvSpPr>
          <p:cNvPr id="124" name="Text Box 22"/>
          <p:cNvSpPr txBox="1">
            <a:spLocks noChangeArrowheads="1"/>
          </p:cNvSpPr>
          <p:nvPr/>
        </p:nvSpPr>
        <p:spPr bwMode="auto">
          <a:xfrm>
            <a:off x="1587500" y="3861712"/>
            <a:ext cx="1275748" cy="276999"/>
          </a:xfrm>
          <a:prstGeom prst="rect">
            <a:avLst/>
          </a:prstGeom>
          <a:noFill/>
          <a:ln w="9525">
            <a:noFill/>
            <a:miter lim="800000"/>
            <a:headEnd/>
            <a:tailEnd/>
          </a:ln>
        </p:spPr>
        <p:txBody>
          <a:bodyPr wrap="square">
            <a:spAutoFit/>
          </a:bodyPr>
          <a:lstStyle/>
          <a:p>
            <a:pPr algn="ctr"/>
            <a:r>
              <a:rPr lang="fr-FR" sz="1200" b="1" dirty="0" smtClean="0">
                <a:solidFill>
                  <a:srgbClr val="3333FF"/>
                </a:solidFill>
              </a:rPr>
              <a:t>Associations</a:t>
            </a:r>
            <a:endParaRPr lang="fr-FR" sz="1000" b="1" dirty="0">
              <a:solidFill>
                <a:srgbClr val="3333FF"/>
              </a:solidFill>
            </a:endParaRPr>
          </a:p>
        </p:txBody>
      </p:sp>
      <p:sp>
        <p:nvSpPr>
          <p:cNvPr id="127" name="Rectangle 126"/>
          <p:cNvSpPr/>
          <p:nvPr/>
        </p:nvSpPr>
        <p:spPr>
          <a:xfrm>
            <a:off x="0" y="2187272"/>
            <a:ext cx="2518056" cy="1077218"/>
          </a:xfrm>
          <a:prstGeom prst="rect">
            <a:avLst/>
          </a:prstGeom>
        </p:spPr>
        <p:txBody>
          <a:bodyPr wrap="square">
            <a:spAutoFit/>
          </a:bodyPr>
          <a:lstStyle/>
          <a:p>
            <a:pPr algn="ctr"/>
            <a:r>
              <a:rPr lang="fr-FR" sz="1600" b="1" dirty="0" smtClean="0">
                <a:solidFill>
                  <a:srgbClr val="3333FF"/>
                </a:solidFill>
              </a:rPr>
              <a:t>Consulter les informations administratives et la liste des documents d’une association</a:t>
            </a:r>
          </a:p>
        </p:txBody>
      </p:sp>
      <p:sp>
        <p:nvSpPr>
          <p:cNvPr id="37" name="Rectangle 36"/>
          <p:cNvSpPr/>
          <p:nvPr/>
        </p:nvSpPr>
        <p:spPr>
          <a:xfrm>
            <a:off x="2079344" y="2517472"/>
            <a:ext cx="1730656" cy="584775"/>
          </a:xfrm>
          <a:prstGeom prst="rect">
            <a:avLst/>
          </a:prstGeom>
        </p:spPr>
        <p:txBody>
          <a:bodyPr wrap="square">
            <a:spAutoFit/>
          </a:bodyPr>
          <a:lstStyle/>
          <a:p>
            <a:pPr algn="ctr"/>
            <a:r>
              <a:rPr lang="fr-FR" sz="1600" b="1" dirty="0" smtClean="0">
                <a:solidFill>
                  <a:srgbClr val="3333FF"/>
                </a:solidFill>
              </a:rPr>
              <a:t>Méthode</a:t>
            </a:r>
          </a:p>
          <a:p>
            <a:pPr algn="ctr"/>
            <a:r>
              <a:rPr lang="fr-FR" sz="1600" b="1" dirty="0" smtClean="0">
                <a:solidFill>
                  <a:schemeClr val="accent1">
                    <a:lumMod val="75000"/>
                  </a:schemeClr>
                </a:solidFill>
              </a:rPr>
              <a:t>GET-structure</a:t>
            </a:r>
          </a:p>
        </p:txBody>
      </p:sp>
      <p:sp>
        <p:nvSpPr>
          <p:cNvPr id="134" name="Rectangle 133"/>
          <p:cNvSpPr/>
          <p:nvPr/>
        </p:nvSpPr>
        <p:spPr>
          <a:xfrm>
            <a:off x="3657600" y="2657172"/>
            <a:ext cx="2349500" cy="954107"/>
          </a:xfrm>
          <a:prstGeom prst="rect">
            <a:avLst/>
          </a:prstGeom>
        </p:spPr>
        <p:txBody>
          <a:bodyPr wrap="square">
            <a:spAutoFit/>
          </a:bodyPr>
          <a:lstStyle/>
          <a:p>
            <a:pPr algn="ctr"/>
            <a:r>
              <a:rPr lang="fr-FR" sz="2800" b="1" dirty="0" smtClean="0">
                <a:solidFill>
                  <a:srgbClr val="3333FF"/>
                </a:solidFill>
              </a:rPr>
              <a:t>API ASSOCIATION</a:t>
            </a:r>
          </a:p>
        </p:txBody>
      </p:sp>
      <p:grpSp>
        <p:nvGrpSpPr>
          <p:cNvPr id="148" name="Groupe 147"/>
          <p:cNvGrpSpPr/>
          <p:nvPr/>
        </p:nvGrpSpPr>
        <p:grpSpPr>
          <a:xfrm>
            <a:off x="4291491" y="3619500"/>
            <a:ext cx="1070206" cy="717341"/>
            <a:chOff x="6977679" y="2717800"/>
            <a:chExt cx="1344616" cy="1059748"/>
          </a:xfrm>
        </p:grpSpPr>
        <p:sp>
          <p:nvSpPr>
            <p:cNvPr id="137" name="Rectangle 136"/>
            <p:cNvSpPr/>
            <p:nvPr/>
          </p:nvSpPr>
          <p:spPr>
            <a:xfrm>
              <a:off x="7239000" y="3009900"/>
              <a:ext cx="840334" cy="38879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000" b="1" i="1" dirty="0" smtClean="0">
                  <a:solidFill>
                    <a:prstClr val="black"/>
                  </a:solidFill>
                  <a:latin typeface="Calibri" pitchFamily="34" charset="0"/>
                </a:rPr>
                <a:t>ESB SIVA</a:t>
              </a:r>
            </a:p>
          </p:txBody>
        </p:sp>
        <p:grpSp>
          <p:nvGrpSpPr>
            <p:cNvPr id="138" name="Groupe 46"/>
            <p:cNvGrpSpPr/>
            <p:nvPr/>
          </p:nvGrpSpPr>
          <p:grpSpPr>
            <a:xfrm>
              <a:off x="6977679" y="3267177"/>
              <a:ext cx="526063" cy="477788"/>
              <a:chOff x="7121930" y="2197861"/>
              <a:chExt cx="792814" cy="625639"/>
            </a:xfrm>
          </p:grpSpPr>
          <p:sp>
            <p:nvSpPr>
              <p:cNvPr id="146" name="AutoShape 41"/>
              <p:cNvSpPr>
                <a:spLocks noChangeArrowheads="1"/>
              </p:cNvSpPr>
              <p:nvPr/>
            </p:nvSpPr>
            <p:spPr bwMode="auto">
              <a:xfrm>
                <a:off x="7241972" y="2197861"/>
                <a:ext cx="542706" cy="61157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700" dirty="0">
                  <a:latin typeface="Calibri" pitchFamily="34" charset="0"/>
                </a:endParaRPr>
              </a:p>
            </p:txBody>
          </p:sp>
          <p:sp>
            <p:nvSpPr>
              <p:cNvPr id="147" name="Text Box 42"/>
              <p:cNvSpPr txBox="1">
                <a:spLocks noChangeArrowheads="1"/>
              </p:cNvSpPr>
              <p:nvPr/>
            </p:nvSpPr>
            <p:spPr bwMode="auto">
              <a:xfrm>
                <a:off x="7121930" y="2376959"/>
                <a:ext cx="792814" cy="446541"/>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000" b="1" i="1" dirty="0">
                    <a:solidFill>
                      <a:schemeClr val="bg1"/>
                    </a:solidFill>
                    <a:latin typeface="Calibri" pitchFamily="34" charset="0"/>
                    <a:sym typeface="Wingdings" pitchFamily="2" charset="2"/>
                  </a:rPr>
                  <a:t>RNA</a:t>
                </a:r>
                <a:endParaRPr lang="fr-FR" sz="1050" b="1" i="1" dirty="0">
                  <a:solidFill>
                    <a:schemeClr val="bg1"/>
                  </a:solidFill>
                  <a:latin typeface="Calibri" pitchFamily="34" charset="0"/>
                  <a:sym typeface="Wingdings" pitchFamily="2" charset="2"/>
                </a:endParaRPr>
              </a:p>
            </p:txBody>
          </p:sp>
        </p:grpSp>
        <p:grpSp>
          <p:nvGrpSpPr>
            <p:cNvPr id="139" name="Groupe 47"/>
            <p:cNvGrpSpPr/>
            <p:nvPr/>
          </p:nvGrpSpPr>
          <p:grpSpPr>
            <a:xfrm>
              <a:off x="7389629" y="3310504"/>
              <a:ext cx="604610" cy="467044"/>
              <a:chOff x="7062747" y="2197862"/>
              <a:chExt cx="911191" cy="611571"/>
            </a:xfrm>
          </p:grpSpPr>
          <p:sp>
            <p:nvSpPr>
              <p:cNvPr id="144" name="AutoShape 41"/>
              <p:cNvSpPr>
                <a:spLocks noChangeArrowheads="1"/>
              </p:cNvSpPr>
              <p:nvPr/>
            </p:nvSpPr>
            <p:spPr bwMode="auto">
              <a:xfrm>
                <a:off x="7241966" y="2197862"/>
                <a:ext cx="542707" cy="61157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700" dirty="0">
                  <a:latin typeface="Calibri" pitchFamily="34" charset="0"/>
                </a:endParaRPr>
              </a:p>
            </p:txBody>
          </p:sp>
          <p:sp>
            <p:nvSpPr>
              <p:cNvPr id="145" name="Text Box 42"/>
              <p:cNvSpPr txBox="1">
                <a:spLocks noChangeArrowheads="1"/>
              </p:cNvSpPr>
              <p:nvPr/>
            </p:nvSpPr>
            <p:spPr bwMode="auto">
              <a:xfrm>
                <a:off x="7062747" y="2376963"/>
                <a:ext cx="911191" cy="419749"/>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900" b="1" i="1" dirty="0" smtClean="0">
                    <a:solidFill>
                      <a:schemeClr val="bg1"/>
                    </a:solidFill>
                    <a:latin typeface="Calibri" pitchFamily="34" charset="0"/>
                    <a:sym typeface="Wingdings" pitchFamily="2" charset="2"/>
                  </a:rPr>
                  <a:t>Sirene</a:t>
                </a:r>
                <a:endParaRPr lang="fr-FR" sz="1050" b="1" i="1" dirty="0">
                  <a:solidFill>
                    <a:schemeClr val="bg1"/>
                  </a:solidFill>
                  <a:latin typeface="Calibri" pitchFamily="34" charset="0"/>
                  <a:sym typeface="Wingdings" pitchFamily="2" charset="2"/>
                </a:endParaRPr>
              </a:p>
            </p:txBody>
          </p:sp>
        </p:grpSp>
        <p:grpSp>
          <p:nvGrpSpPr>
            <p:cNvPr id="140" name="Groupe 50"/>
            <p:cNvGrpSpPr/>
            <p:nvPr/>
          </p:nvGrpSpPr>
          <p:grpSpPr>
            <a:xfrm>
              <a:off x="7931171" y="3261950"/>
              <a:ext cx="391124" cy="477791"/>
              <a:chOff x="7223618" y="2197864"/>
              <a:chExt cx="589451" cy="625643"/>
            </a:xfrm>
          </p:grpSpPr>
          <p:sp>
            <p:nvSpPr>
              <p:cNvPr id="141" name="AutoShape 41"/>
              <p:cNvSpPr>
                <a:spLocks noChangeArrowheads="1"/>
              </p:cNvSpPr>
              <p:nvPr/>
            </p:nvSpPr>
            <p:spPr bwMode="auto">
              <a:xfrm>
                <a:off x="7241974" y="2197864"/>
                <a:ext cx="542706" cy="611571"/>
              </a:xfrm>
              <a:prstGeom prst="can">
                <a:avLst>
                  <a:gd name="adj" fmla="val 27177"/>
                </a:avLst>
              </a:prstGeom>
              <a:ln>
                <a:headEnd/>
                <a:tailEnd/>
              </a:ln>
            </p:spPr>
            <p:style>
              <a:lnRef idx="1">
                <a:schemeClr val="accent2"/>
              </a:lnRef>
              <a:fillRef idx="3">
                <a:schemeClr val="accent2"/>
              </a:fillRef>
              <a:effectRef idx="2">
                <a:schemeClr val="accent2"/>
              </a:effectRef>
              <a:fontRef idx="minor">
                <a:schemeClr val="lt1"/>
              </a:fontRef>
            </p:style>
            <p:txBody>
              <a:bodyPr anchor="ctr">
                <a:spAutoFit/>
              </a:bodyPr>
              <a:lstStyle/>
              <a:p>
                <a:endParaRPr lang="fr-FR" sz="700" dirty="0">
                  <a:latin typeface="Calibri" pitchFamily="34" charset="0"/>
                </a:endParaRPr>
              </a:p>
            </p:txBody>
          </p:sp>
          <p:sp>
            <p:nvSpPr>
              <p:cNvPr id="143" name="Text Box 42"/>
              <p:cNvSpPr txBox="1">
                <a:spLocks noChangeArrowheads="1"/>
              </p:cNvSpPr>
              <p:nvPr/>
            </p:nvSpPr>
            <p:spPr bwMode="auto">
              <a:xfrm>
                <a:off x="7223618" y="2376965"/>
                <a:ext cx="589451" cy="446542"/>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algn="ctr">
                  <a:lnSpc>
                    <a:spcPct val="90000"/>
                  </a:lnSpc>
                  <a:spcBef>
                    <a:spcPct val="50000"/>
                  </a:spcBef>
                </a:pPr>
                <a:r>
                  <a:rPr lang="fr-FR" sz="1000" b="1" i="1" dirty="0" smtClean="0">
                    <a:solidFill>
                      <a:schemeClr val="bg1"/>
                    </a:solidFill>
                    <a:latin typeface="Calibri" pitchFamily="34" charset="0"/>
                    <a:sym typeface="Wingdings" pitchFamily="2" charset="2"/>
                  </a:rPr>
                  <a:t>JO</a:t>
                </a:r>
                <a:endParaRPr lang="fr-FR" sz="1050" b="1" i="1" dirty="0">
                  <a:solidFill>
                    <a:schemeClr val="bg1"/>
                  </a:solidFill>
                  <a:latin typeface="Calibri" pitchFamily="34" charset="0"/>
                  <a:sym typeface="Wingdings" pitchFamily="2" charset="2"/>
                </a:endParaRPr>
              </a:p>
            </p:txBody>
          </p:sp>
        </p:grpSp>
        <p:sp>
          <p:nvSpPr>
            <p:cNvPr id="136" name="AutoShape 63"/>
            <p:cNvSpPr>
              <a:spLocks noChangeArrowheads="1"/>
            </p:cNvSpPr>
            <p:nvPr/>
          </p:nvSpPr>
          <p:spPr bwMode="auto">
            <a:xfrm>
              <a:off x="7375594" y="2717800"/>
              <a:ext cx="574606" cy="359122"/>
            </a:xfrm>
            <a:prstGeom prst="can">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fr-FR" sz="900" b="1" dirty="0" smtClean="0">
                  <a:latin typeface="Calibri" pitchFamily="34" charset="0"/>
                </a:rPr>
                <a:t>DBAsso</a:t>
              </a:r>
              <a:endParaRPr lang="fr-FR" sz="900" b="1" dirty="0">
                <a:latin typeface="Calibri" pitchFamily="34" charset="0"/>
              </a:endParaRPr>
            </a:p>
          </p:txBody>
        </p:sp>
      </p:grpSp>
      <p:sp>
        <p:nvSpPr>
          <p:cNvPr id="149" name="Flèche vers le bas 148"/>
          <p:cNvSpPr/>
          <p:nvPr/>
        </p:nvSpPr>
        <p:spPr>
          <a:xfrm rot="2585549">
            <a:off x="5626099" y="1739898"/>
            <a:ext cx="774700" cy="7302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0" name="Rectangle 149"/>
          <p:cNvSpPr/>
          <p:nvPr/>
        </p:nvSpPr>
        <p:spPr>
          <a:xfrm>
            <a:off x="6194144" y="3749372"/>
            <a:ext cx="2060856" cy="584775"/>
          </a:xfrm>
          <a:prstGeom prst="rect">
            <a:avLst/>
          </a:prstGeom>
        </p:spPr>
        <p:txBody>
          <a:bodyPr wrap="square">
            <a:spAutoFit/>
          </a:bodyPr>
          <a:lstStyle/>
          <a:p>
            <a:pPr algn="ctr"/>
            <a:r>
              <a:rPr lang="fr-FR" sz="1600" b="1" dirty="0" smtClean="0">
                <a:solidFill>
                  <a:srgbClr val="3333FF"/>
                </a:solidFill>
              </a:rPr>
              <a:t>Méthode</a:t>
            </a:r>
          </a:p>
          <a:p>
            <a:pPr algn="ctr"/>
            <a:r>
              <a:rPr lang="fr-FR" sz="1600" b="1" dirty="0" smtClean="0">
                <a:solidFill>
                  <a:schemeClr val="accent1">
                    <a:lumMod val="75000"/>
                  </a:schemeClr>
                </a:solidFill>
              </a:rPr>
              <a:t>GET-document</a:t>
            </a:r>
          </a:p>
        </p:txBody>
      </p:sp>
      <p:sp>
        <p:nvSpPr>
          <p:cNvPr id="151" name="Text Box 22"/>
          <p:cNvSpPr txBox="1">
            <a:spLocks noChangeArrowheads="1"/>
          </p:cNvSpPr>
          <p:nvPr/>
        </p:nvSpPr>
        <p:spPr bwMode="auto">
          <a:xfrm>
            <a:off x="5880100" y="5589885"/>
            <a:ext cx="1275748" cy="461665"/>
          </a:xfrm>
          <a:prstGeom prst="rect">
            <a:avLst/>
          </a:prstGeom>
          <a:noFill/>
          <a:ln w="9525">
            <a:noFill/>
            <a:miter lim="800000"/>
            <a:headEnd/>
            <a:tailEnd/>
          </a:ln>
        </p:spPr>
        <p:txBody>
          <a:bodyPr wrap="square">
            <a:spAutoFit/>
          </a:bodyPr>
          <a:lstStyle/>
          <a:p>
            <a:pPr algn="ctr"/>
            <a:r>
              <a:rPr lang="fr-FR" sz="1200" b="1" dirty="0" smtClean="0">
                <a:solidFill>
                  <a:srgbClr val="3333FF"/>
                </a:solidFill>
              </a:rPr>
              <a:t>Autorités administratives</a:t>
            </a:r>
            <a:endParaRPr lang="fr-FR" sz="1000" b="1" dirty="0">
              <a:solidFill>
                <a:srgbClr val="3333FF"/>
              </a:solidFill>
            </a:endParaRPr>
          </a:p>
        </p:txBody>
      </p:sp>
      <p:grpSp>
        <p:nvGrpSpPr>
          <p:cNvPr id="152" name="Groupe 167"/>
          <p:cNvGrpSpPr/>
          <p:nvPr/>
        </p:nvGrpSpPr>
        <p:grpSpPr>
          <a:xfrm>
            <a:off x="5417288" y="5189070"/>
            <a:ext cx="796071" cy="770671"/>
            <a:chOff x="50800" y="2197099"/>
            <a:chExt cx="796071" cy="770671"/>
          </a:xfrm>
        </p:grpSpPr>
        <p:pic>
          <p:nvPicPr>
            <p:cNvPr id="153" name="Image 152" descr="Maison.png"/>
            <p:cNvPicPr>
              <a:picLocks noChangeAspect="1"/>
            </p:cNvPicPr>
            <p:nvPr/>
          </p:nvPicPr>
          <p:blipFill>
            <a:blip r:embed="rId3" cstate="print"/>
            <a:stretch>
              <a:fillRect/>
            </a:stretch>
          </p:blipFill>
          <p:spPr>
            <a:xfrm>
              <a:off x="190500" y="2197099"/>
              <a:ext cx="554771" cy="554771"/>
            </a:xfrm>
            <a:prstGeom prst="rect">
              <a:avLst/>
            </a:prstGeom>
          </p:spPr>
        </p:pic>
        <p:pic>
          <p:nvPicPr>
            <p:cNvPr id="154" name="Image 153" descr="Maison.png"/>
            <p:cNvPicPr>
              <a:picLocks noChangeAspect="1"/>
            </p:cNvPicPr>
            <p:nvPr/>
          </p:nvPicPr>
          <p:blipFill>
            <a:blip r:embed="rId3" cstate="print"/>
            <a:stretch>
              <a:fillRect/>
            </a:stretch>
          </p:blipFill>
          <p:spPr>
            <a:xfrm>
              <a:off x="50800" y="2412999"/>
              <a:ext cx="554771" cy="554771"/>
            </a:xfrm>
            <a:prstGeom prst="rect">
              <a:avLst/>
            </a:prstGeom>
          </p:spPr>
        </p:pic>
        <p:pic>
          <p:nvPicPr>
            <p:cNvPr id="155" name="Image 154" descr="Maison.png"/>
            <p:cNvPicPr>
              <a:picLocks noChangeAspect="1"/>
            </p:cNvPicPr>
            <p:nvPr/>
          </p:nvPicPr>
          <p:blipFill>
            <a:blip r:embed="rId3" cstate="print"/>
            <a:stretch>
              <a:fillRect/>
            </a:stretch>
          </p:blipFill>
          <p:spPr>
            <a:xfrm>
              <a:off x="292100" y="2387599"/>
              <a:ext cx="554771" cy="554771"/>
            </a:xfrm>
            <a:prstGeom prst="rect">
              <a:avLst/>
            </a:prstGeom>
          </p:spPr>
        </p:pic>
      </p:grpSp>
      <p:grpSp>
        <p:nvGrpSpPr>
          <p:cNvPr id="156" name="Groupe 155"/>
          <p:cNvGrpSpPr/>
          <p:nvPr/>
        </p:nvGrpSpPr>
        <p:grpSpPr>
          <a:xfrm>
            <a:off x="6113763" y="4971736"/>
            <a:ext cx="599474" cy="535974"/>
            <a:chOff x="1567163" y="1097263"/>
            <a:chExt cx="599474" cy="535974"/>
          </a:xfrm>
        </p:grpSpPr>
        <p:pic>
          <p:nvPicPr>
            <p:cNvPr id="157" name="Image 156" descr="Bonhomme.png"/>
            <p:cNvPicPr>
              <a:picLocks noChangeAspect="1"/>
            </p:cNvPicPr>
            <p:nvPr/>
          </p:nvPicPr>
          <p:blipFill>
            <a:blip r:embed="rId4" cstate="print"/>
            <a:stretch>
              <a:fillRect/>
            </a:stretch>
          </p:blipFill>
          <p:spPr>
            <a:xfrm>
              <a:off x="1643363" y="1097263"/>
              <a:ext cx="396274" cy="396274"/>
            </a:xfrm>
            <a:prstGeom prst="rect">
              <a:avLst/>
            </a:prstGeom>
          </p:spPr>
        </p:pic>
        <p:pic>
          <p:nvPicPr>
            <p:cNvPr id="162" name="Image 161" descr="Bonhomme.png"/>
            <p:cNvPicPr>
              <a:picLocks noChangeAspect="1"/>
            </p:cNvPicPr>
            <p:nvPr/>
          </p:nvPicPr>
          <p:blipFill>
            <a:blip r:embed="rId4" cstate="print"/>
            <a:stretch>
              <a:fillRect/>
            </a:stretch>
          </p:blipFill>
          <p:spPr>
            <a:xfrm>
              <a:off x="1770363" y="1173463"/>
              <a:ext cx="396274" cy="396274"/>
            </a:xfrm>
            <a:prstGeom prst="rect">
              <a:avLst/>
            </a:prstGeom>
          </p:spPr>
        </p:pic>
        <p:pic>
          <p:nvPicPr>
            <p:cNvPr id="168" name="Image 167" descr="Bonhomme.png"/>
            <p:cNvPicPr>
              <a:picLocks noChangeAspect="1"/>
            </p:cNvPicPr>
            <p:nvPr/>
          </p:nvPicPr>
          <p:blipFill>
            <a:blip r:embed="rId4" cstate="print"/>
            <a:stretch>
              <a:fillRect/>
            </a:stretch>
          </p:blipFill>
          <p:spPr>
            <a:xfrm>
              <a:off x="1567163" y="1236963"/>
              <a:ext cx="396274" cy="396274"/>
            </a:xfrm>
            <a:prstGeom prst="rect">
              <a:avLst/>
            </a:prstGeom>
          </p:spPr>
        </p:pic>
      </p:grpSp>
      <p:sp>
        <p:nvSpPr>
          <p:cNvPr id="169" name="Text Box 22"/>
          <p:cNvSpPr txBox="1">
            <a:spLocks noChangeArrowheads="1"/>
          </p:cNvSpPr>
          <p:nvPr/>
        </p:nvSpPr>
        <p:spPr bwMode="auto">
          <a:xfrm>
            <a:off x="6451600" y="5323185"/>
            <a:ext cx="1275748" cy="276999"/>
          </a:xfrm>
          <a:prstGeom prst="rect">
            <a:avLst/>
          </a:prstGeom>
          <a:noFill/>
          <a:ln w="9525">
            <a:noFill/>
            <a:miter lim="800000"/>
            <a:headEnd/>
            <a:tailEnd/>
          </a:ln>
        </p:spPr>
        <p:txBody>
          <a:bodyPr wrap="square">
            <a:spAutoFit/>
          </a:bodyPr>
          <a:lstStyle/>
          <a:p>
            <a:pPr algn="ctr"/>
            <a:r>
              <a:rPr lang="fr-FR" sz="1200" b="1" dirty="0" smtClean="0">
                <a:solidFill>
                  <a:srgbClr val="3333FF"/>
                </a:solidFill>
              </a:rPr>
              <a:t>Associations</a:t>
            </a:r>
            <a:endParaRPr lang="fr-FR" sz="1000" b="1" dirty="0">
              <a:solidFill>
                <a:srgbClr val="3333FF"/>
              </a:solidFill>
            </a:endParaRPr>
          </a:p>
        </p:txBody>
      </p:sp>
      <p:sp>
        <p:nvSpPr>
          <p:cNvPr id="170" name="Rectangle à coins arrondis 169"/>
          <p:cNvSpPr/>
          <p:nvPr/>
        </p:nvSpPr>
        <p:spPr>
          <a:xfrm>
            <a:off x="6751357" y="4381500"/>
            <a:ext cx="2329143" cy="8509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71" name="Rectangle 170"/>
          <p:cNvSpPr/>
          <p:nvPr/>
        </p:nvSpPr>
        <p:spPr>
          <a:xfrm>
            <a:off x="6700557" y="4371672"/>
            <a:ext cx="2405343" cy="830997"/>
          </a:xfrm>
          <a:prstGeom prst="rect">
            <a:avLst/>
          </a:prstGeom>
        </p:spPr>
        <p:txBody>
          <a:bodyPr wrap="square">
            <a:spAutoFit/>
          </a:bodyPr>
          <a:lstStyle/>
          <a:p>
            <a:pPr algn="ctr"/>
            <a:r>
              <a:rPr lang="fr-FR" sz="1600" b="1" dirty="0" smtClean="0">
                <a:solidFill>
                  <a:srgbClr val="3333FF"/>
                </a:solidFill>
              </a:rPr>
              <a:t>Télécharger un document administratif d’une association</a:t>
            </a:r>
          </a:p>
        </p:txBody>
      </p:sp>
      <p:sp>
        <p:nvSpPr>
          <p:cNvPr id="172" name="Rectangle 171"/>
          <p:cNvSpPr/>
          <p:nvPr/>
        </p:nvSpPr>
        <p:spPr>
          <a:xfrm>
            <a:off x="5800444" y="2136472"/>
            <a:ext cx="2060856" cy="584775"/>
          </a:xfrm>
          <a:prstGeom prst="rect">
            <a:avLst/>
          </a:prstGeom>
        </p:spPr>
        <p:txBody>
          <a:bodyPr wrap="square">
            <a:spAutoFit/>
          </a:bodyPr>
          <a:lstStyle/>
          <a:p>
            <a:pPr algn="ctr"/>
            <a:r>
              <a:rPr lang="fr-FR" sz="1600" b="1" dirty="0" smtClean="0">
                <a:solidFill>
                  <a:srgbClr val="3333FF"/>
                </a:solidFill>
              </a:rPr>
              <a:t>Méthodes</a:t>
            </a:r>
          </a:p>
          <a:p>
            <a:pPr algn="ctr"/>
            <a:r>
              <a:rPr lang="fr-FR" sz="1600" b="1" dirty="0" smtClean="0">
                <a:solidFill>
                  <a:schemeClr val="accent1">
                    <a:lumMod val="75000"/>
                  </a:schemeClr>
                </a:solidFill>
              </a:rPr>
              <a:t>POST, DELETE, PATCH</a:t>
            </a:r>
          </a:p>
        </p:txBody>
      </p:sp>
      <p:sp>
        <p:nvSpPr>
          <p:cNvPr id="173" name="Rectangle à coins arrondis 172"/>
          <p:cNvSpPr/>
          <p:nvPr/>
        </p:nvSpPr>
        <p:spPr>
          <a:xfrm>
            <a:off x="6230657" y="812800"/>
            <a:ext cx="2697443" cy="10414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fr-FR"/>
          </a:p>
        </p:txBody>
      </p:sp>
      <p:sp>
        <p:nvSpPr>
          <p:cNvPr id="174" name="Rectangle 173"/>
          <p:cNvSpPr/>
          <p:nvPr/>
        </p:nvSpPr>
        <p:spPr>
          <a:xfrm>
            <a:off x="6179857" y="802972"/>
            <a:ext cx="2773643" cy="1077218"/>
          </a:xfrm>
          <a:prstGeom prst="rect">
            <a:avLst/>
          </a:prstGeom>
        </p:spPr>
        <p:txBody>
          <a:bodyPr wrap="square">
            <a:spAutoFit/>
          </a:bodyPr>
          <a:lstStyle/>
          <a:p>
            <a:pPr algn="ctr"/>
            <a:r>
              <a:rPr lang="fr-FR" sz="1600" b="1" dirty="0" smtClean="0">
                <a:solidFill>
                  <a:srgbClr val="3333FF"/>
                </a:solidFill>
              </a:rPr>
              <a:t>Mettre à jour les informations administratives complémentaires d’une association</a:t>
            </a:r>
          </a:p>
        </p:txBody>
      </p:sp>
      <p:grpSp>
        <p:nvGrpSpPr>
          <p:cNvPr id="175" name="Groupe 174"/>
          <p:cNvGrpSpPr/>
          <p:nvPr/>
        </p:nvGrpSpPr>
        <p:grpSpPr>
          <a:xfrm>
            <a:off x="5516863" y="831536"/>
            <a:ext cx="599474" cy="535974"/>
            <a:chOff x="1567163" y="1097263"/>
            <a:chExt cx="599474" cy="535974"/>
          </a:xfrm>
        </p:grpSpPr>
        <p:pic>
          <p:nvPicPr>
            <p:cNvPr id="177" name="Image 176" descr="Bonhomme.png"/>
            <p:cNvPicPr>
              <a:picLocks noChangeAspect="1"/>
            </p:cNvPicPr>
            <p:nvPr/>
          </p:nvPicPr>
          <p:blipFill>
            <a:blip r:embed="rId4" cstate="print"/>
            <a:stretch>
              <a:fillRect/>
            </a:stretch>
          </p:blipFill>
          <p:spPr>
            <a:xfrm>
              <a:off x="1643363" y="1097263"/>
              <a:ext cx="396274" cy="396274"/>
            </a:xfrm>
            <a:prstGeom prst="rect">
              <a:avLst/>
            </a:prstGeom>
          </p:spPr>
        </p:pic>
        <p:pic>
          <p:nvPicPr>
            <p:cNvPr id="178" name="Image 177" descr="Bonhomme.png"/>
            <p:cNvPicPr>
              <a:picLocks noChangeAspect="1"/>
            </p:cNvPicPr>
            <p:nvPr/>
          </p:nvPicPr>
          <p:blipFill>
            <a:blip r:embed="rId4" cstate="print"/>
            <a:stretch>
              <a:fillRect/>
            </a:stretch>
          </p:blipFill>
          <p:spPr>
            <a:xfrm>
              <a:off x="1770363" y="1173463"/>
              <a:ext cx="396274" cy="396274"/>
            </a:xfrm>
            <a:prstGeom prst="rect">
              <a:avLst/>
            </a:prstGeom>
          </p:spPr>
        </p:pic>
        <p:pic>
          <p:nvPicPr>
            <p:cNvPr id="179" name="Image 178" descr="Bonhomme.png"/>
            <p:cNvPicPr>
              <a:picLocks noChangeAspect="1"/>
            </p:cNvPicPr>
            <p:nvPr/>
          </p:nvPicPr>
          <p:blipFill>
            <a:blip r:embed="rId4" cstate="print"/>
            <a:stretch>
              <a:fillRect/>
            </a:stretch>
          </p:blipFill>
          <p:spPr>
            <a:xfrm>
              <a:off x="1567163" y="1236963"/>
              <a:ext cx="396274" cy="396274"/>
            </a:xfrm>
            <a:prstGeom prst="rect">
              <a:avLst/>
            </a:prstGeom>
          </p:spPr>
        </p:pic>
      </p:grpSp>
      <p:sp>
        <p:nvSpPr>
          <p:cNvPr id="180" name="Text Box 22"/>
          <p:cNvSpPr txBox="1">
            <a:spLocks noChangeArrowheads="1"/>
          </p:cNvSpPr>
          <p:nvPr/>
        </p:nvSpPr>
        <p:spPr bwMode="auto">
          <a:xfrm>
            <a:off x="5245100" y="1346200"/>
            <a:ext cx="1079500" cy="276999"/>
          </a:xfrm>
          <a:prstGeom prst="rect">
            <a:avLst/>
          </a:prstGeom>
          <a:noFill/>
          <a:ln w="9525">
            <a:noFill/>
            <a:miter lim="800000"/>
            <a:headEnd/>
            <a:tailEnd/>
          </a:ln>
        </p:spPr>
        <p:txBody>
          <a:bodyPr wrap="square">
            <a:spAutoFit/>
          </a:bodyPr>
          <a:lstStyle/>
          <a:p>
            <a:pPr algn="ctr"/>
            <a:r>
              <a:rPr lang="fr-FR" sz="1200" b="1" dirty="0" smtClean="0">
                <a:solidFill>
                  <a:srgbClr val="3333FF"/>
                </a:solidFill>
              </a:rPr>
              <a:t>Associations</a:t>
            </a:r>
            <a:endParaRPr lang="fr-FR" sz="1000" b="1" dirty="0">
              <a:solidFill>
                <a:srgbClr val="3333FF"/>
              </a:solidFill>
            </a:endParaRPr>
          </a:p>
        </p:txBody>
      </p:sp>
      <p:sp>
        <p:nvSpPr>
          <p:cNvPr id="56" name="Rectangle à coins arrondis 55"/>
          <p:cNvSpPr/>
          <p:nvPr/>
        </p:nvSpPr>
        <p:spPr>
          <a:xfrm>
            <a:off x="307859" y="5111436"/>
            <a:ext cx="2387600" cy="848383"/>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7" name="Rectangle 56"/>
          <p:cNvSpPr/>
          <p:nvPr/>
        </p:nvSpPr>
        <p:spPr>
          <a:xfrm>
            <a:off x="242631" y="5128822"/>
            <a:ext cx="2518056" cy="830997"/>
          </a:xfrm>
          <a:prstGeom prst="rect">
            <a:avLst/>
          </a:prstGeom>
        </p:spPr>
        <p:txBody>
          <a:bodyPr wrap="square">
            <a:spAutoFit/>
          </a:bodyPr>
          <a:lstStyle/>
          <a:p>
            <a:pPr algn="ctr"/>
            <a:r>
              <a:rPr lang="fr-FR" sz="1600" b="1" dirty="0">
                <a:solidFill>
                  <a:srgbClr val="C00000"/>
                </a:solidFill>
              </a:rPr>
              <a:t>100% </a:t>
            </a:r>
            <a:r>
              <a:rPr lang="fr-FR" sz="1600" b="1" dirty="0" smtClean="0">
                <a:solidFill>
                  <a:srgbClr val="C00000"/>
                </a:solidFill>
              </a:rPr>
              <a:t>sécurisé</a:t>
            </a:r>
          </a:p>
          <a:p>
            <a:pPr algn="ctr"/>
            <a:r>
              <a:rPr lang="fr-FR" sz="1600" b="1" dirty="0" smtClean="0">
                <a:solidFill>
                  <a:srgbClr val="C00000"/>
                </a:solidFill>
              </a:rPr>
              <a:t>100% authentifié</a:t>
            </a:r>
          </a:p>
          <a:p>
            <a:pPr algn="ctr"/>
            <a:r>
              <a:rPr lang="fr-FR" sz="1600" b="1" dirty="0" smtClean="0">
                <a:solidFill>
                  <a:srgbClr val="C00000"/>
                </a:solidFill>
              </a:rPr>
              <a:t>100% crypté</a:t>
            </a:r>
          </a:p>
        </p:txBody>
      </p:sp>
    </p:spTree>
    <p:extLst>
      <p:ext uri="{BB962C8B-B14F-4D97-AF65-F5344CB8AC3E}">
        <p14:creationId xmlns:p14="http://schemas.microsoft.com/office/powerpoint/2010/main" xmlns="" val="190504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xfrm>
            <a:off x="-12700" y="0"/>
            <a:ext cx="9156700" cy="714375"/>
          </a:xfrm>
          <a:noFill/>
        </p:spPr>
        <p:txBody>
          <a:bodyPr vert="horz" wrap="square" lIns="91440" tIns="45720" rIns="91440" bIns="45720" numCol="1" anchorCtr="0" compatLnSpc="1">
            <a:prstTxWarp prst="textNoShape">
              <a:avLst/>
            </a:prstTxWarp>
          </a:bodyPr>
          <a:lstStyle/>
          <a:p>
            <a:r>
              <a:rPr lang="fr-FR" b="1" dirty="0" smtClean="0"/>
              <a:t>API Association : flux « DAC », données administratives complémentaires</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8</a:t>
            </a:fld>
            <a:endParaRPr lang="fr-FR" dirty="0">
              <a:solidFill>
                <a:schemeClr val="accent5">
                  <a:lumMod val="50000"/>
                </a:schemeClr>
              </a:solidFill>
            </a:endParaRPr>
          </a:p>
        </p:txBody>
      </p:sp>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AutoShape 107"/>
          <p:cNvSpPr>
            <a:spLocks noChangeArrowheads="1"/>
          </p:cNvSpPr>
          <p:nvPr/>
        </p:nvSpPr>
        <p:spPr bwMode="auto">
          <a:xfrm rot="16200000">
            <a:off x="2020037" y="-913667"/>
            <a:ext cx="508288" cy="3960646"/>
          </a:xfrm>
          <a:prstGeom prst="roundRect">
            <a:avLst>
              <a:gd name="adj" fmla="val 16667"/>
            </a:avLst>
          </a:prstGeom>
          <a:solidFill>
            <a:srgbClr val="92D050"/>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DAC</a:t>
            </a:r>
            <a:endParaRPr lang="fr-FR" sz="1600" b="1" dirty="0">
              <a:solidFill>
                <a:srgbClr val="3333FF"/>
              </a:solidFill>
              <a:latin typeface="Calibri" panose="020F0502020204030204" pitchFamily="34" charset="0"/>
              <a:cs typeface="Calibri" panose="020F0502020204030204" pitchFamily="34" charset="0"/>
            </a:endParaRPr>
          </a:p>
        </p:txBody>
      </p:sp>
      <p:sp>
        <p:nvSpPr>
          <p:cNvPr id="11" name="AutoShape 107"/>
          <p:cNvSpPr>
            <a:spLocks noChangeArrowheads="1"/>
          </p:cNvSpPr>
          <p:nvPr/>
        </p:nvSpPr>
        <p:spPr bwMode="auto">
          <a:xfrm rot="16200000">
            <a:off x="4972924" y="720170"/>
            <a:ext cx="3770152" cy="3962400"/>
          </a:xfrm>
          <a:prstGeom prst="roundRect">
            <a:avLst>
              <a:gd name="adj" fmla="val 9295"/>
            </a:avLst>
          </a:prstGeom>
          <a:solidFill>
            <a:srgbClr val="92D050"/>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Doc-DAC</a:t>
            </a: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smtClean="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a:p>
            <a:pPr algn="ctr">
              <a:lnSpc>
                <a:spcPct val="80000"/>
              </a:lnSpc>
            </a:pPr>
            <a:endParaRPr lang="fr-FR" sz="1600" b="1" dirty="0">
              <a:solidFill>
                <a:srgbClr val="3333FF"/>
              </a:solidFill>
              <a:latin typeface="Calibri" panose="020F0502020204030204" pitchFamily="34" charset="0"/>
              <a:cs typeface="Calibri" panose="020F0502020204030204" pitchFamily="34" charset="0"/>
            </a:endParaRPr>
          </a:p>
        </p:txBody>
      </p:sp>
      <p:sp>
        <p:nvSpPr>
          <p:cNvPr id="12" name="AutoShape 107"/>
          <p:cNvSpPr>
            <a:spLocks noChangeArrowheads="1"/>
          </p:cNvSpPr>
          <p:nvPr/>
        </p:nvSpPr>
        <p:spPr bwMode="auto">
          <a:xfrm rot="16200000">
            <a:off x="2095364" y="-379394"/>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Caractéristiques de l’association</a:t>
            </a:r>
            <a:endParaRPr lang="fr-FR" sz="1600" b="1" dirty="0">
              <a:solidFill>
                <a:srgbClr val="3333FF"/>
              </a:solidFill>
              <a:latin typeface="Calibri" panose="020F0502020204030204" pitchFamily="34" charset="0"/>
              <a:cs typeface="Calibri" panose="020F0502020204030204" pitchFamily="34" charset="0"/>
            </a:endParaRPr>
          </a:p>
        </p:txBody>
      </p:sp>
      <p:sp>
        <p:nvSpPr>
          <p:cNvPr id="13" name="AutoShape 107"/>
          <p:cNvSpPr>
            <a:spLocks noChangeArrowheads="1"/>
          </p:cNvSpPr>
          <p:nvPr/>
        </p:nvSpPr>
        <p:spPr bwMode="auto">
          <a:xfrm rot="16200000">
            <a:off x="2095364" y="905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Caractéristiques d’un établissement</a:t>
            </a:r>
            <a:endParaRPr lang="fr-FR" sz="1600" b="1" dirty="0">
              <a:solidFill>
                <a:srgbClr val="3333FF"/>
              </a:solidFill>
              <a:latin typeface="Calibri" panose="020F0502020204030204" pitchFamily="34" charset="0"/>
              <a:cs typeface="Calibri" panose="020F0502020204030204" pitchFamily="34" charset="0"/>
            </a:endParaRPr>
          </a:p>
        </p:txBody>
      </p:sp>
      <p:sp>
        <p:nvSpPr>
          <p:cNvPr id="15" name="AutoShape 107"/>
          <p:cNvSpPr>
            <a:spLocks noChangeArrowheads="1"/>
          </p:cNvSpPr>
          <p:nvPr/>
        </p:nvSpPr>
        <p:spPr bwMode="auto">
          <a:xfrm rot="16200000">
            <a:off x="2095364" y="5604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Relations d’affiliation (union, réseaux…)</a:t>
            </a:r>
            <a:endParaRPr lang="fr-FR" sz="1600" b="1" dirty="0">
              <a:solidFill>
                <a:srgbClr val="3333FF"/>
              </a:solidFill>
              <a:latin typeface="Calibri" panose="020F0502020204030204" pitchFamily="34" charset="0"/>
              <a:cs typeface="Calibri" panose="020F0502020204030204" pitchFamily="34" charset="0"/>
            </a:endParaRPr>
          </a:p>
        </p:txBody>
      </p:sp>
      <p:sp>
        <p:nvSpPr>
          <p:cNvPr id="16" name="AutoShape 107"/>
          <p:cNvSpPr>
            <a:spLocks noChangeArrowheads="1"/>
          </p:cNvSpPr>
          <p:nvPr/>
        </p:nvSpPr>
        <p:spPr bwMode="auto">
          <a:xfrm rot="16200000">
            <a:off x="2095364" y="1030306"/>
            <a:ext cx="357633" cy="3960645"/>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Adhérents personnes morales</a:t>
            </a:r>
            <a:endParaRPr lang="fr-FR" sz="1600" b="1" dirty="0">
              <a:solidFill>
                <a:srgbClr val="3333FF"/>
              </a:solidFill>
              <a:latin typeface="Calibri" panose="020F0502020204030204" pitchFamily="34" charset="0"/>
              <a:cs typeface="Calibri" panose="020F0502020204030204" pitchFamily="34" charset="0"/>
            </a:endParaRPr>
          </a:p>
        </p:txBody>
      </p:sp>
      <p:sp>
        <p:nvSpPr>
          <p:cNvPr id="17" name="AutoShape 107"/>
          <p:cNvSpPr>
            <a:spLocks noChangeArrowheads="1"/>
          </p:cNvSpPr>
          <p:nvPr/>
        </p:nvSpPr>
        <p:spPr bwMode="auto">
          <a:xfrm rot="16200000">
            <a:off x="2095364" y="15002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Agréments administratifs</a:t>
            </a:r>
            <a:endParaRPr lang="fr-FR" sz="1600" b="1" dirty="0">
              <a:solidFill>
                <a:srgbClr val="3333FF"/>
              </a:solidFill>
              <a:latin typeface="Calibri" panose="020F0502020204030204" pitchFamily="34" charset="0"/>
              <a:cs typeface="Calibri" panose="020F0502020204030204" pitchFamily="34" charset="0"/>
            </a:endParaRPr>
          </a:p>
        </p:txBody>
      </p:sp>
      <p:sp>
        <p:nvSpPr>
          <p:cNvPr id="18" name="AutoShape 107"/>
          <p:cNvSpPr>
            <a:spLocks noChangeArrowheads="1"/>
          </p:cNvSpPr>
          <p:nvPr/>
        </p:nvSpPr>
        <p:spPr bwMode="auto">
          <a:xfrm rot="16200000">
            <a:off x="2095364" y="19574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Ressources humaines (annuel)</a:t>
            </a:r>
            <a:endParaRPr lang="fr-FR" sz="1600" b="1" dirty="0">
              <a:solidFill>
                <a:srgbClr val="3333FF"/>
              </a:solidFill>
              <a:latin typeface="Calibri" panose="020F0502020204030204" pitchFamily="34" charset="0"/>
              <a:cs typeface="Calibri" panose="020F0502020204030204" pitchFamily="34" charset="0"/>
            </a:endParaRPr>
          </a:p>
        </p:txBody>
      </p:sp>
      <p:sp>
        <p:nvSpPr>
          <p:cNvPr id="19" name="AutoShape 107"/>
          <p:cNvSpPr>
            <a:spLocks noChangeArrowheads="1"/>
          </p:cNvSpPr>
          <p:nvPr/>
        </p:nvSpPr>
        <p:spPr bwMode="auto">
          <a:xfrm rot="16200000">
            <a:off x="2095364" y="24273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Comptes (annuel)</a:t>
            </a:r>
            <a:endParaRPr lang="fr-FR" sz="1600" b="1" dirty="0">
              <a:solidFill>
                <a:srgbClr val="3333FF"/>
              </a:solidFill>
              <a:latin typeface="Calibri" panose="020F0502020204030204" pitchFamily="34" charset="0"/>
              <a:cs typeface="Calibri" panose="020F0502020204030204" pitchFamily="34" charset="0"/>
            </a:endParaRPr>
          </a:p>
        </p:txBody>
      </p:sp>
      <p:sp>
        <p:nvSpPr>
          <p:cNvPr id="20" name="AutoShape 107"/>
          <p:cNvSpPr>
            <a:spLocks noChangeArrowheads="1"/>
          </p:cNvSpPr>
          <p:nvPr/>
        </p:nvSpPr>
        <p:spPr bwMode="auto">
          <a:xfrm rot="16200000">
            <a:off x="2095364" y="28972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Coordonnées bancaires</a:t>
            </a:r>
            <a:endParaRPr lang="fr-FR" sz="1600" b="1" dirty="0">
              <a:solidFill>
                <a:srgbClr val="3333FF"/>
              </a:solidFill>
              <a:latin typeface="Calibri" panose="020F0502020204030204" pitchFamily="34" charset="0"/>
              <a:cs typeface="Calibri" panose="020F0502020204030204" pitchFamily="34" charset="0"/>
            </a:endParaRPr>
          </a:p>
        </p:txBody>
      </p:sp>
      <p:sp>
        <p:nvSpPr>
          <p:cNvPr id="21" name="AutoShape 107"/>
          <p:cNvSpPr>
            <a:spLocks noChangeArrowheads="1"/>
          </p:cNvSpPr>
          <p:nvPr/>
        </p:nvSpPr>
        <p:spPr bwMode="auto">
          <a:xfrm rot="16200000">
            <a:off x="2095364" y="3367106"/>
            <a:ext cx="357633" cy="396064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b="1" dirty="0" smtClean="0">
                <a:solidFill>
                  <a:srgbClr val="3333FF"/>
                </a:solidFill>
                <a:latin typeface="Calibri" panose="020F0502020204030204" pitchFamily="34" charset="0"/>
                <a:cs typeface="Calibri" panose="020F0502020204030204" pitchFamily="34" charset="0"/>
              </a:rPr>
              <a:t>Documents DAC</a:t>
            </a:r>
            <a:endParaRPr lang="fr-FR" sz="1600" b="1" dirty="0">
              <a:solidFill>
                <a:srgbClr val="3333FF"/>
              </a:solidFill>
              <a:latin typeface="Calibri" panose="020F0502020204030204" pitchFamily="34" charset="0"/>
              <a:cs typeface="Calibri" panose="020F0502020204030204" pitchFamily="34" charset="0"/>
            </a:endParaRPr>
          </a:p>
        </p:txBody>
      </p:sp>
      <p:sp>
        <p:nvSpPr>
          <p:cNvPr id="23" name="AutoShape 107"/>
          <p:cNvSpPr>
            <a:spLocks noChangeArrowheads="1"/>
          </p:cNvSpPr>
          <p:nvPr/>
        </p:nvSpPr>
        <p:spPr bwMode="auto">
          <a:xfrm rot="16200000">
            <a:off x="6691884" y="-226124"/>
            <a:ext cx="357633" cy="3682997"/>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en-US" sz="1600" dirty="0">
                <a:latin typeface="Calibri" panose="020F0502020204030204" pitchFamily="34" charset="0"/>
                <a:cs typeface="Calibri" panose="020F0502020204030204" pitchFamily="34" charset="0"/>
              </a:rPr>
              <a:t>Budget </a:t>
            </a:r>
            <a:r>
              <a:rPr lang="en-US" sz="1600" dirty="0" err="1">
                <a:latin typeface="Calibri" panose="020F0502020204030204" pitchFamily="34" charset="0"/>
                <a:cs typeface="Calibri" panose="020F0502020204030204" pitchFamily="34" charset="0"/>
              </a:rPr>
              <a:t>prévisionnel</a:t>
            </a:r>
            <a:r>
              <a:rPr lang="en-US" sz="1600" dirty="0">
                <a:latin typeface="Calibri" panose="020F0502020204030204" pitchFamily="34" charset="0"/>
                <a:cs typeface="Calibri" panose="020F0502020204030204" pitchFamily="34" charset="0"/>
              </a:rPr>
              <a:t> </a:t>
            </a:r>
            <a:r>
              <a:rPr lang="en-US" sz="1600" u="sng" dirty="0" err="1">
                <a:latin typeface="Calibri" panose="020F0502020204030204" pitchFamily="34" charset="0"/>
                <a:cs typeface="Calibri" panose="020F0502020204030204" pitchFamily="34" charset="0"/>
              </a:rPr>
              <a:t>annuel</a:t>
            </a:r>
            <a:r>
              <a:rPr lang="en-US" sz="1600" dirty="0">
                <a:latin typeface="Calibri" panose="020F0502020204030204" pitchFamily="34" charset="0"/>
                <a:cs typeface="Calibri" panose="020F0502020204030204" pitchFamily="34" charset="0"/>
              </a:rPr>
              <a:t> (</a:t>
            </a:r>
            <a:r>
              <a:rPr lang="en-US" sz="1600" dirty="0" smtClean="0">
                <a:latin typeface="Calibri" panose="020F0502020204030204" pitchFamily="34" charset="0"/>
                <a:cs typeface="Calibri" panose="020F0502020204030204" pitchFamily="34" charset="0"/>
              </a:rPr>
              <a:t>BPA)</a:t>
            </a:r>
            <a:endParaRPr lang="fr-FR" sz="1600" b="1" dirty="0">
              <a:solidFill>
                <a:srgbClr val="3333FF"/>
              </a:solidFill>
              <a:latin typeface="Calibri" panose="020F0502020204030204" pitchFamily="34" charset="0"/>
              <a:cs typeface="Calibri" panose="020F0502020204030204" pitchFamily="34" charset="0"/>
            </a:endParaRPr>
          </a:p>
        </p:txBody>
      </p:sp>
      <p:sp>
        <p:nvSpPr>
          <p:cNvPr id="24" name="AutoShape 107"/>
          <p:cNvSpPr>
            <a:spLocks noChangeArrowheads="1"/>
          </p:cNvSpPr>
          <p:nvPr/>
        </p:nvSpPr>
        <p:spPr bwMode="auto">
          <a:xfrm rot="16200000">
            <a:off x="6691885" y="243777"/>
            <a:ext cx="357633" cy="368299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en-US" sz="1600" dirty="0" smtClean="0">
                <a:latin typeface="Calibri" panose="020F0502020204030204" pitchFamily="34" charset="0"/>
                <a:cs typeface="Calibri" panose="020F0502020204030204" pitchFamily="34" charset="0"/>
              </a:rPr>
              <a:t>RIB (RIB)</a:t>
            </a:r>
            <a:endParaRPr lang="fr-FR" sz="1600" b="1" dirty="0">
              <a:solidFill>
                <a:srgbClr val="3333FF"/>
              </a:solidFill>
              <a:latin typeface="Calibri" panose="020F0502020204030204" pitchFamily="34" charset="0"/>
              <a:cs typeface="Calibri" panose="020F0502020204030204" pitchFamily="34" charset="0"/>
            </a:endParaRPr>
          </a:p>
        </p:txBody>
      </p:sp>
      <p:sp>
        <p:nvSpPr>
          <p:cNvPr id="25" name="AutoShape 107"/>
          <p:cNvSpPr>
            <a:spLocks noChangeArrowheads="1"/>
          </p:cNvSpPr>
          <p:nvPr/>
        </p:nvSpPr>
        <p:spPr bwMode="auto">
          <a:xfrm rot="16200000">
            <a:off x="6691884" y="713676"/>
            <a:ext cx="357633" cy="3682997"/>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en-US" sz="1600" dirty="0" err="1" smtClean="0">
                <a:latin typeface="Calibri" panose="020F0502020204030204" pitchFamily="34" charset="0"/>
                <a:cs typeface="Calibri" panose="020F0502020204030204" pitchFamily="34" charset="0"/>
              </a:rPr>
              <a:t>Comptes</a:t>
            </a:r>
            <a:r>
              <a:rPr lang="en-US" sz="1600" dirty="0" smtClean="0">
                <a:latin typeface="Calibri" panose="020F0502020204030204" pitchFamily="34" charset="0"/>
                <a:cs typeface="Calibri" panose="020F0502020204030204" pitchFamily="34" charset="0"/>
              </a:rPr>
              <a:t> </a:t>
            </a:r>
            <a:r>
              <a:rPr lang="en-US" sz="1600" u="sng" dirty="0" err="1" smtClean="0">
                <a:latin typeface="Calibri" panose="020F0502020204030204" pitchFamily="34" charset="0"/>
                <a:cs typeface="Calibri" panose="020F0502020204030204" pitchFamily="34" charset="0"/>
              </a:rPr>
              <a:t>annuels</a:t>
            </a:r>
            <a:r>
              <a:rPr lang="en-US" sz="1600" dirty="0" smtClean="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a:t>
            </a:r>
            <a:r>
              <a:rPr lang="en-US" sz="1600" dirty="0" smtClean="0">
                <a:latin typeface="Calibri" panose="020F0502020204030204" pitchFamily="34" charset="0"/>
                <a:cs typeface="Calibri" panose="020F0502020204030204" pitchFamily="34" charset="0"/>
              </a:rPr>
              <a:t>PA)</a:t>
            </a:r>
            <a:endParaRPr lang="fr-FR" sz="1600" b="1" dirty="0">
              <a:solidFill>
                <a:srgbClr val="3333FF"/>
              </a:solidFill>
              <a:latin typeface="Calibri" panose="020F0502020204030204" pitchFamily="34" charset="0"/>
              <a:cs typeface="Calibri" panose="020F0502020204030204" pitchFamily="34" charset="0"/>
            </a:endParaRPr>
          </a:p>
        </p:txBody>
      </p:sp>
      <p:sp>
        <p:nvSpPr>
          <p:cNvPr id="26" name="AutoShape 107"/>
          <p:cNvSpPr>
            <a:spLocks noChangeArrowheads="1"/>
          </p:cNvSpPr>
          <p:nvPr/>
        </p:nvSpPr>
        <p:spPr bwMode="auto">
          <a:xfrm rot="16200000">
            <a:off x="6553567" y="1321895"/>
            <a:ext cx="634270" cy="368299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115000"/>
              </a:lnSpc>
              <a:spcBef>
                <a:spcPts val="1000"/>
              </a:spcBef>
              <a:spcAft>
                <a:spcPts val="0"/>
              </a:spcAft>
            </a:pPr>
            <a:r>
              <a:rPr lang="fr-FR" sz="1600" dirty="0">
                <a:latin typeface="Calibri" panose="020F0502020204030204" pitchFamily="34" charset="0"/>
                <a:cs typeface="Calibri" panose="020F0502020204030204" pitchFamily="34" charset="0"/>
              </a:rPr>
              <a:t>Rapport du commissaire au compte </a:t>
            </a:r>
            <a:r>
              <a:rPr lang="fr-FR" sz="1600" u="sng" dirty="0">
                <a:latin typeface="Calibri" panose="020F0502020204030204" pitchFamily="34" charset="0"/>
                <a:cs typeface="Calibri" panose="020F0502020204030204" pitchFamily="34" charset="0"/>
              </a:rPr>
              <a:t>annuel</a:t>
            </a:r>
            <a:r>
              <a:rPr lang="fr-FR" sz="1600" dirty="0">
                <a:latin typeface="Calibri" panose="020F0502020204030204" pitchFamily="34" charset="0"/>
                <a:cs typeface="Calibri" panose="020F0502020204030204" pitchFamily="34" charset="0"/>
              </a:rPr>
              <a:t> (RCA)</a:t>
            </a:r>
            <a:endParaRPr lang="fr-FR" sz="1600" dirty="0">
              <a:latin typeface="Calibri" panose="020F0502020204030204" pitchFamily="34" charset="0"/>
              <a:ea typeface="Times New Roman"/>
              <a:cs typeface="Calibri" panose="020F0502020204030204" pitchFamily="34" charset="0"/>
            </a:endParaRPr>
          </a:p>
        </p:txBody>
      </p:sp>
      <p:sp>
        <p:nvSpPr>
          <p:cNvPr id="27" name="AutoShape 107"/>
          <p:cNvSpPr>
            <a:spLocks noChangeArrowheads="1"/>
          </p:cNvSpPr>
          <p:nvPr/>
        </p:nvSpPr>
        <p:spPr bwMode="auto">
          <a:xfrm rot="16200000">
            <a:off x="6704584" y="1920176"/>
            <a:ext cx="357633" cy="3682997"/>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dirty="0">
                <a:latin typeface="Calibri" panose="020F0502020204030204" pitchFamily="34" charset="0"/>
                <a:cs typeface="Calibri" panose="020F0502020204030204" pitchFamily="34" charset="0"/>
              </a:rPr>
              <a:t>Rapport d'activité (le plus récent) (RAR)</a:t>
            </a:r>
            <a:endParaRPr lang="fr-FR" sz="1600" b="1" dirty="0">
              <a:solidFill>
                <a:srgbClr val="3333FF"/>
              </a:solidFill>
              <a:latin typeface="Calibri" panose="020F0502020204030204" pitchFamily="34" charset="0"/>
              <a:cs typeface="Calibri" panose="020F0502020204030204" pitchFamily="34" charset="0"/>
            </a:endParaRPr>
          </a:p>
        </p:txBody>
      </p:sp>
      <p:sp>
        <p:nvSpPr>
          <p:cNvPr id="28" name="AutoShape 107"/>
          <p:cNvSpPr>
            <a:spLocks noChangeArrowheads="1"/>
          </p:cNvSpPr>
          <p:nvPr/>
        </p:nvSpPr>
        <p:spPr bwMode="auto">
          <a:xfrm rot="16200000">
            <a:off x="6704585" y="2390077"/>
            <a:ext cx="357633" cy="3682996"/>
          </a:xfrm>
          <a:prstGeom prst="roundRect">
            <a:avLst>
              <a:gd name="adj" fmla="val 16667"/>
            </a:avLst>
          </a:prstGeom>
          <a:solidFill>
            <a:srgbClr val="CCFF99"/>
          </a:solidFill>
          <a:ln>
            <a:solidFill>
              <a:srgbClr val="006600"/>
            </a:solidFill>
            <a:headEnd/>
            <a:tailEnd/>
          </a:ln>
        </p:spPr>
        <p:style>
          <a:lnRef idx="1">
            <a:schemeClr val="dk1"/>
          </a:lnRef>
          <a:fillRef idx="2">
            <a:schemeClr val="dk1"/>
          </a:fillRef>
          <a:effectRef idx="1">
            <a:schemeClr val="dk1"/>
          </a:effectRef>
          <a:fontRef idx="minor">
            <a:schemeClr val="dk1"/>
          </a:fontRef>
        </p:style>
        <p:txBody>
          <a:bodyPr vert="eaVert" anchor="ctr"/>
          <a:lstStyle/>
          <a:p>
            <a:pPr algn="ctr">
              <a:lnSpc>
                <a:spcPct val="80000"/>
              </a:lnSpc>
            </a:pPr>
            <a:r>
              <a:rPr lang="fr-FR" sz="1600" dirty="0">
                <a:latin typeface="Calibri" panose="020F0502020204030204" pitchFamily="34" charset="0"/>
                <a:cs typeface="Calibri" panose="020F0502020204030204" pitchFamily="34" charset="0"/>
              </a:rPr>
              <a:t>Rapport </a:t>
            </a:r>
            <a:r>
              <a:rPr lang="fr-FR" sz="1600" dirty="0" smtClean="0">
                <a:latin typeface="Calibri" panose="020F0502020204030204" pitchFamily="34" charset="0"/>
                <a:cs typeface="Calibri" panose="020F0502020204030204" pitchFamily="34" charset="0"/>
              </a:rPr>
              <a:t>financier annuel (RFA)</a:t>
            </a:r>
            <a:endParaRPr lang="fr-FR" sz="1600" b="1" dirty="0">
              <a:solidFill>
                <a:srgbClr val="3333FF"/>
              </a:solidFill>
              <a:latin typeface="Calibri" panose="020F0502020204030204" pitchFamily="34" charset="0"/>
              <a:cs typeface="Calibri" panose="020F0502020204030204" pitchFamily="34" charset="0"/>
            </a:endParaRPr>
          </a:p>
        </p:txBody>
      </p:sp>
      <p:cxnSp>
        <p:nvCxnSpPr>
          <p:cNvPr id="5" name="Connecteur en angle 4"/>
          <p:cNvCxnSpPr>
            <a:stCxn id="21" idx="2"/>
          </p:cNvCxnSpPr>
          <p:nvPr/>
        </p:nvCxnSpPr>
        <p:spPr>
          <a:xfrm flipV="1">
            <a:off x="4254504" y="2587070"/>
            <a:ext cx="622296" cy="2760358"/>
          </a:xfrm>
          <a:prstGeom prst="bentConnector3">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6" name="Flèche vers le bas 5"/>
          <p:cNvSpPr/>
          <p:nvPr/>
        </p:nvSpPr>
        <p:spPr>
          <a:xfrm>
            <a:off x="6629400" y="4711700"/>
            <a:ext cx="495300" cy="4569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AutoShape 107"/>
          <p:cNvSpPr>
            <a:spLocks noChangeArrowheads="1"/>
          </p:cNvSpPr>
          <p:nvPr/>
        </p:nvSpPr>
        <p:spPr bwMode="auto">
          <a:xfrm rot="16200000">
            <a:off x="6704585" y="3621977"/>
            <a:ext cx="357633" cy="3682996"/>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vert="eaVert" anchor="ctr"/>
          <a:lstStyle/>
          <a:p>
            <a:pPr algn="ctr">
              <a:lnSpc>
                <a:spcPct val="80000"/>
              </a:lnSpc>
            </a:pPr>
            <a:r>
              <a:rPr lang="fr-FR" sz="1600" dirty="0" smtClean="0">
                <a:latin typeface="Calibri" panose="020F0502020204030204" pitchFamily="34" charset="0"/>
                <a:cs typeface="Calibri" panose="020F0502020204030204" pitchFamily="34" charset="0"/>
              </a:rPr>
              <a:t>Transmission des id et de leur source</a:t>
            </a:r>
            <a:endParaRPr lang="fr-FR" sz="1600" b="1" dirty="0">
              <a:solidFill>
                <a:srgbClr val="3333FF"/>
              </a:solidFill>
              <a:latin typeface="Calibri" panose="020F0502020204030204" pitchFamily="34" charset="0"/>
              <a:cs typeface="Calibri" panose="020F0502020204030204" pitchFamily="34" charset="0"/>
            </a:endParaRPr>
          </a:p>
        </p:txBody>
      </p:sp>
      <p:sp>
        <p:nvSpPr>
          <p:cNvPr id="2" name="Flèche à angle droit 1"/>
          <p:cNvSpPr/>
          <p:nvPr/>
        </p:nvSpPr>
        <p:spPr>
          <a:xfrm rot="5400000">
            <a:off x="2730375" y="5143379"/>
            <a:ext cx="565399" cy="174625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AutoShape 63"/>
          <p:cNvSpPr>
            <a:spLocks noChangeArrowheads="1"/>
          </p:cNvSpPr>
          <p:nvPr/>
        </p:nvSpPr>
        <p:spPr bwMode="auto">
          <a:xfrm>
            <a:off x="4134079" y="5892780"/>
            <a:ext cx="880013" cy="513262"/>
          </a:xfrm>
          <a:prstGeom prst="can">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fr-FR" sz="1400" b="1" dirty="0" smtClean="0">
                <a:latin typeface="Calibri" pitchFamily="34" charset="0"/>
              </a:rPr>
              <a:t>DBAsso</a:t>
            </a:r>
            <a:endParaRPr lang="fr-FR" sz="1400" b="1" dirty="0">
              <a:latin typeface="Calibri" pitchFamily="34" charset="0"/>
            </a:endParaRPr>
          </a:p>
        </p:txBody>
      </p:sp>
      <p:sp>
        <p:nvSpPr>
          <p:cNvPr id="31" name="Flèche à angle droit 30"/>
          <p:cNvSpPr/>
          <p:nvPr/>
        </p:nvSpPr>
        <p:spPr>
          <a:xfrm rot="5400000" flipV="1">
            <a:off x="5819650" y="5171954"/>
            <a:ext cx="578103" cy="170180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xmlns="" val="369226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childTnLst>
                          </p:cTn>
                        </p:par>
                        <p:par>
                          <p:cTn id="54" fill="hold">
                            <p:stCondLst>
                              <p:cond delay="500"/>
                            </p:stCondLst>
                            <p:childTnLst>
                              <p:par>
                                <p:cTn id="55" presetID="22" presetClass="entr" presetSubtype="4"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00"/>
                                        <p:tgtEl>
                                          <p:spTgt spid="5"/>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fade">
                                      <p:cBhvr>
                                        <p:cTn id="73" dur="500"/>
                                        <p:tgtEl>
                                          <p:spTgt spid="25"/>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fade">
                                      <p:cBhvr>
                                        <p:cTn id="81" dur="500"/>
                                        <p:tgtEl>
                                          <p:spTgt spid="27"/>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28"/>
                                        </p:tgtEl>
                                        <p:attrNameLst>
                                          <p:attrName>style.visibility</p:attrName>
                                        </p:attrNameLst>
                                      </p:cBhvr>
                                      <p:to>
                                        <p:strVal val="visible"/>
                                      </p:to>
                                    </p:set>
                                    <p:animEffect transition="in" filter="fade">
                                      <p:cBhvr>
                                        <p:cTn id="85" dur="500"/>
                                        <p:tgtEl>
                                          <p:spTgt spid="28"/>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1" fill="hold" grpId="0" nodeType="click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wipe(up)">
                                      <p:cBhvr>
                                        <p:cTn id="90" dur="500"/>
                                        <p:tgtEl>
                                          <p:spTgt spid="6"/>
                                        </p:tgtEl>
                                      </p:cBhvr>
                                    </p:animEffec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500"/>
                                        <p:tgtEl>
                                          <p:spTgt spid="33"/>
                                        </p:tgtEl>
                                      </p:cBhvr>
                                    </p:animEffect>
                                  </p:childTnLst>
                                </p:cTn>
                              </p:par>
                            </p:childTnLst>
                          </p:cTn>
                        </p:par>
                        <p:par>
                          <p:cTn id="95" fill="hold">
                            <p:stCondLst>
                              <p:cond delay="1000"/>
                            </p:stCondLst>
                            <p:childTnLst>
                              <p:par>
                                <p:cTn id="96" presetID="22" presetClass="entr" presetSubtype="2" fill="hold" grpId="0" nodeType="afterEffect">
                                  <p:stCondLst>
                                    <p:cond delay="0"/>
                                  </p:stCondLst>
                                  <p:childTnLst>
                                    <p:set>
                                      <p:cBhvr>
                                        <p:cTn id="97" dur="1" fill="hold">
                                          <p:stCondLst>
                                            <p:cond delay="0"/>
                                          </p:stCondLst>
                                        </p:cTn>
                                        <p:tgtEl>
                                          <p:spTgt spid="31"/>
                                        </p:tgtEl>
                                        <p:attrNameLst>
                                          <p:attrName>style.visibility</p:attrName>
                                        </p:attrNameLst>
                                      </p:cBhvr>
                                      <p:to>
                                        <p:strVal val="visible"/>
                                      </p:to>
                                    </p:set>
                                    <p:animEffect transition="in" filter="wipe(right)">
                                      <p:cBhvr>
                                        <p:cTn id="9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6" grpId="0" animBg="1"/>
      <p:bldP spid="33" grpId="0" animBg="1"/>
      <p:bldP spid="2" grpId="0" animBg="1"/>
      <p:bldP spid="30"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13"/>
          <p:cNvSpPr>
            <a:spLocks noGrp="1"/>
          </p:cNvSpPr>
          <p:nvPr>
            <p:ph type="title"/>
          </p:nvPr>
        </p:nvSpPr>
        <p:spPr bwMode="auto">
          <a:noFill/>
        </p:spPr>
        <p:txBody>
          <a:bodyPr vert="horz" wrap="square" lIns="91440" tIns="45720" rIns="91440" bIns="45720" numCol="1" anchorCtr="0" compatLnSpc="1">
            <a:prstTxWarp prst="textNoShape">
              <a:avLst/>
            </a:prstTxWarp>
          </a:bodyPr>
          <a:lstStyle/>
          <a:p>
            <a:r>
              <a:rPr lang="fr-FR" b="1" dirty="0" smtClean="0"/>
              <a:t>API Association : </a:t>
            </a:r>
            <a:r>
              <a:rPr lang="fr-FR" b="1" dirty="0" err="1" smtClean="0"/>
              <a:t>roadmap</a:t>
            </a:r>
            <a:endParaRPr lang="fr-FR" b="1" dirty="0" smtClean="0">
              <a:latin typeface="+mn-lt"/>
            </a:endParaRPr>
          </a:p>
        </p:txBody>
      </p:sp>
      <p:sp>
        <p:nvSpPr>
          <p:cNvPr id="111" name="Espace réservé du numéro de diapositive 3"/>
          <p:cNvSpPr>
            <a:spLocks noGrp="1"/>
          </p:cNvSpPr>
          <p:nvPr>
            <p:ph type="sldNum" sz="quarter" idx="11"/>
          </p:nvPr>
        </p:nvSpPr>
        <p:spPr>
          <a:xfrm>
            <a:off x="6730295" y="6324424"/>
            <a:ext cx="2133600" cy="365125"/>
          </a:xfrm>
        </p:spPr>
        <p:txBody>
          <a:bodyPr/>
          <a:lstStyle/>
          <a:p>
            <a:pPr algn="r">
              <a:defRPr/>
            </a:pPr>
            <a:fld id="{2078D431-4ED6-4BBF-AFED-DF275C4EF376}" type="slidenum">
              <a:rPr lang="fr-FR" smtClean="0">
                <a:solidFill>
                  <a:schemeClr val="accent5">
                    <a:lumMod val="50000"/>
                  </a:schemeClr>
                </a:solidFill>
              </a:rPr>
              <a:pPr algn="r">
                <a:defRPr/>
              </a:pPr>
              <a:t>9</a:t>
            </a:fld>
            <a:endParaRPr lang="fr-FR" dirty="0">
              <a:solidFill>
                <a:schemeClr val="accent5">
                  <a:lumMod val="50000"/>
                </a:schemeClr>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xmlns="" val="2184959601"/>
              </p:ext>
            </p:extLst>
          </p:nvPr>
        </p:nvGraphicFramePr>
        <p:xfrm>
          <a:off x="355039" y="1825623"/>
          <a:ext cx="8382000" cy="2520952"/>
        </p:xfrm>
        <a:graphic>
          <a:graphicData uri="http://schemas.openxmlformats.org/drawingml/2006/table">
            <a:tbl>
              <a:tblPr/>
              <a:tblGrid>
                <a:gridCol w="3224691"/>
                <a:gridCol w="1718770"/>
                <a:gridCol w="1718770"/>
                <a:gridCol w="1719769"/>
              </a:tblGrid>
              <a:tr h="360136">
                <a:tc>
                  <a:txBody>
                    <a:bodyPr/>
                    <a:lstStyle/>
                    <a:p>
                      <a:pPr>
                        <a:lnSpc>
                          <a:spcPct val="115000"/>
                        </a:lnSpc>
                        <a:spcBef>
                          <a:spcPts val="300"/>
                        </a:spcBef>
                        <a:spcAft>
                          <a:spcPts val="300"/>
                        </a:spcAft>
                      </a:pPr>
                      <a:r>
                        <a:rPr lang="fr-FR" sz="1600" b="1" dirty="0">
                          <a:solidFill>
                            <a:schemeClr val="tx1"/>
                          </a:solidFill>
                          <a:latin typeface="Calibri"/>
                          <a:ea typeface="Times New Roman"/>
                          <a:cs typeface="Times New Roman"/>
                        </a:rPr>
                        <a:t>Informations</a:t>
                      </a:r>
                      <a:endParaRPr lang="fr-FR" sz="1600" dirty="0">
                        <a:solidFill>
                          <a:schemeClr val="tx1"/>
                        </a:solidFill>
                        <a:latin typeface="Calibri"/>
                        <a:ea typeface="Times New Roman"/>
                        <a:cs typeface="Times New Roman"/>
                      </a:endParaRP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noFill/>
                  </a:tcPr>
                </a:tc>
                <a:tc>
                  <a:txBody>
                    <a:bodyPr/>
                    <a:lstStyle/>
                    <a:p>
                      <a:pPr algn="ctr">
                        <a:lnSpc>
                          <a:spcPct val="115000"/>
                        </a:lnSpc>
                        <a:spcBef>
                          <a:spcPts val="300"/>
                        </a:spcBef>
                        <a:spcAft>
                          <a:spcPts val="300"/>
                        </a:spcAft>
                      </a:pPr>
                      <a:r>
                        <a:rPr lang="fr-FR" sz="1600" b="1" dirty="0">
                          <a:solidFill>
                            <a:srgbClr val="FFFFFF"/>
                          </a:solidFill>
                          <a:latin typeface="Calibri"/>
                          <a:ea typeface="Times New Roman"/>
                          <a:cs typeface="Times New Roman"/>
                        </a:rPr>
                        <a:t>V1.0</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00B050"/>
                    </a:solidFill>
                  </a:tcPr>
                </a:tc>
                <a:tc>
                  <a:txBody>
                    <a:bodyPr/>
                    <a:lstStyle/>
                    <a:p>
                      <a:pPr algn="ctr">
                        <a:lnSpc>
                          <a:spcPct val="115000"/>
                        </a:lnSpc>
                        <a:spcBef>
                          <a:spcPts val="300"/>
                        </a:spcBef>
                        <a:spcAft>
                          <a:spcPts val="300"/>
                        </a:spcAft>
                      </a:pPr>
                      <a:r>
                        <a:rPr lang="fr-FR" sz="1600" b="1">
                          <a:solidFill>
                            <a:srgbClr val="FFFFFF"/>
                          </a:solidFill>
                          <a:latin typeface="Calibri"/>
                          <a:ea typeface="Times New Roman"/>
                          <a:cs typeface="Times New Roman"/>
                        </a:rPr>
                        <a:t>V1.1</a:t>
                      </a:r>
                      <a:endParaRPr lang="fr-FR" sz="160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F79646"/>
                    </a:solidFill>
                  </a:tcPr>
                </a:tc>
                <a:tc>
                  <a:txBody>
                    <a:bodyPr/>
                    <a:lstStyle/>
                    <a:p>
                      <a:pPr algn="ctr">
                        <a:lnSpc>
                          <a:spcPct val="115000"/>
                        </a:lnSpc>
                        <a:spcBef>
                          <a:spcPts val="300"/>
                        </a:spcBef>
                        <a:spcAft>
                          <a:spcPts val="300"/>
                        </a:spcAft>
                      </a:pPr>
                      <a:r>
                        <a:rPr lang="fr-FR" sz="1600" b="1" dirty="0" smtClean="0">
                          <a:solidFill>
                            <a:srgbClr val="FFFFFF"/>
                          </a:solidFill>
                          <a:latin typeface="Calibri"/>
                          <a:ea typeface="Times New Roman"/>
                          <a:cs typeface="Times New Roman"/>
                        </a:rPr>
                        <a:t>V1.2</a:t>
                      </a:r>
                      <a:endParaRPr lang="fr-FR" sz="1600" dirty="0">
                        <a:latin typeface="Calibri"/>
                        <a:ea typeface="Times New Roman"/>
                        <a:cs typeface="Times New Roman"/>
                      </a:endParaRP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4">
                        <a:lumMod val="75000"/>
                      </a:schemeClr>
                    </a:solidFill>
                  </a:tcPr>
                </a:tc>
              </a:tr>
              <a:tr h="360136">
                <a:tc>
                  <a:txBody>
                    <a:bodyPr/>
                    <a:lstStyle/>
                    <a:p>
                      <a:pPr>
                        <a:lnSpc>
                          <a:spcPct val="115000"/>
                        </a:lnSpc>
                        <a:spcBef>
                          <a:spcPts val="300"/>
                        </a:spcBef>
                        <a:spcAft>
                          <a:spcPts val="300"/>
                        </a:spcAft>
                      </a:pPr>
                      <a:r>
                        <a:rPr lang="fr-FR" sz="1600">
                          <a:latin typeface="Calibri"/>
                          <a:ea typeface="Times New Roman"/>
                          <a:cs typeface="Times New Roman"/>
                        </a:rPr>
                        <a:t>Données RNA, Sirene</a:t>
                      </a: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dirty="0">
                          <a:latin typeface="Calibri"/>
                          <a:ea typeface="Times New Roman"/>
                          <a:cs typeface="Times New Roman"/>
                        </a:rPr>
                        <a:t>OUI</a:t>
                      </a: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dirty="0">
                          <a:latin typeface="Calibri"/>
                          <a:ea typeface="Times New Roman"/>
                          <a:cs typeface="Times New Roman"/>
                        </a:rPr>
                        <a:t>OUI</a:t>
                      </a: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a:latin typeface="Calibri"/>
                          <a:ea typeface="Times New Roman"/>
                          <a:cs typeface="Times New Roman"/>
                        </a:rPr>
                        <a:t>OUI</a:t>
                      </a: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60136">
                <a:tc>
                  <a:txBody>
                    <a:bodyPr/>
                    <a:lstStyle/>
                    <a:p>
                      <a:pPr>
                        <a:lnSpc>
                          <a:spcPct val="115000"/>
                        </a:lnSpc>
                        <a:spcBef>
                          <a:spcPts val="300"/>
                        </a:spcBef>
                        <a:spcAft>
                          <a:spcPts val="300"/>
                        </a:spcAft>
                      </a:pPr>
                      <a:r>
                        <a:rPr lang="fr-FR" sz="1600" dirty="0">
                          <a:latin typeface="Calibri"/>
                          <a:ea typeface="Times New Roman"/>
                          <a:cs typeface="Times New Roman"/>
                        </a:rPr>
                        <a:t>DAC </a:t>
                      </a:r>
                      <a:r>
                        <a:rPr lang="fr-FR" sz="1600" dirty="0" smtClean="0">
                          <a:latin typeface="Calibri"/>
                          <a:ea typeface="Times New Roman"/>
                          <a:cs typeface="Times New Roman"/>
                        </a:rPr>
                        <a:t>(« push »)</a:t>
                      </a:r>
                      <a:endParaRPr lang="fr-FR" sz="1600" dirty="0">
                        <a:latin typeface="Calibri"/>
                        <a:ea typeface="Times New Roman"/>
                        <a:cs typeface="Times New Roman"/>
                      </a:endParaRP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dirty="0" smtClean="0">
                          <a:latin typeface="Calibri"/>
                          <a:ea typeface="Times New Roman"/>
                          <a:cs typeface="Times New Roman"/>
                        </a:rPr>
                        <a:t>OUI</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dirty="0" smtClean="0">
                          <a:latin typeface="Calibri"/>
                          <a:ea typeface="Times New Roman"/>
                          <a:cs typeface="Times New Roman"/>
                        </a:rPr>
                        <a:t>OUI</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a:latin typeface="Calibri"/>
                          <a:ea typeface="Times New Roman"/>
                          <a:cs typeface="Times New Roman"/>
                        </a:rPr>
                        <a:t>OUI</a:t>
                      </a: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60136">
                <a:tc>
                  <a:txBody>
                    <a:bodyPr/>
                    <a:lstStyle/>
                    <a:p>
                      <a:pPr>
                        <a:lnSpc>
                          <a:spcPct val="115000"/>
                        </a:lnSpc>
                        <a:spcBef>
                          <a:spcPts val="300"/>
                        </a:spcBef>
                        <a:spcAft>
                          <a:spcPts val="300"/>
                        </a:spcAft>
                      </a:pPr>
                      <a:r>
                        <a:rPr lang="fr-FR" sz="1600">
                          <a:latin typeface="Calibri"/>
                          <a:ea typeface="Times New Roman"/>
                          <a:cs typeface="Times New Roman"/>
                        </a:rPr>
                        <a:t>Documents RNA</a:t>
                      </a: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dirty="0" smtClean="0">
                          <a:latin typeface="Calibri"/>
                          <a:ea typeface="Times New Roman"/>
                          <a:cs typeface="Times New Roman"/>
                        </a:rPr>
                        <a:t>OUI</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a:latin typeface="Calibri"/>
                          <a:ea typeface="Times New Roman"/>
                          <a:cs typeface="Times New Roman"/>
                        </a:rPr>
                        <a:t>OUI</a:t>
                      </a: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a:latin typeface="Calibri"/>
                          <a:ea typeface="Times New Roman"/>
                          <a:cs typeface="Times New Roman"/>
                        </a:rPr>
                        <a:t>OUI</a:t>
                      </a: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60136">
                <a:tc>
                  <a:txBody>
                    <a:bodyPr/>
                    <a:lstStyle/>
                    <a:p>
                      <a:pPr>
                        <a:lnSpc>
                          <a:spcPct val="115000"/>
                        </a:lnSpc>
                        <a:spcBef>
                          <a:spcPts val="300"/>
                        </a:spcBef>
                        <a:spcAft>
                          <a:spcPts val="300"/>
                        </a:spcAft>
                      </a:pPr>
                      <a:r>
                        <a:rPr lang="fr-FR" sz="1600">
                          <a:latin typeface="Calibri"/>
                          <a:ea typeface="Times New Roman"/>
                          <a:cs typeface="Times New Roman"/>
                        </a:rPr>
                        <a:t>Porte-document administratif</a:t>
                      </a: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a:latin typeface="Calibri"/>
                          <a:ea typeface="Times New Roman"/>
                          <a:cs typeface="Times New Roman"/>
                        </a:rPr>
                        <a:t>OUI</a:t>
                      </a: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60136">
                <a:tc>
                  <a:txBody>
                    <a:bodyPr/>
                    <a:lstStyle/>
                    <a:p>
                      <a:pPr>
                        <a:lnSpc>
                          <a:spcPct val="115000"/>
                        </a:lnSpc>
                        <a:spcBef>
                          <a:spcPts val="300"/>
                        </a:spcBef>
                        <a:spcAft>
                          <a:spcPts val="300"/>
                        </a:spcAft>
                      </a:pPr>
                      <a:r>
                        <a:rPr lang="fr-FR" sz="1600" dirty="0">
                          <a:latin typeface="Calibri"/>
                          <a:ea typeface="Times New Roman"/>
                          <a:cs typeface="Times New Roman"/>
                        </a:rPr>
                        <a:t>Flux événements </a:t>
                      </a:r>
                      <a:r>
                        <a:rPr lang="fr-FR" sz="1600" dirty="0" err="1" smtClean="0">
                          <a:latin typeface="Calibri"/>
                          <a:ea typeface="Times New Roman"/>
                          <a:cs typeface="Times New Roman"/>
                        </a:rPr>
                        <a:t>Sirene</a:t>
                      </a:r>
                      <a:endParaRPr lang="fr-FR" sz="1600" dirty="0">
                        <a:latin typeface="Calibri"/>
                        <a:ea typeface="Times New Roman"/>
                        <a:cs typeface="Times New Roman"/>
                      </a:endParaRP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dirty="0" smtClean="0">
                          <a:latin typeface="Calibri"/>
                          <a:ea typeface="Times New Roman"/>
                          <a:cs typeface="Times New Roman"/>
                        </a:rPr>
                        <a:t>OUI</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a:latin typeface="Calibri"/>
                          <a:ea typeface="Times New Roman"/>
                          <a:cs typeface="Times New Roman"/>
                        </a:rPr>
                        <a:t>OUI</a:t>
                      </a: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r>
              <a:tr h="360136">
                <a:tc>
                  <a:txBody>
                    <a:bodyPr/>
                    <a:lstStyle/>
                    <a:p>
                      <a:pPr>
                        <a:lnSpc>
                          <a:spcPct val="115000"/>
                        </a:lnSpc>
                        <a:spcBef>
                          <a:spcPts val="300"/>
                        </a:spcBef>
                        <a:spcAft>
                          <a:spcPts val="300"/>
                        </a:spcAft>
                      </a:pPr>
                      <a:r>
                        <a:rPr lang="fr-FR" sz="1600" b="1" i="1" dirty="0">
                          <a:latin typeface="Calibri"/>
                          <a:ea typeface="Times New Roman"/>
                          <a:cs typeface="Times New Roman"/>
                        </a:rPr>
                        <a:t>Echéance</a:t>
                      </a:r>
                      <a:endParaRPr lang="fr-FR" sz="1600" dirty="0">
                        <a:latin typeface="Calibri"/>
                        <a:ea typeface="Times New Roman"/>
                        <a:cs typeface="Times New Roman"/>
                      </a:endParaRPr>
                    </a:p>
                  </a:txBody>
                  <a:tcPr marL="65133" marR="65133" marT="0" marB="0">
                    <a:lnL w="12700" cap="flat" cmpd="sng" algn="ctr">
                      <a:solidFill>
                        <a:srgbClr val="F79646"/>
                      </a:solidFill>
                      <a:prstDash val="solid"/>
                      <a:round/>
                      <a:headEnd type="none" w="med" len="med"/>
                      <a:tailEnd type="none" w="med" len="med"/>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tcPr>
                </a:tc>
                <a:tc>
                  <a:txBody>
                    <a:bodyPr/>
                    <a:lstStyle/>
                    <a:p>
                      <a:pPr algn="ctr">
                        <a:lnSpc>
                          <a:spcPct val="115000"/>
                        </a:lnSpc>
                        <a:spcBef>
                          <a:spcPts val="300"/>
                        </a:spcBef>
                        <a:spcAft>
                          <a:spcPts val="300"/>
                        </a:spcAft>
                      </a:pPr>
                      <a:r>
                        <a:rPr lang="fr-FR" sz="1600" b="1" i="1" dirty="0" err="1" smtClean="0">
                          <a:latin typeface="Calibri"/>
                          <a:ea typeface="Times New Roman"/>
                          <a:cs typeface="Times New Roman"/>
                        </a:rPr>
                        <a:t>Nov</a:t>
                      </a:r>
                      <a:r>
                        <a:rPr lang="fr-FR" sz="1600" b="1" i="1" dirty="0" smtClean="0">
                          <a:latin typeface="Calibri"/>
                          <a:ea typeface="Times New Roman"/>
                          <a:cs typeface="Times New Roman"/>
                        </a:rPr>
                        <a:t> </a:t>
                      </a:r>
                      <a:r>
                        <a:rPr lang="fr-FR" sz="1600" b="1" i="1" dirty="0">
                          <a:latin typeface="Calibri"/>
                          <a:ea typeface="Times New Roman"/>
                          <a:cs typeface="Times New Roman"/>
                        </a:rPr>
                        <a:t>2016</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rgbClr val="00B050"/>
                    </a:solidFill>
                  </a:tcPr>
                </a:tc>
                <a:tc>
                  <a:txBody>
                    <a:bodyPr/>
                    <a:lstStyle/>
                    <a:p>
                      <a:pPr algn="ctr">
                        <a:lnSpc>
                          <a:spcPct val="115000"/>
                        </a:lnSpc>
                        <a:spcBef>
                          <a:spcPts val="300"/>
                        </a:spcBef>
                        <a:spcAft>
                          <a:spcPts val="300"/>
                        </a:spcAft>
                      </a:pPr>
                      <a:r>
                        <a:rPr lang="fr-FR" sz="1600" b="1" i="1" dirty="0" err="1" smtClean="0">
                          <a:latin typeface="Calibri"/>
                          <a:ea typeface="Times New Roman"/>
                          <a:cs typeface="Times New Roman"/>
                        </a:rPr>
                        <a:t>Févr</a:t>
                      </a:r>
                      <a:r>
                        <a:rPr lang="fr-FR" sz="1600" b="1" i="1" dirty="0" smtClean="0">
                          <a:latin typeface="Calibri"/>
                          <a:ea typeface="Times New Roman"/>
                          <a:cs typeface="Times New Roman"/>
                        </a:rPr>
                        <a:t> 2017</a:t>
                      </a:r>
                      <a:endParaRPr lang="fr-FR" sz="1600" dirty="0">
                        <a:latin typeface="Calibri"/>
                        <a:ea typeface="Times New Roman"/>
                        <a:cs typeface="Times New Roman"/>
                      </a:endParaRPr>
                    </a:p>
                  </a:txBody>
                  <a:tcPr marL="65133" marR="65133" marT="0" marB="0">
                    <a:lnL>
                      <a:noFill/>
                    </a:lnL>
                    <a:lnR>
                      <a:noFill/>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1"/>
                    </a:solidFill>
                  </a:tcPr>
                </a:tc>
                <a:tc>
                  <a:txBody>
                    <a:bodyPr/>
                    <a:lstStyle/>
                    <a:p>
                      <a:pPr algn="ctr">
                        <a:lnSpc>
                          <a:spcPct val="115000"/>
                        </a:lnSpc>
                        <a:spcBef>
                          <a:spcPts val="300"/>
                        </a:spcBef>
                        <a:spcAft>
                          <a:spcPts val="300"/>
                        </a:spcAft>
                      </a:pPr>
                      <a:r>
                        <a:rPr lang="fr-FR" sz="1600" b="1" i="1" dirty="0" err="1" smtClean="0">
                          <a:latin typeface="Calibri"/>
                          <a:ea typeface="Times New Roman"/>
                          <a:cs typeface="Times New Roman"/>
                        </a:rPr>
                        <a:t>Avr</a:t>
                      </a:r>
                      <a:r>
                        <a:rPr lang="fr-FR" sz="1600" b="1" i="1" dirty="0" smtClean="0">
                          <a:latin typeface="Calibri"/>
                          <a:ea typeface="Times New Roman"/>
                          <a:cs typeface="Times New Roman"/>
                        </a:rPr>
                        <a:t> 2017</a:t>
                      </a:r>
                      <a:endParaRPr lang="fr-FR" sz="1600" dirty="0">
                        <a:latin typeface="Calibri"/>
                        <a:ea typeface="Times New Roman"/>
                        <a:cs typeface="Times New Roman"/>
                      </a:endParaRPr>
                    </a:p>
                  </a:txBody>
                  <a:tcPr marL="65133" marR="65133" marT="0" marB="0">
                    <a:lnL>
                      <a:noFill/>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solidFill>
                      <a:schemeClr val="accent4">
                        <a:lumMod val="75000"/>
                      </a:schemeClr>
                    </a:solidFill>
                  </a:tcPr>
                </a:tc>
              </a:tr>
            </a:tbl>
          </a:graphicData>
        </a:graphic>
      </p:graphicFrame>
      <p:sp>
        <p:nvSpPr>
          <p:cNvPr id="122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105753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Thème Offic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ème Office">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hème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ème Office 1">
        <a:dk1>
          <a:srgbClr val="000000"/>
        </a:dk1>
        <a:lt1>
          <a:srgbClr val="FFFFFF"/>
        </a:lt1>
        <a:dk2>
          <a:srgbClr val="69676D"/>
        </a:dk2>
        <a:lt2>
          <a:srgbClr val="C9C2D1"/>
        </a:lt2>
        <a:accent1>
          <a:srgbClr val="CEB966"/>
        </a:accent1>
        <a:accent2>
          <a:srgbClr val="9CB084"/>
        </a:accent2>
        <a:accent3>
          <a:srgbClr val="FFFFFF"/>
        </a:accent3>
        <a:accent4>
          <a:srgbClr val="000000"/>
        </a:accent4>
        <a:accent5>
          <a:srgbClr val="E3D9B8"/>
        </a:accent5>
        <a:accent6>
          <a:srgbClr val="8D9F77"/>
        </a:accent6>
        <a:hlink>
          <a:srgbClr val="410082"/>
        </a:hlink>
        <a:folHlink>
          <a:srgbClr val="93296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43626</TotalTime>
  <Words>2297</Words>
  <Application>Microsoft Office PowerPoint</Application>
  <PresentationFormat>Affichage à l'écran (4:3)</PresentationFormat>
  <Paragraphs>730</Paragraphs>
  <Slides>35</Slides>
  <Notes>24</Notes>
  <HiddenSlides>0</HiddenSlides>
  <MMClips>0</MMClips>
  <ScaleCrop>false</ScaleCrop>
  <HeadingPairs>
    <vt:vector size="4" baseType="variant">
      <vt:variant>
        <vt:lpstr>Thème</vt:lpstr>
      </vt:variant>
      <vt:variant>
        <vt:i4>2</vt:i4>
      </vt:variant>
      <vt:variant>
        <vt:lpstr>Titres des diapositives</vt:lpstr>
      </vt:variant>
      <vt:variant>
        <vt:i4>35</vt:i4>
      </vt:variant>
    </vt:vector>
  </HeadingPairs>
  <TitlesOfParts>
    <vt:vector size="37" baseType="lpstr">
      <vt:lpstr>Thème Office</vt:lpstr>
      <vt:lpstr>1_Thème Office</vt:lpstr>
      <vt:lpstr>Diapositive 1</vt:lpstr>
      <vt:lpstr>Diapositive 2</vt:lpstr>
      <vt:lpstr>Introduction : gouvernance SIVA</vt:lpstr>
      <vt:lpstr>Diapositive 4</vt:lpstr>
      <vt:lpstr>Chantier 1 « Dites-le nous une fois Associations »</vt:lpstr>
      <vt:lpstr> Les informations de présentation d’une association</vt:lpstr>
      <vt:lpstr>API Association : les fonctions</vt:lpstr>
      <vt:lpstr>API Association : flux « DAC », données administratives complémentaires</vt:lpstr>
      <vt:lpstr>API Association : roadmap</vt:lpstr>
      <vt:lpstr> ESB SIVA et flux : avancement 2016</vt:lpstr>
      <vt:lpstr>ESB SIVA et flux : perspectives 2017</vt:lpstr>
      <vt:lpstr> Appariement Sirene-RNA : objectifs, méthodes et résultats</vt:lpstr>
      <vt:lpstr>Appariement Sirene-RNA : validation, bilan et reste à faire</vt:lpstr>
      <vt:lpstr> SIVA Chantier 1 Phase 2 : objectifs et méthode</vt:lpstr>
      <vt:lpstr> SIVA Chantier 1 Phase 2 - Evénement « Création Sirene »</vt:lpstr>
      <vt:lpstr> SIVA Chantier 1 Phase 2 - Evénements « Modification »</vt:lpstr>
      <vt:lpstr>Service-Public-Asso</vt:lpstr>
      <vt:lpstr>« Dites-le nous une fois Associations » sur associations.gouv.fr</vt:lpstr>
      <vt:lpstr>Chantier 2 « Dites-le nous une fois Subvention »</vt:lpstr>
      <vt:lpstr> Contexte</vt:lpstr>
      <vt:lpstr> CERFA 12156 (version 5) : demande de subvention</vt:lpstr>
      <vt:lpstr>API demande projet</vt:lpstr>
      <vt:lpstr>Budget prévisionnel de l’association et des projets</vt:lpstr>
      <vt:lpstr>Chantier 3 « DataAsso »</vt:lpstr>
      <vt:lpstr> La connaissance de la vie associative</vt:lpstr>
      <vt:lpstr> DataAsso s’appuie sur l’architecture ESB SIVA/DBAsso</vt:lpstr>
      <vt:lpstr> Evolutions de DataAsso</vt:lpstr>
      <vt:lpstr> Evolutions de DataAsso – exemples de rapports pour l’observatoire</vt:lpstr>
      <vt:lpstr> Evolutions de DataAsso – exemples de rapports pour l’observatoire</vt:lpstr>
      <vt:lpstr> Autres éléments</vt:lpstr>
      <vt:lpstr>Échéances pour S1 2017</vt:lpstr>
      <vt:lpstr> Échéances S1 2017</vt:lpstr>
      <vt:lpstr>Offre de service SIVA-OSIRIS</vt:lpstr>
      <vt:lpstr>Diapositive 34</vt:lpstr>
      <vt:lpstr>Diapositive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Projets SIVA-OSIRIS</dc:title>
  <dc:creator>JF Moritz</dc:creator>
  <cp:lastModifiedBy>*</cp:lastModifiedBy>
  <cp:revision>1309</cp:revision>
  <cp:lastPrinted>2010-07-12T18:23:04Z</cp:lastPrinted>
  <dcterms:created xsi:type="dcterms:W3CDTF">2010-02-16T09:04:00Z</dcterms:created>
  <dcterms:modified xsi:type="dcterms:W3CDTF">2017-06-30T16:57:46Z</dcterms:modified>
</cp:coreProperties>
</file>