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5" r:id="rId2"/>
    <p:sldId id="257" r:id="rId3"/>
    <p:sldId id="277" r:id="rId4"/>
    <p:sldId id="278" r:id="rId5"/>
    <p:sldId id="280" r:id="rId6"/>
    <p:sldId id="281" r:id="rId7"/>
    <p:sldId id="282" r:id="rId8"/>
    <p:sldId id="283" r:id="rId9"/>
    <p:sldId id="284" r:id="rId10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66C-4AAC-B2EF-4B51D0C99798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66C-4AAC-B2EF-4B51D0C99798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66C-4AAC-B2EF-4B51D0C99798}"/>
              </c:ext>
            </c:extLst>
          </c:dPt>
          <c:cat>
            <c:strRef>
              <c:f>Feuil1!$A$2:$A$5</c:f>
              <c:strCache>
                <c:ptCount val="3"/>
                <c:pt idx="0">
                  <c:v>Nouveaux bénévoles = 1 objectif</c:v>
                </c:pt>
                <c:pt idx="1">
                  <c:v>Bénévoles réguliers = 1 objectif</c:v>
                </c:pt>
                <c:pt idx="2">
                  <c:v>Elus dirigeants = 1 objectif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3"/>
                <c:pt idx="0">
                  <c:v>33</c:v>
                </c:pt>
                <c:pt idx="1">
                  <c:v>33</c:v>
                </c:pt>
                <c:pt idx="2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D1-47C9-8F3A-705EB0E13F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ayout>
        <c:manualLayout>
          <c:xMode val="edge"/>
          <c:yMode val="edge"/>
          <c:x val="4.6907801069102285E-2"/>
          <c:y val="0.71658014053274777"/>
          <c:w val="0.83915997598155456"/>
          <c:h val="0.257214408733499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BB6913-DE7A-4E4C-9FD8-E3B798AD70C3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A0125-B8E8-4A54-AC9E-2089171A59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54089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7A04B-387D-488C-A51E-1C9319BD164B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A0590F-71D4-4FB6-8128-9B644B1DC0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9630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8" name="Google Shape;27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04921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070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8327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125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081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8425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7479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6130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360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9849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4836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892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3D54A-B6EE-458A-B68F-CA60EA686778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9034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s://www.associations.gouv.fr/fdva-formation-lancement-de-la-campagne-2023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" name="Google Shape;282;p50"/>
          <p:cNvPicPr preferRelativeResize="0"/>
          <p:nvPr/>
        </p:nvPicPr>
        <p:blipFill rotWithShape="1">
          <a:blip r:embed="rId3">
            <a:alphaModFix/>
          </a:blip>
          <a:srcRect b="40653"/>
          <a:stretch/>
        </p:blipFill>
        <p:spPr>
          <a:xfrm>
            <a:off x="422922" y="5154114"/>
            <a:ext cx="6233852" cy="105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384" y="2537956"/>
            <a:ext cx="4435251" cy="1010013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1152" y="595387"/>
            <a:ext cx="2573521" cy="187165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2829" y="3497740"/>
            <a:ext cx="5154652" cy="1063736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046" y="4549279"/>
            <a:ext cx="4901985" cy="751261"/>
          </a:xfrm>
          <a:prstGeom prst="rect">
            <a:avLst/>
          </a:prstGeom>
        </p:spPr>
      </p:pic>
      <p:pic>
        <p:nvPicPr>
          <p:cNvPr id="1034" name="Picture 10" descr="Service National Universel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7347" y="4540157"/>
            <a:ext cx="1280055" cy="1280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Jeunes.gouv.fr | Ministère de l’Education nationale et de la Jeuness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025" y="6154974"/>
            <a:ext cx="2979800" cy="486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BAFA-BAFD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07" y="5464261"/>
            <a:ext cx="1498600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Logo du FEJ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42" r="47202" b="28602"/>
          <a:stretch/>
        </p:blipFill>
        <p:spPr bwMode="auto">
          <a:xfrm>
            <a:off x="4367808" y="1503410"/>
            <a:ext cx="2480237" cy="1061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Logo du FEJ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72" t="14063" b="5417"/>
          <a:stretch/>
        </p:blipFill>
        <p:spPr bwMode="auto">
          <a:xfrm>
            <a:off x="9726831" y="595387"/>
            <a:ext cx="2364316" cy="1871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Découvrir le monde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7919" y="5502330"/>
            <a:ext cx="1539911" cy="123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Plan mercredi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073" y="6022068"/>
            <a:ext cx="2624204" cy="66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Colos apprenantes"/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1" t="38365" r="9471" b="32235"/>
          <a:stretch/>
        </p:blipFill>
        <p:spPr bwMode="auto">
          <a:xfrm>
            <a:off x="5949023" y="6062186"/>
            <a:ext cx="2880320" cy="78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839" y="404949"/>
            <a:ext cx="3873960" cy="2252285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34025" y="3095897"/>
            <a:ext cx="6149793" cy="2154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836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032285" y="1514050"/>
            <a:ext cx="7992888" cy="2115363"/>
          </a:xfrm>
        </p:spPr>
        <p:txBody>
          <a:bodyPr>
            <a:normAutofit fontScale="90000"/>
          </a:bodyPr>
          <a:lstStyle/>
          <a:p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>
                <a:latin typeface="+mn-lt"/>
              </a:rPr>
              <a:t/>
            </a:r>
            <a:br>
              <a:rPr lang="fr-FR" sz="3600" b="1" dirty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>Présentation du dispositif pluriannuel du FDVA (national)</a:t>
            </a:r>
            <a:endParaRPr lang="fr-FR" sz="3600" b="1" dirty="0">
              <a:latin typeface="+mn-lt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84064" y="4094226"/>
            <a:ext cx="7841109" cy="1916310"/>
          </a:xfrm>
        </p:spPr>
        <p:txBody>
          <a:bodyPr>
            <a:normAutofit/>
          </a:bodyPr>
          <a:lstStyle/>
          <a:p>
            <a:r>
              <a:rPr lang="fr-FR" sz="3500" b="1" dirty="0" smtClean="0"/>
              <a:t>18 janvier 2022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42" y="130629"/>
            <a:ext cx="3873643" cy="2252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94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	 </a:t>
            </a:r>
            <a:r>
              <a:rPr lang="fr-FR" b="1" dirty="0" smtClean="0"/>
              <a:t>Les points abordés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46406"/>
            <a:ext cx="10515600" cy="4661271"/>
          </a:xfrm>
        </p:spPr>
        <p:txBody>
          <a:bodyPr/>
          <a:lstStyle/>
          <a:p>
            <a:pPr marL="0" indent="0">
              <a:buNone/>
            </a:pPr>
            <a:r>
              <a:rPr lang="fr-FR" b="1" dirty="0" smtClean="0"/>
              <a:t>I -  Les critères d’éligibilité</a:t>
            </a:r>
            <a:endParaRPr lang="fr-FR" dirty="0"/>
          </a:p>
          <a:p>
            <a:pPr marL="0" indent="0">
              <a:buNone/>
            </a:pPr>
            <a:r>
              <a:rPr lang="fr-FR" b="1" dirty="0" smtClean="0"/>
              <a:t>II – Les transformations induites par l’accompagnement à un plan de formation et non plus à des journées</a:t>
            </a:r>
            <a:endParaRPr lang="fr-FR" dirty="0"/>
          </a:p>
          <a:p>
            <a:pPr marL="0" indent="0">
              <a:buNone/>
            </a:pPr>
            <a:r>
              <a:rPr lang="fr-FR" b="1" dirty="0" smtClean="0"/>
              <a:t>III – </a:t>
            </a:r>
            <a:r>
              <a:rPr lang="fr-FR" b="1" dirty="0"/>
              <a:t>La somme </a:t>
            </a:r>
            <a:r>
              <a:rPr lang="fr-FR" b="1" dirty="0" smtClean="0"/>
              <a:t>demandée, le soutien éventuel et les indicateurs</a:t>
            </a:r>
          </a:p>
          <a:p>
            <a:pPr marL="0" indent="0">
              <a:buNone/>
            </a:pPr>
            <a:r>
              <a:rPr lang="fr-FR" b="1" dirty="0" smtClean="0"/>
              <a:t>IV - La demande sur </a:t>
            </a:r>
            <a:r>
              <a:rPr lang="fr-FR" b="1" i="1" dirty="0" smtClean="0"/>
              <a:t>Le Compte Association</a:t>
            </a:r>
          </a:p>
          <a:p>
            <a:pPr marL="0" indent="0">
              <a:buNone/>
            </a:pPr>
            <a:r>
              <a:rPr lang="fr-FR" b="1" dirty="0" smtClean="0"/>
              <a:t>VI – Les comptes rendus financiers</a:t>
            </a:r>
          </a:p>
          <a:p>
            <a:pPr marL="0" indent="0">
              <a:buNone/>
            </a:pPr>
            <a:r>
              <a:rPr lang="fr-FR" b="1" dirty="0" smtClean="0"/>
              <a:t>Les ressources en ligne : l’appel à projets, le webinaire, une FAQ à venir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4755" y="5486400"/>
            <a:ext cx="235917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24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i="1" dirty="0" smtClean="0">
                <a:latin typeface="+mn-lt"/>
              </a:rPr>
              <a:t>   I. Les </a:t>
            </a:r>
            <a:r>
              <a:rPr lang="fr-FR" sz="2800" b="1" i="1" dirty="0">
                <a:latin typeface="+mn-lt"/>
              </a:rPr>
              <a:t>critères </a:t>
            </a:r>
            <a:r>
              <a:rPr lang="fr-FR" sz="2800" b="1" i="1" dirty="0" smtClean="0">
                <a:latin typeface="+mn-lt"/>
              </a:rPr>
              <a:t>d’éligibilité</a:t>
            </a:r>
            <a:endParaRPr lang="fr-FR" sz="2800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Des organismes éligibles inchangés : critères du TCA requis, quelques secteurs non éligibles comme par le passé</a:t>
            </a:r>
            <a:endParaRPr lang="fr-FR" dirty="0"/>
          </a:p>
          <a:p>
            <a:r>
              <a:rPr lang="fr-FR" dirty="0" smtClean="0"/>
              <a:t>Une ouverture clarifiée à tous les </a:t>
            </a:r>
            <a:r>
              <a:rPr lang="fr-FR" u="sng" dirty="0" smtClean="0"/>
              <a:t>bénévoles</a:t>
            </a:r>
            <a:r>
              <a:rPr lang="fr-FR" dirty="0" smtClean="0"/>
              <a:t> réguliers de l’association</a:t>
            </a:r>
          </a:p>
          <a:p>
            <a:pPr>
              <a:buFontTx/>
              <a:buChar char="-"/>
            </a:pPr>
            <a:r>
              <a:rPr lang="fr-FR" sz="1600" dirty="0"/>
              <a:t>L</a:t>
            </a:r>
            <a:r>
              <a:rPr lang="fr-FR" sz="1600" dirty="0" smtClean="0"/>
              <a:t>es </a:t>
            </a:r>
            <a:r>
              <a:rPr lang="fr-FR" sz="1600" dirty="0"/>
              <a:t>actions de </a:t>
            </a:r>
            <a:r>
              <a:rPr lang="fr-FR" sz="1600" u="sng" dirty="0"/>
              <a:t>formation</a:t>
            </a:r>
            <a:r>
              <a:rPr lang="fr-FR" sz="1600" dirty="0"/>
              <a:t> aux nouveaux bénévoles deviennent </a:t>
            </a:r>
            <a:r>
              <a:rPr lang="fr-FR" sz="1600" dirty="0" smtClean="0"/>
              <a:t>éligibles ; </a:t>
            </a:r>
          </a:p>
          <a:p>
            <a:pPr>
              <a:buFontTx/>
              <a:buChar char="-"/>
            </a:pPr>
            <a:r>
              <a:rPr lang="fr-FR" sz="1600" dirty="0" smtClean="0"/>
              <a:t>Les </a:t>
            </a:r>
            <a:r>
              <a:rPr lang="fr-FR" sz="1600" dirty="0"/>
              <a:t>stagiaires peuvent être des bénévoles de </a:t>
            </a:r>
            <a:r>
              <a:rPr lang="fr-FR" sz="1600" dirty="0" smtClean="0"/>
              <a:t>l’association, </a:t>
            </a:r>
            <a:r>
              <a:rPr lang="fr-FR" sz="1600" dirty="0"/>
              <a:t>de son </a:t>
            </a:r>
            <a:r>
              <a:rPr lang="fr-FR" sz="1600" dirty="0" smtClean="0"/>
              <a:t>réseau ou d’associations partenaires quand l’association est labellisée « Accompagnement ». </a:t>
            </a:r>
          </a:p>
          <a:p>
            <a:r>
              <a:rPr lang="fr-FR" dirty="0" smtClean="0"/>
              <a:t>Une ouverture clarifiée à tous </a:t>
            </a:r>
            <a:r>
              <a:rPr lang="fr-FR" dirty="0"/>
              <a:t>modes de formation </a:t>
            </a:r>
            <a:r>
              <a:rPr lang="fr-FR" dirty="0" smtClean="0"/>
              <a:t>dès lors qu’une transmission de savoirs est démontrée : présentiel, </a:t>
            </a:r>
            <a:r>
              <a:rPr lang="fr-FR" dirty="0" err="1" smtClean="0"/>
              <a:t>distanciel</a:t>
            </a:r>
            <a:r>
              <a:rPr lang="fr-FR" dirty="0"/>
              <a:t>, immersion in </a:t>
            </a:r>
            <a:r>
              <a:rPr lang="fr-FR" dirty="0" smtClean="0"/>
              <a:t>situ, </a:t>
            </a:r>
            <a:r>
              <a:rPr lang="fr-FR" dirty="0"/>
              <a:t>échanges entre pairs et partage </a:t>
            </a:r>
            <a:r>
              <a:rPr lang="fr-FR" dirty="0" smtClean="0"/>
              <a:t>d’expériences.</a:t>
            </a:r>
          </a:p>
          <a:p>
            <a:r>
              <a:rPr lang="fr-FR" dirty="0"/>
              <a:t>Un nouveau critère d’inéligibilité des formations : </a:t>
            </a:r>
            <a:r>
              <a:rPr lang="fr-FR" dirty="0" smtClean="0"/>
              <a:t>celles </a:t>
            </a:r>
            <a:r>
              <a:rPr lang="fr-FR" dirty="0"/>
              <a:t>pour participation aux commissions administratives créées par un texte législatif ou réglementaire ou par décision d’une autorité publique </a:t>
            </a:r>
            <a:r>
              <a:rPr lang="fr-FR" dirty="0" smtClean="0"/>
              <a:t>locale. </a:t>
            </a:r>
            <a:endParaRPr lang="fr-FR" dirty="0"/>
          </a:p>
          <a:p>
            <a:r>
              <a:rPr lang="fr-FR" dirty="0" smtClean="0"/>
              <a:t>Le périmètre d’éligibilité s’ouvre mais le budget alloué est limité.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2830" y="5381897"/>
            <a:ext cx="235917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60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fr-FR" sz="2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II. </a:t>
            </a:r>
            <a:r>
              <a:rPr lang="fr-FR" sz="2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L</a:t>
            </a:r>
            <a:r>
              <a:rPr lang="fr-FR" sz="2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’accompagnement </a:t>
            </a:r>
            <a:r>
              <a:rPr lang="fr-FR" sz="2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à un </a:t>
            </a:r>
            <a:r>
              <a:rPr lang="fr-FR" sz="2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plan de formation </a:t>
            </a:r>
            <a:r>
              <a:rPr lang="fr-FR" sz="2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et non plus à des </a:t>
            </a:r>
            <a:r>
              <a:rPr lang="fr-FR" sz="2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journées-actions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52944"/>
            <a:ext cx="10515600" cy="4351338"/>
          </a:xfrm>
        </p:spPr>
        <p:txBody>
          <a:bodyPr/>
          <a:lstStyle/>
          <a:p>
            <a:r>
              <a:rPr lang="fr-FR" sz="2400" dirty="0" smtClean="0"/>
              <a:t>Une demande présentant un programme </a:t>
            </a:r>
            <a:r>
              <a:rPr lang="fr-FR" sz="2400" dirty="0"/>
              <a:t>de formations sur 3 ans (pas plus pas moins) structuré par objectif </a:t>
            </a:r>
            <a:r>
              <a:rPr lang="fr-FR" sz="2400" dirty="0" smtClean="0"/>
              <a:t>de </a:t>
            </a:r>
            <a:r>
              <a:rPr lang="fr-FR" sz="2400" dirty="0"/>
              <a:t>formation </a:t>
            </a:r>
            <a:r>
              <a:rPr lang="fr-FR" sz="2400" dirty="0" smtClean="0"/>
              <a:t>(objectif de compétences à acquérir) par type </a:t>
            </a:r>
            <a:r>
              <a:rPr lang="fr-FR" sz="2400" dirty="0"/>
              <a:t>de public de </a:t>
            </a:r>
            <a:r>
              <a:rPr lang="fr-FR" sz="2400" dirty="0" smtClean="0"/>
              <a:t>bénévoles</a:t>
            </a:r>
          </a:p>
          <a:p>
            <a:r>
              <a:rPr lang="fr-FR" sz="2400" dirty="0" smtClean="0"/>
              <a:t>Une fiche </a:t>
            </a:r>
            <a:r>
              <a:rPr lang="fr-FR" sz="2400" dirty="0"/>
              <a:t>« Projet » </a:t>
            </a:r>
            <a:r>
              <a:rPr lang="fr-FR" sz="2400" dirty="0" smtClean="0"/>
              <a:t>par </a:t>
            </a:r>
            <a:r>
              <a:rPr lang="fr-FR" sz="2400" dirty="0"/>
              <a:t>type de public de </a:t>
            </a:r>
            <a:r>
              <a:rPr lang="fr-FR" sz="2400" dirty="0" smtClean="0"/>
              <a:t>bénévoles </a:t>
            </a:r>
            <a:r>
              <a:rPr lang="fr-FR" sz="2400" u="sng" dirty="0" smtClean="0"/>
              <a:t>pour trois ans </a:t>
            </a:r>
            <a:r>
              <a:rPr lang="fr-FR" sz="2400" dirty="0"/>
              <a:t>fixant un objectif de </a:t>
            </a:r>
            <a:r>
              <a:rPr lang="fr-FR" sz="2400" dirty="0" smtClean="0"/>
              <a:t>formation pour chacun de ces publics </a:t>
            </a:r>
            <a:r>
              <a:rPr lang="fr-FR" sz="2400" dirty="0"/>
              <a:t>: </a:t>
            </a:r>
            <a:r>
              <a:rPr lang="fr-FR" sz="2400" dirty="0" smtClean="0"/>
              <a:t>1. nouveaux bénévoles et/ou 2. bénévoles réguliers et /ou 3.élus</a:t>
            </a:r>
          </a:p>
          <a:p>
            <a:r>
              <a:rPr lang="fr-FR" sz="2400" dirty="0" smtClean="0"/>
              <a:t>Chaque fiche/objectif, avec son budget prévisionnel, décrit :</a:t>
            </a:r>
          </a:p>
          <a:p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744" y="4126257"/>
            <a:ext cx="6943344" cy="2392680"/>
          </a:xfrm>
          <a:prstGeom prst="rect">
            <a:avLst/>
          </a:prstGeom>
        </p:spPr>
      </p:pic>
      <p:graphicFrame>
        <p:nvGraphicFramePr>
          <p:cNvPr id="8" name="Graphique 7"/>
          <p:cNvGraphicFramePr/>
          <p:nvPr>
            <p:extLst>
              <p:ext uri="{D42A27DB-BD31-4B8C-83A1-F6EECF244321}">
                <p14:modId xmlns:p14="http://schemas.microsoft.com/office/powerpoint/2010/main" val="3132989735"/>
              </p:ext>
            </p:extLst>
          </p:nvPr>
        </p:nvGraphicFramePr>
        <p:xfrm>
          <a:off x="7781544" y="3721608"/>
          <a:ext cx="3410712" cy="2907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7977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III. La demande, le soutien éventuel </a:t>
            </a:r>
            <a:r>
              <a:rPr lang="fr-FR" sz="2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et les indicateurs du </a:t>
            </a:r>
            <a:r>
              <a:rPr lang="fr-FR" sz="2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soutien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50203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Le montant demandé total est donc celui pour les trois années, chaque fiche projet et budget prévisionnel par type de public étant celui sur trois ans.</a:t>
            </a:r>
          </a:p>
          <a:p>
            <a:pPr marL="0" indent="0">
              <a:buNone/>
            </a:pPr>
            <a:r>
              <a:rPr lang="fr-FR" dirty="0" smtClean="0"/>
              <a:t>Soit </a:t>
            </a:r>
            <a:r>
              <a:rPr lang="fr-FR" dirty="0"/>
              <a:t>le budget varie, soit il ne varie pas. Dans le deuxième cas, le budget triennal suffit. Dans le premier cas, 3 fiches budgétaires sont nécessaires. Le montant demandé in </a:t>
            </a:r>
            <a:r>
              <a:rPr lang="fr-FR" dirty="0" smtClean="0"/>
              <a:t>fine </a:t>
            </a:r>
            <a:r>
              <a:rPr lang="fr-FR" dirty="0"/>
              <a:t>correspond </a:t>
            </a:r>
            <a:r>
              <a:rPr lang="fr-FR" dirty="0" smtClean="0"/>
              <a:t>de toute façon aux </a:t>
            </a:r>
            <a:r>
              <a:rPr lang="fr-FR" dirty="0"/>
              <a:t>trois années.</a:t>
            </a:r>
            <a:endParaRPr lang="fr-FR" dirty="0" smtClean="0"/>
          </a:p>
          <a:p>
            <a:r>
              <a:rPr lang="fr-FR" dirty="0" smtClean="0"/>
              <a:t>Le </a:t>
            </a:r>
            <a:r>
              <a:rPr lang="fr-FR" dirty="0"/>
              <a:t>montant de </a:t>
            </a:r>
            <a:r>
              <a:rPr lang="fr-FR" dirty="0" smtClean="0"/>
              <a:t>la subvention éventuelle dépendra de </a:t>
            </a:r>
            <a:r>
              <a:rPr lang="fr-FR" dirty="0"/>
              <a:t>la </a:t>
            </a:r>
            <a:r>
              <a:rPr lang="fr-FR" dirty="0" smtClean="0"/>
              <a:t>demande et de son budget. L’aide </a:t>
            </a:r>
            <a:r>
              <a:rPr lang="fr-FR" dirty="0"/>
              <a:t>devient ajustable au cas par cas. Le forfait est supprimé</a:t>
            </a:r>
            <a:r>
              <a:rPr lang="fr-FR" dirty="0" smtClean="0"/>
              <a:t>. L’écrêtage </a:t>
            </a:r>
            <a:r>
              <a:rPr lang="fr-FR" smtClean="0"/>
              <a:t>à 80</a:t>
            </a:r>
            <a:r>
              <a:rPr lang="fr-FR" dirty="0" smtClean="0"/>
              <a:t>% d’aides publiques demeure. </a:t>
            </a:r>
          </a:p>
          <a:p>
            <a:r>
              <a:rPr lang="fr-FR" dirty="0" smtClean="0"/>
              <a:t>Les indicateurs, quantitatifs et qualitatifs (proposés par </a:t>
            </a:r>
            <a:r>
              <a:rPr lang="fr-FR" dirty="0" err="1" smtClean="0"/>
              <a:t>l’asso</a:t>
            </a:r>
            <a:r>
              <a:rPr lang="fr-FR" dirty="0" smtClean="0"/>
              <a:t>), sont fonction de la demande. Ils sont liés aux objectifs pour chaque public et non plus aux actions. Ils mesurent l’impact des programmes de formation.</a:t>
            </a:r>
          </a:p>
          <a:p>
            <a:r>
              <a:rPr lang="fr-FR" dirty="0" smtClean="0"/>
              <a:t>Une souplesse est donc introduite dans la réalisation des actions de l’objectif : changement d’actions ou report sur d’autres actions de l’objectif, etc.</a:t>
            </a:r>
          </a:p>
          <a:p>
            <a:r>
              <a:rPr lang="fr-FR" dirty="0" smtClean="0"/>
              <a:t>Le nombre de bénévoles formés et d’heures consacrées </a:t>
            </a:r>
            <a:r>
              <a:rPr lang="fr-FR" dirty="0"/>
              <a:t>globalement </a:t>
            </a:r>
            <a:r>
              <a:rPr lang="fr-FR" dirty="0" smtClean="0"/>
              <a:t>par objectif deviennent majeurs dans le soutien et l’évaluation</a:t>
            </a:r>
            <a:r>
              <a:rPr lang="fr-FR" dirty="0"/>
              <a:t> </a:t>
            </a:r>
            <a:r>
              <a:rPr lang="fr-FR" dirty="0" smtClean="0"/>
              <a:t>et sont donc à préciser avec soin.</a:t>
            </a:r>
          </a:p>
          <a:p>
            <a:pPr marL="0" indent="0">
              <a:buNone/>
            </a:pP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49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latin typeface="+mn-lt"/>
              </a:rPr>
              <a:t>IV – La demande sur </a:t>
            </a:r>
            <a:r>
              <a:rPr lang="fr-FR" sz="2800" b="1" i="1" dirty="0" smtClean="0">
                <a:latin typeface="+mn-lt"/>
              </a:rPr>
              <a:t>Le Compte Association</a:t>
            </a:r>
            <a:endParaRPr lang="fr-FR" sz="2800" b="1" i="1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Les renseignements à fournir sont ceux qui figurent dans le formulaire de demande de subvention « </a:t>
            </a:r>
            <a:r>
              <a:rPr lang="fr-FR" dirty="0" err="1" smtClean="0"/>
              <a:t>Cerfa</a:t>
            </a:r>
            <a:r>
              <a:rPr lang="fr-FR" dirty="0" smtClean="0"/>
              <a:t> n°12156*06 </a:t>
            </a:r>
            <a:r>
              <a:rPr lang="fr-FR" dirty="0"/>
              <a:t>» à jour en </a:t>
            </a:r>
            <a:r>
              <a:rPr lang="fr-FR" dirty="0" smtClean="0"/>
              <a:t>2023.</a:t>
            </a:r>
          </a:p>
          <a:p>
            <a:r>
              <a:rPr lang="fr-FR" dirty="0"/>
              <a:t>L</a:t>
            </a:r>
            <a:r>
              <a:rPr lang="fr-FR" dirty="0" smtClean="0"/>
              <a:t>’appel à projets p. 6-7</a:t>
            </a:r>
            <a:endParaRPr lang="fr-FR" dirty="0"/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4755" y="5486400"/>
            <a:ext cx="235917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713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latin typeface="+mn-lt"/>
              </a:rPr>
              <a:t>V – Les comptes rendus financiers (CRF) et comptes annuels</a:t>
            </a:r>
            <a:endParaRPr lang="fr-FR" sz="2800" b="1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Une seule demande pour trois ans.</a:t>
            </a:r>
          </a:p>
          <a:p>
            <a:r>
              <a:rPr lang="fr-FR" dirty="0" smtClean="0"/>
              <a:t>Des possibilités d’avenant au cours de la CPO d’un commun accord, pour faire </a:t>
            </a:r>
            <a:r>
              <a:rPr lang="fr-FR" dirty="0" smtClean="0"/>
              <a:t>évoluer, </a:t>
            </a:r>
            <a:r>
              <a:rPr lang="fr-FR" smtClean="0"/>
              <a:t>si nécessaire, </a:t>
            </a:r>
            <a:r>
              <a:rPr lang="fr-FR" dirty="0" smtClean="0"/>
              <a:t>des </a:t>
            </a:r>
            <a:r>
              <a:rPr lang="fr-FR" dirty="0" smtClean="0"/>
              <a:t>objectifs notamment au regard des CRF annuels à continuer de transmettre, avec les comptes annuels</a:t>
            </a:r>
            <a:r>
              <a:rPr lang="fr-FR" dirty="0" smtClean="0"/>
              <a:t>.</a:t>
            </a:r>
            <a:endParaRPr lang="fr-FR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4755" y="5486400"/>
            <a:ext cx="235917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631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latin typeface="+mn-lt"/>
              </a:rPr>
              <a:t>Les ressources </a:t>
            </a:r>
            <a:endParaRPr lang="fr-FR" sz="2800" b="1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L’appel à projets en ligne avec </a:t>
            </a:r>
            <a:r>
              <a:rPr lang="fr-FR" dirty="0"/>
              <a:t>ses explications : </a:t>
            </a:r>
            <a:endParaRPr lang="fr-FR" dirty="0" smtClean="0"/>
          </a:p>
          <a:p>
            <a:pPr marL="0" indent="0">
              <a:buNone/>
            </a:pPr>
            <a:r>
              <a:rPr lang="fr-FR" dirty="0">
                <a:hlinkClick r:id="rId2"/>
              </a:rPr>
              <a:t>https://</a:t>
            </a:r>
            <a:r>
              <a:rPr lang="fr-FR" dirty="0" smtClean="0">
                <a:hlinkClick r:id="rId2"/>
              </a:rPr>
              <a:t>www.associations.gouv.fr/fdva-formation-lancement-de-la-campagne-2023.html</a:t>
            </a:r>
            <a:r>
              <a:rPr lang="fr-FR" dirty="0" smtClean="0"/>
              <a:t> </a:t>
            </a:r>
            <a:endParaRPr lang="fr-FR" dirty="0"/>
          </a:p>
          <a:p>
            <a:r>
              <a:rPr lang="fr-FR" dirty="0" smtClean="0"/>
              <a:t>Le webinaire en ligne.</a:t>
            </a:r>
          </a:p>
          <a:p>
            <a:r>
              <a:rPr lang="fr-FR" dirty="0" smtClean="0"/>
              <a:t>Une FAQ constituée de vos questions notamment à l’occasion de ces webinaire.</a:t>
            </a:r>
          </a:p>
          <a:p>
            <a:r>
              <a:rPr lang="fr-FR" dirty="0" smtClean="0"/>
              <a:t>Nos contacts sur l’appel à projet pour des questions non trouvées dans la FAQ.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4755" y="5486400"/>
            <a:ext cx="235917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4406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2401</TotalTime>
  <Words>674</Words>
  <Application>Microsoft Office PowerPoint</Application>
  <PresentationFormat>Grand écran</PresentationFormat>
  <Paragraphs>40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Présentation PowerPoint</vt:lpstr>
      <vt:lpstr>    Présentation du dispositif pluriannuel du FDVA (national)</vt:lpstr>
      <vt:lpstr>  Les points abordés</vt:lpstr>
      <vt:lpstr>   I. Les critères d’éligibilité</vt:lpstr>
      <vt:lpstr>II. L’accompagnement à un plan de formation et non plus à des journées-actions</vt:lpstr>
      <vt:lpstr>III. La demande, le soutien éventuel et les indicateurs du soutien</vt:lpstr>
      <vt:lpstr>IV – La demande sur Le Compte Association</vt:lpstr>
      <vt:lpstr>V – Les comptes rendus financiers (CRF) et comptes annuels</vt:lpstr>
      <vt:lpstr>Les ressources </vt:lpstr>
    </vt:vector>
  </TitlesOfParts>
  <Company>PPT/DSI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HUBERT A</dc:creator>
  <cp:lastModifiedBy>AMANDINE HUBERT</cp:lastModifiedBy>
  <cp:revision>206</cp:revision>
  <cp:lastPrinted>2021-05-14T09:26:26Z</cp:lastPrinted>
  <dcterms:created xsi:type="dcterms:W3CDTF">2019-11-18T09:22:23Z</dcterms:created>
  <dcterms:modified xsi:type="dcterms:W3CDTF">2023-01-06T09:51:35Z</dcterms:modified>
</cp:coreProperties>
</file>