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5"/>
  </p:notesMasterIdLst>
  <p:handoutMasterIdLst>
    <p:handoutMasterId r:id="rId26"/>
  </p:handoutMasterIdLst>
  <p:sldIdLst>
    <p:sldId id="441" r:id="rId2"/>
    <p:sldId id="485" r:id="rId3"/>
    <p:sldId id="486" r:id="rId4"/>
    <p:sldId id="513" r:id="rId5"/>
    <p:sldId id="493" r:id="rId6"/>
    <p:sldId id="494" r:id="rId7"/>
    <p:sldId id="498" r:id="rId8"/>
    <p:sldId id="515" r:id="rId9"/>
    <p:sldId id="500" r:id="rId10"/>
    <p:sldId id="489" r:id="rId11"/>
    <p:sldId id="501" r:id="rId12"/>
    <p:sldId id="505" r:id="rId13"/>
    <p:sldId id="503" r:id="rId14"/>
    <p:sldId id="516" r:id="rId15"/>
    <p:sldId id="517" r:id="rId16"/>
    <p:sldId id="518" r:id="rId17"/>
    <p:sldId id="508" r:id="rId18"/>
    <p:sldId id="519" r:id="rId19"/>
    <p:sldId id="520" r:id="rId20"/>
    <p:sldId id="512" r:id="rId21"/>
    <p:sldId id="522" r:id="rId22"/>
    <p:sldId id="523" r:id="rId23"/>
    <p:sldId id="521" r:id="rId24"/>
  </p:sldIdLst>
  <p:sldSz cx="9144000" cy="6858000" type="screen4x3"/>
  <p:notesSz cx="6799263" cy="9929813"/>
  <p:defaultTextStyle>
    <a:defPPr>
      <a:defRPr lang="fr-FR"/>
    </a:defPPr>
    <a:lvl1pPr algn="l" rtl="0" eaLnBrk="0" fontAlgn="base" hangingPunct="0">
      <a:spcBef>
        <a:spcPct val="0"/>
      </a:spcBef>
      <a:spcAft>
        <a:spcPct val="0"/>
      </a:spcAft>
      <a:defRPr sz="1600" b="1" kern="1200">
        <a:solidFill>
          <a:schemeClr val="tx1"/>
        </a:solidFill>
        <a:latin typeface="Arial" charset="0"/>
        <a:ea typeface="+mn-ea"/>
        <a:cs typeface="Arial" charset="0"/>
      </a:defRPr>
    </a:lvl1pPr>
    <a:lvl2pPr marL="457200" algn="l" rtl="0" eaLnBrk="0" fontAlgn="base" hangingPunct="0">
      <a:spcBef>
        <a:spcPct val="0"/>
      </a:spcBef>
      <a:spcAft>
        <a:spcPct val="0"/>
      </a:spcAft>
      <a:defRPr sz="1600" b="1" kern="1200">
        <a:solidFill>
          <a:schemeClr val="tx1"/>
        </a:solidFill>
        <a:latin typeface="Arial" charset="0"/>
        <a:ea typeface="+mn-ea"/>
        <a:cs typeface="Arial" charset="0"/>
      </a:defRPr>
    </a:lvl2pPr>
    <a:lvl3pPr marL="914400" algn="l" rtl="0" eaLnBrk="0" fontAlgn="base" hangingPunct="0">
      <a:spcBef>
        <a:spcPct val="0"/>
      </a:spcBef>
      <a:spcAft>
        <a:spcPct val="0"/>
      </a:spcAft>
      <a:defRPr sz="16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sz="16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sz="1600" b="1" kern="1200">
        <a:solidFill>
          <a:schemeClr val="tx1"/>
        </a:solidFill>
        <a:latin typeface="Arial" charset="0"/>
        <a:ea typeface="+mn-ea"/>
        <a:cs typeface="Arial" charset="0"/>
      </a:defRPr>
    </a:lvl5pPr>
    <a:lvl6pPr marL="2286000" algn="l" defTabSz="914400" rtl="0" eaLnBrk="1" latinLnBrk="0" hangingPunct="1">
      <a:defRPr sz="1600" b="1" kern="1200">
        <a:solidFill>
          <a:schemeClr val="tx1"/>
        </a:solidFill>
        <a:latin typeface="Arial" charset="0"/>
        <a:ea typeface="+mn-ea"/>
        <a:cs typeface="Arial" charset="0"/>
      </a:defRPr>
    </a:lvl6pPr>
    <a:lvl7pPr marL="2743200" algn="l" defTabSz="914400" rtl="0" eaLnBrk="1" latinLnBrk="0" hangingPunct="1">
      <a:defRPr sz="1600" b="1" kern="1200">
        <a:solidFill>
          <a:schemeClr val="tx1"/>
        </a:solidFill>
        <a:latin typeface="Arial" charset="0"/>
        <a:ea typeface="+mn-ea"/>
        <a:cs typeface="Arial" charset="0"/>
      </a:defRPr>
    </a:lvl7pPr>
    <a:lvl8pPr marL="3200400" algn="l" defTabSz="914400" rtl="0" eaLnBrk="1" latinLnBrk="0" hangingPunct="1">
      <a:defRPr sz="1600" b="1" kern="1200">
        <a:solidFill>
          <a:schemeClr val="tx1"/>
        </a:solidFill>
        <a:latin typeface="Arial" charset="0"/>
        <a:ea typeface="+mn-ea"/>
        <a:cs typeface="Arial" charset="0"/>
      </a:defRPr>
    </a:lvl8pPr>
    <a:lvl9pPr marL="3657600" algn="l" defTabSz="914400" rtl="0" eaLnBrk="1" latinLnBrk="0" hangingPunct="1">
      <a:defRPr sz="16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6600"/>
    <a:srgbClr val="666699"/>
    <a:srgbClr val="DCE6F1"/>
    <a:srgbClr val="E1E1FF"/>
    <a:srgbClr val="CCCCFF"/>
    <a:srgbClr val="6B2C41"/>
    <a:srgbClr val="E5E5EF"/>
    <a:srgbClr val="FF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042" autoAdjust="0"/>
    <p:restoredTop sz="92652" autoAdjust="0"/>
  </p:normalViewPr>
  <p:slideViewPr>
    <p:cSldViewPr>
      <p:cViewPr varScale="1">
        <p:scale>
          <a:sx n="67" d="100"/>
          <a:sy n="67" d="100"/>
        </p:scale>
        <p:origin x="-124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3366" y="-102"/>
      </p:cViewPr>
      <p:guideLst>
        <p:guide orient="horz" pos="3128"/>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Classeur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Hp\Documents\1%20-%20IFOP%202016\W%20IFOP%202016\Pr&#233;paration%20Tempo\Rep&#232;res%202016-JM%20pour%20CB.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018285214348206"/>
          <c:y val="8.7522868796052797E-2"/>
          <c:w val="0.87759492563429575"/>
          <c:h val="0.70397437600601465"/>
        </c:manualLayout>
      </c:layout>
      <c:barChart>
        <c:barDir val="col"/>
        <c:grouping val="clustered"/>
        <c:ser>
          <c:idx val="0"/>
          <c:order val="0"/>
          <c:tx>
            <c:strRef>
              <c:f>Feuil1!$A$2</c:f>
              <c:strCache>
                <c:ptCount val="1"/>
                <c:pt idx="0">
                  <c:v>% bénévoles parmi les Français</c:v>
                </c:pt>
              </c:strCache>
            </c:strRef>
          </c:tx>
          <c:spPr>
            <a:solidFill>
              <a:srgbClr val="666699"/>
            </a:solidFill>
            <a:ln>
              <a:solidFill>
                <a:srgbClr val="333399"/>
              </a:solidFill>
            </a:ln>
          </c:spPr>
          <c:dLbls>
            <c:txPr>
              <a:bodyPr/>
              <a:lstStyle/>
              <a:p>
                <a:pPr>
                  <a:defRPr sz="1400" b="1">
                    <a:solidFill>
                      <a:schemeClr val="bg1"/>
                    </a:solidFill>
                  </a:defRPr>
                </a:pPr>
                <a:endParaRPr lang="fr-FR"/>
              </a:p>
            </c:txPr>
            <c:dLblPos val="inEnd"/>
            <c:showVal val="1"/>
          </c:dLbls>
          <c:cat>
            <c:strRef>
              <c:f>Feuil1!$A$3:$A$6</c:f>
              <c:strCache>
                <c:ptCount val="4"/>
                <c:pt idx="0">
                  <c:v>Moins de 35 ans</c:v>
                </c:pt>
                <c:pt idx="1">
                  <c:v>35-49 ans</c:v>
                </c:pt>
                <c:pt idx="2">
                  <c:v>50-64 ans</c:v>
                </c:pt>
                <c:pt idx="3">
                  <c:v>65 ans et plus</c:v>
                </c:pt>
              </c:strCache>
            </c:strRef>
          </c:cat>
          <c:val>
            <c:numRef>
              <c:f>Feuil1!$B$3:$B$6</c:f>
              <c:numCache>
                <c:formatCode>0%</c:formatCode>
                <c:ptCount val="4"/>
                <c:pt idx="0">
                  <c:v>0.21000000000000021</c:v>
                </c:pt>
                <c:pt idx="1">
                  <c:v>0.25</c:v>
                </c:pt>
                <c:pt idx="2">
                  <c:v>0.22000000000000014</c:v>
                </c:pt>
                <c:pt idx="3">
                  <c:v>0.35000000000000031</c:v>
                </c:pt>
              </c:numCache>
            </c:numRef>
          </c:val>
        </c:ser>
        <c:axId val="81445632"/>
        <c:axId val="81447168"/>
      </c:barChart>
      <c:catAx>
        <c:axId val="81445632"/>
        <c:scaling>
          <c:orientation val="minMax"/>
        </c:scaling>
        <c:axPos val="b"/>
        <c:tickLblPos val="nextTo"/>
        <c:txPr>
          <a:bodyPr/>
          <a:lstStyle/>
          <a:p>
            <a:pPr>
              <a:defRPr sz="1400">
                <a:solidFill>
                  <a:srgbClr val="666699"/>
                </a:solidFill>
                <a:latin typeface="Calibri" panose="020F0502020204030204" pitchFamily="34" charset="0"/>
                <a:cs typeface="Calibri" panose="020F0502020204030204" pitchFamily="34" charset="0"/>
              </a:defRPr>
            </a:pPr>
            <a:endParaRPr lang="fr-FR"/>
          </a:p>
        </c:txPr>
        <c:crossAx val="81447168"/>
        <c:crosses val="autoZero"/>
        <c:auto val="1"/>
        <c:lblAlgn val="ctr"/>
        <c:lblOffset val="100"/>
      </c:catAx>
      <c:valAx>
        <c:axId val="81447168"/>
        <c:scaling>
          <c:orientation val="minMax"/>
        </c:scaling>
        <c:axPos val="l"/>
        <c:majorGridlines>
          <c:spPr>
            <a:ln>
              <a:noFill/>
            </a:ln>
          </c:spPr>
        </c:majorGridlines>
        <c:numFmt formatCode="0%" sourceLinked="1"/>
        <c:tickLblPos val="nextTo"/>
        <c:txPr>
          <a:bodyPr/>
          <a:lstStyle/>
          <a:p>
            <a:pPr>
              <a:defRPr sz="1400">
                <a:solidFill>
                  <a:srgbClr val="666699"/>
                </a:solidFill>
                <a:latin typeface="Calibri" panose="020F0502020204030204" pitchFamily="34" charset="0"/>
                <a:cs typeface="Calibri" panose="020F0502020204030204" pitchFamily="34" charset="0"/>
              </a:defRPr>
            </a:pPr>
            <a:endParaRPr lang="fr-FR"/>
          </a:p>
        </c:txPr>
        <c:crossAx val="81445632"/>
        <c:crosses val="autoZero"/>
        <c:crossBetween val="between"/>
      </c:valAx>
    </c:plotArea>
    <c:plotVisOnly val="1"/>
    <c:dispBlanksAs val="gap"/>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lang val="fr-FR"/>
  <c:clrMapOvr bg1="lt1" tx1="dk1" bg2="lt2" tx2="dk2" accent1="accent1" accent2="accent2" accent3="accent3" accent4="accent4" accent5="accent5" accent6="accent6" hlink="hlink" folHlink="folHlink"/>
  <c:chart>
    <c:plotArea>
      <c:layout/>
      <c:barChart>
        <c:barDir val="bar"/>
        <c:grouping val="clustered"/>
        <c:ser>
          <c:idx val="0"/>
          <c:order val="0"/>
          <c:spPr>
            <a:solidFill>
              <a:srgbClr val="666699"/>
            </a:solidFill>
          </c:spPr>
          <c:dLbls>
            <c:spPr>
              <a:noFill/>
              <a:ln>
                <a:noFill/>
              </a:ln>
              <a:effectLst/>
            </c:spPr>
            <c:txPr>
              <a:bodyPr/>
              <a:lstStyle/>
              <a:p>
                <a:pPr>
                  <a:defRPr b="1">
                    <a:solidFill>
                      <a:srgbClr val="FF6600"/>
                    </a:solidFill>
                  </a:defRPr>
                </a:pPr>
                <a:endParaRPr lang="fr-FR"/>
              </a:p>
            </c:txPr>
            <c:showVal val="1"/>
            <c:extLst>
              <c:ext xmlns:c15="http://schemas.microsoft.com/office/drawing/2012/chart" uri="{CE6537A1-D6FC-4f65-9D91-7224C49458BB}">
                <c15:showLeaderLines val="0"/>
              </c:ext>
            </c:extLst>
          </c:dLbls>
          <c:cat>
            <c:strRef>
              <c:f>Association!$F$82:$J$82</c:f>
              <c:strCache>
                <c:ptCount val="5"/>
                <c:pt idx="0">
                  <c:v>Pas de diplôme, CEP, BEPC</c:v>
                </c:pt>
                <c:pt idx="1">
                  <c:v>CAP, BEP</c:v>
                </c:pt>
                <c:pt idx="2">
                  <c:v>Niveau bac</c:v>
                </c:pt>
                <c:pt idx="3">
                  <c:v>Bac + 2 ans</c:v>
                </c:pt>
                <c:pt idx="4">
                  <c:v>Diplôme supérieur</c:v>
                </c:pt>
              </c:strCache>
            </c:strRef>
          </c:cat>
          <c:val>
            <c:numRef>
              <c:f>Association!$F$83:$J$83</c:f>
              <c:numCache>
                <c:formatCode>0%</c:formatCode>
                <c:ptCount val="5"/>
                <c:pt idx="0">
                  <c:v>0.17647058823529421</c:v>
                </c:pt>
                <c:pt idx="1">
                  <c:v>0.1923076923076924</c:v>
                </c:pt>
                <c:pt idx="2">
                  <c:v>0.25739644970414238</c:v>
                </c:pt>
                <c:pt idx="3">
                  <c:v>0.27976190476190477</c:v>
                </c:pt>
                <c:pt idx="4">
                  <c:v>0.3074901445466493</c:v>
                </c:pt>
              </c:numCache>
            </c:numRef>
          </c:val>
        </c:ser>
        <c:axId val="84594688"/>
        <c:axId val="84596224"/>
      </c:barChart>
      <c:catAx>
        <c:axId val="84594688"/>
        <c:scaling>
          <c:orientation val="minMax"/>
        </c:scaling>
        <c:axPos val="l"/>
        <c:numFmt formatCode="General" sourceLinked="0"/>
        <c:tickLblPos val="nextTo"/>
        <c:txPr>
          <a:bodyPr/>
          <a:lstStyle/>
          <a:p>
            <a:pPr>
              <a:defRPr>
                <a:solidFill>
                  <a:srgbClr val="666699"/>
                </a:solidFill>
              </a:defRPr>
            </a:pPr>
            <a:endParaRPr lang="fr-FR"/>
          </a:p>
        </c:txPr>
        <c:crossAx val="84596224"/>
        <c:crosses val="autoZero"/>
        <c:auto val="1"/>
        <c:lblAlgn val="ctr"/>
        <c:lblOffset val="100"/>
      </c:catAx>
      <c:valAx>
        <c:axId val="84596224"/>
        <c:scaling>
          <c:orientation val="minMax"/>
        </c:scaling>
        <c:axPos val="b"/>
        <c:majorGridlines>
          <c:spPr>
            <a:ln>
              <a:solidFill>
                <a:schemeClr val="bg1"/>
              </a:solidFill>
              <a:prstDash val="sysDot"/>
            </a:ln>
          </c:spPr>
        </c:majorGridlines>
        <c:numFmt formatCode="0%" sourceLinked="1"/>
        <c:tickLblPos val="nextTo"/>
        <c:txPr>
          <a:bodyPr/>
          <a:lstStyle/>
          <a:p>
            <a:pPr>
              <a:defRPr>
                <a:solidFill>
                  <a:srgbClr val="666699"/>
                </a:solidFill>
              </a:defRPr>
            </a:pPr>
            <a:endParaRPr lang="fr-FR"/>
          </a:p>
        </c:txPr>
        <c:crossAx val="84594688"/>
        <c:crosses val="autoZero"/>
        <c:crossBetween val="between"/>
      </c:valAx>
    </c:plotArea>
    <c:plotVisOnly val="1"/>
    <c:dispBlanksAs val="gap"/>
  </c:chart>
  <c:spPr>
    <a:ln>
      <a:noFill/>
    </a:ln>
  </c:spPr>
  <c:txPr>
    <a:bodyPr/>
    <a:lstStyle/>
    <a:p>
      <a:pPr>
        <a:defRPr sz="1400"/>
      </a:pPr>
      <a:endParaRPr lang="fr-FR"/>
    </a:p>
  </c:txPr>
  <c:externalData r:id="rId2"/>
</c:chartSpace>
</file>

<file path=ppt/drawings/drawing1.xml><?xml version="1.0" encoding="utf-8"?>
<c:userShapes xmlns:c="http://schemas.openxmlformats.org/drawingml/2006/chart">
  <cdr:relSizeAnchor xmlns:cdr="http://schemas.openxmlformats.org/drawingml/2006/chartDrawing">
    <cdr:from>
      <cdr:x>0.15324</cdr:x>
      <cdr:y>0.91913</cdr:y>
    </cdr:from>
    <cdr:to>
      <cdr:x>0.25494</cdr:x>
      <cdr:y>1</cdr:y>
    </cdr:to>
    <cdr:sp macro="" textlink="">
      <cdr:nvSpPr>
        <cdr:cNvPr id="2" name="ZoneTexte 1"/>
        <cdr:cNvSpPr txBox="1"/>
      </cdr:nvSpPr>
      <cdr:spPr>
        <a:xfrm xmlns:a="http://schemas.openxmlformats.org/drawingml/2006/main">
          <a:off x="838604" y="3375420"/>
          <a:ext cx="556564" cy="29698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400" b="1" dirty="0" smtClean="0">
              <a:solidFill>
                <a:srgbClr val="FF6600"/>
              </a:solidFill>
            </a:rPr>
            <a:t>+ 5</a:t>
          </a:r>
          <a:endParaRPr lang="fr-FR" sz="1400" b="1" dirty="0">
            <a:solidFill>
              <a:srgbClr val="FF6600"/>
            </a:solidFill>
          </a:endParaRPr>
        </a:p>
      </cdr:txBody>
    </cdr:sp>
  </cdr:relSizeAnchor>
  <cdr:relSizeAnchor xmlns:cdr="http://schemas.openxmlformats.org/drawingml/2006/chartDrawing">
    <cdr:from>
      <cdr:x>0.83333</cdr:x>
      <cdr:y>0.91619</cdr:y>
    </cdr:from>
    <cdr:to>
      <cdr:x>0.92415</cdr:x>
      <cdr:y>1</cdr:y>
    </cdr:to>
    <cdr:sp macro="" textlink="">
      <cdr:nvSpPr>
        <cdr:cNvPr id="3" name="ZoneTexte 8"/>
        <cdr:cNvSpPr txBox="1"/>
      </cdr:nvSpPr>
      <cdr:spPr>
        <a:xfrm xmlns:a="http://schemas.openxmlformats.org/drawingml/2006/main">
          <a:off x="4560511" y="3364630"/>
          <a:ext cx="497006"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fr-FR"/>
          </a:defPPr>
          <a:lvl1pPr algn="l" rtl="0" eaLnBrk="0" fontAlgn="base" hangingPunct="0">
            <a:spcBef>
              <a:spcPct val="0"/>
            </a:spcBef>
            <a:spcAft>
              <a:spcPct val="0"/>
            </a:spcAft>
            <a:defRPr sz="1600" b="1" kern="1200">
              <a:solidFill>
                <a:schemeClr val="tx1"/>
              </a:solidFill>
              <a:latin typeface="Arial" charset="0"/>
              <a:ea typeface="+mn-ea"/>
              <a:cs typeface="Arial" charset="0"/>
            </a:defRPr>
          </a:lvl1pPr>
          <a:lvl2pPr marL="457200" algn="l" rtl="0" eaLnBrk="0" fontAlgn="base" hangingPunct="0">
            <a:spcBef>
              <a:spcPct val="0"/>
            </a:spcBef>
            <a:spcAft>
              <a:spcPct val="0"/>
            </a:spcAft>
            <a:defRPr sz="1600" b="1" kern="1200">
              <a:solidFill>
                <a:schemeClr val="tx1"/>
              </a:solidFill>
              <a:latin typeface="Arial" charset="0"/>
              <a:ea typeface="+mn-ea"/>
              <a:cs typeface="Arial" charset="0"/>
            </a:defRPr>
          </a:lvl2pPr>
          <a:lvl3pPr marL="914400" algn="l" rtl="0" eaLnBrk="0" fontAlgn="base" hangingPunct="0">
            <a:spcBef>
              <a:spcPct val="0"/>
            </a:spcBef>
            <a:spcAft>
              <a:spcPct val="0"/>
            </a:spcAft>
            <a:defRPr sz="16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sz="16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sz="1600" b="1" kern="1200">
              <a:solidFill>
                <a:schemeClr val="tx1"/>
              </a:solidFill>
              <a:latin typeface="Arial" charset="0"/>
              <a:ea typeface="+mn-ea"/>
              <a:cs typeface="Arial" charset="0"/>
            </a:defRPr>
          </a:lvl5pPr>
          <a:lvl6pPr marL="2286000" algn="l" defTabSz="914400" rtl="0" eaLnBrk="1" latinLnBrk="0" hangingPunct="1">
            <a:defRPr sz="1600" b="1" kern="1200">
              <a:solidFill>
                <a:schemeClr val="tx1"/>
              </a:solidFill>
              <a:latin typeface="Arial" charset="0"/>
              <a:ea typeface="+mn-ea"/>
              <a:cs typeface="Arial" charset="0"/>
            </a:defRPr>
          </a:lvl6pPr>
          <a:lvl7pPr marL="2743200" algn="l" defTabSz="914400" rtl="0" eaLnBrk="1" latinLnBrk="0" hangingPunct="1">
            <a:defRPr sz="1600" b="1" kern="1200">
              <a:solidFill>
                <a:schemeClr val="tx1"/>
              </a:solidFill>
              <a:latin typeface="Arial" charset="0"/>
              <a:ea typeface="+mn-ea"/>
              <a:cs typeface="Arial" charset="0"/>
            </a:defRPr>
          </a:lvl7pPr>
          <a:lvl8pPr marL="3200400" algn="l" defTabSz="914400" rtl="0" eaLnBrk="1" latinLnBrk="0" hangingPunct="1">
            <a:defRPr sz="1600" b="1" kern="1200">
              <a:solidFill>
                <a:schemeClr val="tx1"/>
              </a:solidFill>
              <a:latin typeface="Arial" charset="0"/>
              <a:ea typeface="+mn-ea"/>
              <a:cs typeface="Arial" charset="0"/>
            </a:defRPr>
          </a:lvl8pPr>
          <a:lvl9pPr marL="3657600" algn="l" defTabSz="914400" rtl="0" eaLnBrk="1" latinLnBrk="0" hangingPunct="1">
            <a:defRPr sz="1600" b="1" kern="1200">
              <a:solidFill>
                <a:schemeClr val="tx1"/>
              </a:solidFill>
              <a:latin typeface="Arial" charset="0"/>
              <a:ea typeface="+mn-ea"/>
              <a:cs typeface="Arial" charset="0"/>
            </a:defRPr>
          </a:lvl9pPr>
        </a:lstStyle>
        <a:p xmlns:a="http://schemas.openxmlformats.org/drawingml/2006/main">
          <a:r>
            <a:rPr lang="fr-FR" sz="1400" dirty="0" smtClean="0">
              <a:solidFill>
                <a:srgbClr val="FF6600"/>
              </a:solidFill>
            </a:rPr>
            <a:t>- 3</a:t>
          </a:r>
          <a:endParaRPr lang="fr-FR" sz="1400" dirty="0">
            <a:solidFill>
              <a:srgbClr val="FF66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46400" cy="495300"/>
          </a:xfrm>
          <a:prstGeom prst="rect">
            <a:avLst/>
          </a:prstGeom>
          <a:noFill/>
          <a:ln>
            <a:noFill/>
          </a:ln>
          <a:extLst/>
        </p:spPr>
        <p:txBody>
          <a:bodyPr vert="horz" wrap="square" lIns="95609" tIns="47804" rIns="95609" bIns="47804" numCol="1" anchor="t" anchorCtr="0" compatLnSpc="1">
            <a:prstTxWarp prst="textNoShape">
              <a:avLst/>
            </a:prstTxWarp>
          </a:bodyPr>
          <a:lstStyle>
            <a:lvl1pPr defTabSz="956028" eaLnBrk="1" hangingPunct="1">
              <a:defRPr sz="1300" b="0">
                <a:latin typeface="Arial" charset="0"/>
                <a:cs typeface="Arial" charset="0"/>
              </a:defRPr>
            </a:lvl1pPr>
          </a:lstStyle>
          <a:p>
            <a:pPr>
              <a:defRPr/>
            </a:pPr>
            <a:endParaRPr lang="fr-FR"/>
          </a:p>
        </p:txBody>
      </p:sp>
      <p:sp>
        <p:nvSpPr>
          <p:cNvPr id="54275" name="Rectangle 3"/>
          <p:cNvSpPr>
            <a:spLocks noGrp="1" noChangeArrowheads="1"/>
          </p:cNvSpPr>
          <p:nvPr>
            <p:ph type="dt" sz="quarter" idx="1"/>
          </p:nvPr>
        </p:nvSpPr>
        <p:spPr bwMode="auto">
          <a:xfrm>
            <a:off x="3852863" y="0"/>
            <a:ext cx="2946400" cy="495300"/>
          </a:xfrm>
          <a:prstGeom prst="rect">
            <a:avLst/>
          </a:prstGeom>
          <a:noFill/>
          <a:ln>
            <a:noFill/>
          </a:ln>
          <a:extLst/>
        </p:spPr>
        <p:txBody>
          <a:bodyPr vert="horz" wrap="square" lIns="95609" tIns="47804" rIns="95609" bIns="47804" numCol="1" anchor="t" anchorCtr="0" compatLnSpc="1">
            <a:prstTxWarp prst="textNoShape">
              <a:avLst/>
            </a:prstTxWarp>
          </a:bodyPr>
          <a:lstStyle>
            <a:lvl1pPr algn="r" defTabSz="956028" eaLnBrk="1" hangingPunct="1">
              <a:defRPr sz="1300" b="0">
                <a:latin typeface="Arial" charset="0"/>
                <a:cs typeface="Arial" charset="0"/>
              </a:defRPr>
            </a:lvl1pPr>
          </a:lstStyle>
          <a:p>
            <a:pPr>
              <a:defRPr/>
            </a:pPr>
            <a:endParaRPr lang="fr-FR"/>
          </a:p>
        </p:txBody>
      </p:sp>
      <p:sp>
        <p:nvSpPr>
          <p:cNvPr id="54276" name="Rectangle 4"/>
          <p:cNvSpPr>
            <a:spLocks noGrp="1" noChangeArrowheads="1"/>
          </p:cNvSpPr>
          <p:nvPr>
            <p:ph type="ftr" sz="quarter" idx="2"/>
          </p:nvPr>
        </p:nvSpPr>
        <p:spPr bwMode="auto">
          <a:xfrm>
            <a:off x="0" y="9434513"/>
            <a:ext cx="2946400" cy="495300"/>
          </a:xfrm>
          <a:prstGeom prst="rect">
            <a:avLst/>
          </a:prstGeom>
          <a:noFill/>
          <a:ln>
            <a:noFill/>
          </a:ln>
          <a:extLst/>
        </p:spPr>
        <p:txBody>
          <a:bodyPr vert="horz" wrap="square" lIns="95609" tIns="47804" rIns="95609" bIns="47804" numCol="1" anchor="b" anchorCtr="0" compatLnSpc="1">
            <a:prstTxWarp prst="textNoShape">
              <a:avLst/>
            </a:prstTxWarp>
          </a:bodyPr>
          <a:lstStyle>
            <a:lvl1pPr defTabSz="956028" eaLnBrk="1" hangingPunct="1">
              <a:defRPr sz="1300" b="0">
                <a:latin typeface="Arial" charset="0"/>
                <a:cs typeface="Arial" charset="0"/>
              </a:defRPr>
            </a:lvl1pPr>
          </a:lstStyle>
          <a:p>
            <a:pPr>
              <a:defRPr/>
            </a:pPr>
            <a:endParaRPr lang="fr-FR"/>
          </a:p>
        </p:txBody>
      </p:sp>
      <p:sp>
        <p:nvSpPr>
          <p:cNvPr id="54277" name="Rectangle 5"/>
          <p:cNvSpPr>
            <a:spLocks noGrp="1" noChangeArrowheads="1"/>
          </p:cNvSpPr>
          <p:nvPr>
            <p:ph type="sldNum" sz="quarter" idx="3"/>
          </p:nvPr>
        </p:nvSpPr>
        <p:spPr bwMode="auto">
          <a:xfrm>
            <a:off x="3852863" y="9434513"/>
            <a:ext cx="2946400" cy="495300"/>
          </a:xfrm>
          <a:prstGeom prst="rect">
            <a:avLst/>
          </a:prstGeom>
          <a:noFill/>
          <a:ln>
            <a:noFill/>
          </a:ln>
          <a:extLst/>
        </p:spPr>
        <p:txBody>
          <a:bodyPr vert="horz" wrap="square" lIns="95609" tIns="47804" rIns="95609" bIns="47804" numCol="1" anchor="b" anchorCtr="0" compatLnSpc="1">
            <a:prstTxWarp prst="textNoShape">
              <a:avLst/>
            </a:prstTxWarp>
          </a:bodyPr>
          <a:lstStyle>
            <a:lvl1pPr algn="r" defTabSz="956028" eaLnBrk="1" hangingPunct="1">
              <a:defRPr sz="1300" b="0"/>
            </a:lvl1pPr>
          </a:lstStyle>
          <a:p>
            <a:pPr>
              <a:defRPr/>
            </a:pPr>
            <a:fld id="{BACD32BB-79FB-41FE-979B-55DF1EA7A47C}" type="slidenum">
              <a:rPr lang="fr-FR" altLang="fr-FR"/>
              <a:pPr>
                <a:defRPr/>
              </a:pPr>
              <a:t>‹N°›</a:t>
            </a:fld>
            <a:endParaRPr lang="fr-FR" altLang="fr-FR"/>
          </a:p>
        </p:txBody>
      </p:sp>
    </p:spTree>
    <p:extLst>
      <p:ext uri="{BB962C8B-B14F-4D97-AF65-F5344CB8AC3E}">
        <p14:creationId xmlns="" xmlns:p14="http://schemas.microsoft.com/office/powerpoint/2010/main" val="1931530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5300"/>
          </a:xfrm>
          <a:prstGeom prst="rect">
            <a:avLst/>
          </a:prstGeom>
          <a:noFill/>
          <a:ln>
            <a:noFill/>
          </a:ln>
          <a:extLst/>
        </p:spPr>
        <p:txBody>
          <a:bodyPr vert="horz" wrap="square" lIns="95609" tIns="47804" rIns="95609" bIns="47804" numCol="1" anchor="t" anchorCtr="0" compatLnSpc="1">
            <a:prstTxWarp prst="textNoShape">
              <a:avLst/>
            </a:prstTxWarp>
          </a:bodyPr>
          <a:lstStyle>
            <a:lvl1pPr defTabSz="956028" eaLnBrk="1" hangingPunct="1">
              <a:defRPr sz="1300" b="0">
                <a:latin typeface="Arial" charset="0"/>
                <a:cs typeface="Arial" charset="0"/>
              </a:defRPr>
            </a:lvl1pPr>
          </a:lstStyle>
          <a:p>
            <a:pPr>
              <a:defRPr/>
            </a:pPr>
            <a:endParaRPr lang="fr-FR"/>
          </a:p>
        </p:txBody>
      </p:sp>
      <p:sp>
        <p:nvSpPr>
          <p:cNvPr id="48131" name="Rectangle 3"/>
          <p:cNvSpPr>
            <a:spLocks noGrp="1" noChangeArrowheads="1"/>
          </p:cNvSpPr>
          <p:nvPr>
            <p:ph type="dt" idx="1"/>
          </p:nvPr>
        </p:nvSpPr>
        <p:spPr bwMode="auto">
          <a:xfrm>
            <a:off x="3852863" y="0"/>
            <a:ext cx="2946400" cy="495300"/>
          </a:xfrm>
          <a:prstGeom prst="rect">
            <a:avLst/>
          </a:prstGeom>
          <a:noFill/>
          <a:ln>
            <a:noFill/>
          </a:ln>
          <a:extLst/>
        </p:spPr>
        <p:txBody>
          <a:bodyPr vert="horz" wrap="square" lIns="95609" tIns="47804" rIns="95609" bIns="47804" numCol="1" anchor="t" anchorCtr="0" compatLnSpc="1">
            <a:prstTxWarp prst="textNoShape">
              <a:avLst/>
            </a:prstTxWarp>
          </a:bodyPr>
          <a:lstStyle>
            <a:lvl1pPr algn="r" defTabSz="956028" eaLnBrk="1" hangingPunct="1">
              <a:defRPr sz="1300" b="0">
                <a:latin typeface="Arial" charset="0"/>
                <a:cs typeface="Arial" charset="0"/>
              </a:defRPr>
            </a:lvl1pPr>
          </a:lstStyle>
          <a:p>
            <a:pPr>
              <a:defRPr/>
            </a:pPr>
            <a:endParaRPr lang="fr-FR"/>
          </a:p>
        </p:txBody>
      </p:sp>
      <p:sp>
        <p:nvSpPr>
          <p:cNvPr id="38916" name="Rectangle 4"/>
          <p:cNvSpPr>
            <a:spLocks noGrp="1" noRot="1" noChangeAspect="1" noChangeArrowheads="1" noTextEdit="1"/>
          </p:cNvSpPr>
          <p:nvPr>
            <p:ph type="sldImg" idx="2"/>
          </p:nvPr>
        </p:nvSpPr>
        <p:spPr bwMode="auto">
          <a:xfrm>
            <a:off x="919163" y="746125"/>
            <a:ext cx="4960937" cy="3722688"/>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8050" y="4716463"/>
            <a:ext cx="4983163" cy="4467225"/>
          </a:xfrm>
          <a:prstGeom prst="rect">
            <a:avLst/>
          </a:prstGeom>
          <a:noFill/>
          <a:ln>
            <a:noFill/>
          </a:ln>
          <a:extLst/>
        </p:spPr>
        <p:txBody>
          <a:bodyPr vert="horz" wrap="square" lIns="95609" tIns="47804" rIns="95609" bIns="47804"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8134" name="Rectangle 6"/>
          <p:cNvSpPr>
            <a:spLocks noGrp="1" noChangeArrowheads="1"/>
          </p:cNvSpPr>
          <p:nvPr>
            <p:ph type="ftr" sz="quarter" idx="4"/>
          </p:nvPr>
        </p:nvSpPr>
        <p:spPr bwMode="auto">
          <a:xfrm>
            <a:off x="0" y="9434513"/>
            <a:ext cx="2946400" cy="495300"/>
          </a:xfrm>
          <a:prstGeom prst="rect">
            <a:avLst/>
          </a:prstGeom>
          <a:noFill/>
          <a:ln>
            <a:noFill/>
          </a:ln>
          <a:extLst/>
        </p:spPr>
        <p:txBody>
          <a:bodyPr vert="horz" wrap="square" lIns="95609" tIns="47804" rIns="95609" bIns="47804" numCol="1" anchor="b" anchorCtr="0" compatLnSpc="1">
            <a:prstTxWarp prst="textNoShape">
              <a:avLst/>
            </a:prstTxWarp>
          </a:bodyPr>
          <a:lstStyle>
            <a:lvl1pPr defTabSz="956028" eaLnBrk="1" hangingPunct="1">
              <a:defRPr sz="1300" b="0">
                <a:latin typeface="Arial" charset="0"/>
                <a:cs typeface="Arial" charset="0"/>
              </a:defRPr>
            </a:lvl1pPr>
          </a:lstStyle>
          <a:p>
            <a:pPr>
              <a:defRPr/>
            </a:pPr>
            <a:endParaRPr lang="fr-FR"/>
          </a:p>
        </p:txBody>
      </p:sp>
      <p:sp>
        <p:nvSpPr>
          <p:cNvPr id="48135" name="Rectangle 7"/>
          <p:cNvSpPr>
            <a:spLocks noGrp="1" noChangeArrowheads="1"/>
          </p:cNvSpPr>
          <p:nvPr>
            <p:ph type="sldNum" sz="quarter" idx="5"/>
          </p:nvPr>
        </p:nvSpPr>
        <p:spPr bwMode="auto">
          <a:xfrm>
            <a:off x="3852863" y="9434513"/>
            <a:ext cx="2946400" cy="495300"/>
          </a:xfrm>
          <a:prstGeom prst="rect">
            <a:avLst/>
          </a:prstGeom>
          <a:noFill/>
          <a:ln>
            <a:noFill/>
          </a:ln>
          <a:extLst/>
        </p:spPr>
        <p:txBody>
          <a:bodyPr vert="horz" wrap="square" lIns="95609" tIns="47804" rIns="95609" bIns="47804" numCol="1" anchor="b" anchorCtr="0" compatLnSpc="1">
            <a:prstTxWarp prst="textNoShape">
              <a:avLst/>
            </a:prstTxWarp>
          </a:bodyPr>
          <a:lstStyle>
            <a:lvl1pPr algn="r" defTabSz="956028" eaLnBrk="1" hangingPunct="1">
              <a:defRPr sz="1300" b="0"/>
            </a:lvl1pPr>
          </a:lstStyle>
          <a:p>
            <a:pPr>
              <a:defRPr/>
            </a:pPr>
            <a:fld id="{0C80C9B3-8D96-4F91-B363-181595B27DD2}" type="slidenum">
              <a:rPr lang="fr-FR" altLang="fr-FR"/>
              <a:pPr>
                <a:defRPr/>
              </a:pPr>
              <a:t>‹N°›</a:t>
            </a:fld>
            <a:endParaRPr lang="fr-FR" altLang="fr-FR"/>
          </a:p>
        </p:txBody>
      </p:sp>
    </p:spTree>
    <p:extLst>
      <p:ext uri="{BB962C8B-B14F-4D97-AF65-F5344CB8AC3E}">
        <p14:creationId xmlns="" xmlns:p14="http://schemas.microsoft.com/office/powerpoint/2010/main" val="318528472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52863" y="9434513"/>
            <a:ext cx="2946400" cy="495300"/>
          </a:xfrm>
          <a:prstGeom prst="rect">
            <a:avLst/>
          </a:prstGeom>
          <a:noFill/>
          <a:ln w="9525">
            <a:noFill/>
            <a:miter lim="800000"/>
            <a:headEnd/>
            <a:tailEnd/>
          </a:ln>
        </p:spPr>
        <p:txBody>
          <a:bodyPr lIns="95609" tIns="47804" rIns="95609" bIns="47804" anchor="b"/>
          <a:lstStyle/>
          <a:p>
            <a:pPr algn="r" defTabSz="955675" eaLnBrk="1" hangingPunct="1"/>
            <a:fld id="{8BE4DAB3-2965-4F05-8542-4A189E3CEF3B}" type="slidenum">
              <a:rPr lang="fr-FR" altLang="fr-FR" sz="1300" b="0"/>
              <a:pPr algn="r" defTabSz="955675" eaLnBrk="1" hangingPunct="1"/>
              <a:t>1</a:t>
            </a:fld>
            <a:endParaRPr lang="fr-FR" altLang="fr-FR" sz="1300" b="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fr-FR" alt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endParaRPr lang="fr-FR" altLang="fr-FR"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0C80C9B3-8D96-4F91-B363-181595B27DD2}" type="slidenum">
              <a:rPr lang="fr-FR" altLang="fr-FR" smtClean="0"/>
              <a:pPr>
                <a:defRPr/>
              </a:pPr>
              <a:t>11</a:t>
            </a:fld>
            <a:endParaRPr lang="fr-FR" altLang="fr-FR"/>
          </a:p>
        </p:txBody>
      </p:sp>
    </p:spTree>
    <p:extLst>
      <p:ext uri="{BB962C8B-B14F-4D97-AF65-F5344CB8AC3E}">
        <p14:creationId xmlns="" xmlns:p14="http://schemas.microsoft.com/office/powerpoint/2010/main" val="3985409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12</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13</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14</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r>
              <a:rPr lang="fr-FR" b="1" dirty="0" smtClean="0"/>
              <a:t>Utile ? Recycler dans la suivante ?</a:t>
            </a:r>
            <a:endParaRPr lang="fr-FR" b="1"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15</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b="1"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3"/>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16</a:t>
            </a:fld>
            <a:endParaRPr lang="fr-FR" sz="1300" b="0" dirty="0"/>
          </a:p>
        </p:txBody>
      </p:sp>
      <p:sp>
        <p:nvSpPr>
          <p:cNvPr id="16386" name="Rectangle 2"/>
          <p:cNvSpPr>
            <a:spLocks noGrp="1" noRot="1" noChangeAspect="1" noChangeArrowheads="1" noTextEdit="1"/>
          </p:cNvSpPr>
          <p:nvPr>
            <p:ph type="sldImg"/>
          </p:nvPr>
        </p:nvSpPr>
        <p:spPr>
          <a:xfrm>
            <a:off x="1165225" y="1241425"/>
            <a:ext cx="4468813" cy="3351213"/>
          </a:xfrm>
          <a:ln/>
        </p:spPr>
      </p:sp>
      <p:sp>
        <p:nvSpPr>
          <p:cNvPr id="16387" name="Rectangle 3"/>
          <p:cNvSpPr>
            <a:spLocks noGrp="1" noChangeArrowheads="1"/>
          </p:cNvSpPr>
          <p:nvPr>
            <p:ph type="body" idx="1"/>
          </p:nvPr>
        </p:nvSpPr>
        <p:spPr>
          <a:noFill/>
        </p:spPr>
        <p:txBody>
          <a:bodyPr/>
          <a:lstStyle/>
          <a:p>
            <a:endParaRPr lang="fr-FR" b="1" u="none" dirty="0" smtClean="0"/>
          </a:p>
        </p:txBody>
      </p:sp>
    </p:spTree>
    <p:extLst>
      <p:ext uri="{BB962C8B-B14F-4D97-AF65-F5344CB8AC3E}">
        <p14:creationId xmlns="" xmlns:p14="http://schemas.microsoft.com/office/powerpoint/2010/main" val="2039511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endParaRPr lang="fr-FR" altLang="fr-FR"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18</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19</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52863" y="9434513"/>
            <a:ext cx="2946400" cy="495300"/>
          </a:xfrm>
          <a:prstGeom prst="rect">
            <a:avLst/>
          </a:prstGeom>
          <a:noFill/>
          <a:ln w="9525">
            <a:noFill/>
            <a:miter lim="800000"/>
            <a:headEnd/>
            <a:tailEnd/>
          </a:ln>
        </p:spPr>
        <p:txBody>
          <a:bodyPr lIns="95604" tIns="47802" rIns="95604" bIns="47802" anchor="b"/>
          <a:lstStyle/>
          <a:p>
            <a:pPr algn="r" defTabSz="955675" eaLnBrk="1" hangingPunct="1"/>
            <a:fld id="{B4B86454-73F2-4DB9-8D8D-FE8EB4FACE86}" type="slidenum">
              <a:rPr lang="fr-FR" altLang="fr-FR" sz="1300" b="0"/>
              <a:pPr algn="r" defTabSz="955675" eaLnBrk="1" hangingPunct="1"/>
              <a:t>2</a:t>
            </a:fld>
            <a:endParaRPr lang="fr-FR" altLang="fr-FR" sz="1300" b="0"/>
          </a:p>
        </p:txBody>
      </p:sp>
      <p:sp>
        <p:nvSpPr>
          <p:cNvPr id="47107" name="Rectangle 2"/>
          <p:cNvSpPr>
            <a:spLocks noGrp="1" noRot="1" noChangeAspect="1" noChangeArrowheads="1" noTextEdit="1"/>
          </p:cNvSpPr>
          <p:nvPr>
            <p:ph type="sldImg"/>
          </p:nvPr>
        </p:nvSpPr>
        <p:spPr>
          <a:xfrm>
            <a:off x="919163" y="746125"/>
            <a:ext cx="4962525" cy="3722688"/>
          </a:xfrm>
          <a:ln/>
        </p:spPr>
      </p:sp>
      <p:sp>
        <p:nvSpPr>
          <p:cNvPr id="47108" name="Rectangle 3"/>
          <p:cNvSpPr>
            <a:spLocks noGrp="1" noChangeArrowheads="1"/>
          </p:cNvSpPr>
          <p:nvPr>
            <p:ph type="body" idx="1"/>
          </p:nvPr>
        </p:nvSpPr>
        <p:spPr>
          <a:noFill/>
        </p:spPr>
        <p:txBody>
          <a:bodyPr lIns="95604" tIns="47802" rIns="95604" bIns="47802"/>
          <a:lstStyle/>
          <a:p>
            <a:pPr eaLnBrk="1" hangingPunct="1"/>
            <a:endParaRPr lang="fr-FR" alt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20</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b="1"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21</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b="1"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22</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b="1"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852713" y="9433862"/>
            <a:ext cx="2946550" cy="495951"/>
          </a:xfrm>
          <a:prstGeom prst="rect">
            <a:avLst/>
          </a:prstGeom>
          <a:noFill/>
          <a:ln w="9525">
            <a:noFill/>
            <a:miter lim="800000"/>
            <a:headEnd/>
            <a:tailEnd/>
          </a:ln>
        </p:spPr>
        <p:txBody>
          <a:bodyPr lIns="95561" tIns="47781" rIns="95561" bIns="47781" anchor="b"/>
          <a:lstStyle/>
          <a:p>
            <a:pPr algn="r" defTabSz="955967"/>
            <a:fld id="{E9310592-D122-4FD3-8ED7-A9349468B844}" type="slidenum">
              <a:rPr lang="fr-FR" sz="1300" b="0"/>
              <a:pPr algn="r" defTabSz="955967"/>
              <a:t>23</a:t>
            </a:fld>
            <a:endParaRPr lang="fr-FR" sz="1300" b="0" dirty="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p:spPr>
        <p:txBody>
          <a:bodyPr/>
          <a:lstStyle/>
          <a:p>
            <a:endParaRPr lang="fr-FR" altLang="fr-FR"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52863" y="9434513"/>
            <a:ext cx="2946400" cy="495300"/>
          </a:xfrm>
          <a:prstGeom prst="rect">
            <a:avLst/>
          </a:prstGeom>
          <a:noFill/>
          <a:ln w="9525">
            <a:noFill/>
            <a:miter lim="800000"/>
            <a:headEnd/>
            <a:tailEnd/>
          </a:ln>
        </p:spPr>
        <p:txBody>
          <a:bodyPr lIns="95604" tIns="47802" rIns="95604" bIns="47802" anchor="b"/>
          <a:lstStyle/>
          <a:p>
            <a:pPr algn="r" defTabSz="955675" eaLnBrk="1" hangingPunct="1"/>
            <a:fld id="{06600725-B83E-4732-8737-DEB16B660E7C}" type="slidenum">
              <a:rPr lang="fr-FR" altLang="fr-FR" sz="1300" b="0"/>
              <a:pPr algn="r" defTabSz="955675" eaLnBrk="1" hangingPunct="1"/>
              <a:t>4</a:t>
            </a:fld>
            <a:endParaRPr lang="fr-FR" altLang="fr-FR" sz="1300" b="0"/>
          </a:p>
        </p:txBody>
      </p:sp>
      <p:sp>
        <p:nvSpPr>
          <p:cNvPr id="56323" name="Rectangle 2"/>
          <p:cNvSpPr>
            <a:spLocks noGrp="1" noRot="1" noChangeAspect="1" noChangeArrowheads="1" noTextEdit="1"/>
          </p:cNvSpPr>
          <p:nvPr>
            <p:ph type="sldImg"/>
          </p:nvPr>
        </p:nvSpPr>
        <p:spPr>
          <a:xfrm>
            <a:off x="919163" y="746125"/>
            <a:ext cx="4962525" cy="3722688"/>
          </a:xfrm>
          <a:ln/>
        </p:spPr>
      </p:sp>
      <p:sp>
        <p:nvSpPr>
          <p:cNvPr id="56324" name="Rectangle 3"/>
          <p:cNvSpPr>
            <a:spLocks noGrp="1" noChangeArrowheads="1"/>
          </p:cNvSpPr>
          <p:nvPr>
            <p:ph type="body" idx="1"/>
          </p:nvPr>
        </p:nvSpPr>
        <p:spPr>
          <a:noFill/>
        </p:spPr>
        <p:txBody>
          <a:bodyPr lIns="95604" tIns="47802" rIns="95604" bIns="47802"/>
          <a:lstStyle/>
          <a:p>
            <a:pPr eaLnBrk="1" hangingPunct="1"/>
            <a:endParaRPr lang="fr-FR" altLang="fr-FR"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52713" y="9433862"/>
            <a:ext cx="2946550" cy="4959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567" tIns="47784" rIns="95567" bIns="47784" anchor="b"/>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0E39FB39-06EF-4506-8E97-056EB98E5C5A}" type="slidenum">
              <a:rPr lang="fr-FR" altLang="fr-FR" sz="1300" b="0">
                <a:ea typeface="ＭＳ Ｐゴシック" charset="-128"/>
              </a:rPr>
              <a:pPr algn="r" eaLnBrk="1" hangingPunct="1">
                <a:spcBef>
                  <a:spcPct val="0"/>
                </a:spcBef>
              </a:pPr>
              <a:t>5</a:t>
            </a:fld>
            <a:endParaRPr lang="fr-FR" altLang="fr-FR" sz="1300" b="0">
              <a:ea typeface="ＭＳ Ｐゴシック" charset="-128"/>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ltLang="fr-FR" sz="1000">
              <a:ea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52713" y="9433862"/>
            <a:ext cx="2946550" cy="49595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5567" tIns="47784" rIns="95567" bIns="47784" anchor="b"/>
          <a:lstStyle>
            <a:lvl1pPr defTabSz="990600">
              <a:spcBef>
                <a:spcPct val="30000"/>
              </a:spcBef>
              <a:defRPr sz="1200">
                <a:solidFill>
                  <a:schemeClr val="tx1"/>
                </a:solidFill>
                <a:latin typeface="Arial" charset="0"/>
              </a:defRPr>
            </a:lvl1pPr>
            <a:lvl2pPr marL="742950" indent="-285750" defTabSz="990600">
              <a:spcBef>
                <a:spcPct val="30000"/>
              </a:spcBef>
              <a:defRPr sz="1200">
                <a:solidFill>
                  <a:schemeClr val="tx1"/>
                </a:solidFill>
                <a:latin typeface="Arial" charset="0"/>
              </a:defRPr>
            </a:lvl2pPr>
            <a:lvl3pPr marL="1143000" indent="-228600" defTabSz="990600">
              <a:spcBef>
                <a:spcPct val="30000"/>
              </a:spcBef>
              <a:defRPr sz="1200">
                <a:solidFill>
                  <a:schemeClr val="tx1"/>
                </a:solidFill>
                <a:latin typeface="Arial" charset="0"/>
              </a:defRPr>
            </a:lvl3pPr>
            <a:lvl4pPr marL="1600200" indent="-228600" defTabSz="990600">
              <a:spcBef>
                <a:spcPct val="30000"/>
              </a:spcBef>
              <a:defRPr sz="1200">
                <a:solidFill>
                  <a:schemeClr val="tx1"/>
                </a:solidFill>
                <a:latin typeface="Arial" charset="0"/>
              </a:defRPr>
            </a:lvl4pPr>
            <a:lvl5pPr marL="2057400" indent="-228600" defTabSz="990600">
              <a:spcBef>
                <a:spcPct val="30000"/>
              </a:spcBef>
              <a:defRPr sz="1200">
                <a:solidFill>
                  <a:schemeClr val="tx1"/>
                </a:solidFill>
                <a:latin typeface="Arial" charset="0"/>
              </a:defRPr>
            </a:lvl5pPr>
            <a:lvl6pPr marL="2514600" indent="-228600" defTabSz="990600" eaLnBrk="0" fontAlgn="base" hangingPunct="0">
              <a:spcBef>
                <a:spcPct val="30000"/>
              </a:spcBef>
              <a:spcAft>
                <a:spcPct val="0"/>
              </a:spcAft>
              <a:defRPr sz="1200">
                <a:solidFill>
                  <a:schemeClr val="tx1"/>
                </a:solidFill>
                <a:latin typeface="Arial" charset="0"/>
              </a:defRPr>
            </a:lvl6pPr>
            <a:lvl7pPr marL="2971800" indent="-228600" defTabSz="990600" eaLnBrk="0" fontAlgn="base" hangingPunct="0">
              <a:spcBef>
                <a:spcPct val="30000"/>
              </a:spcBef>
              <a:spcAft>
                <a:spcPct val="0"/>
              </a:spcAft>
              <a:defRPr sz="1200">
                <a:solidFill>
                  <a:schemeClr val="tx1"/>
                </a:solidFill>
                <a:latin typeface="Arial" charset="0"/>
              </a:defRPr>
            </a:lvl7pPr>
            <a:lvl8pPr marL="3429000" indent="-228600" defTabSz="990600" eaLnBrk="0" fontAlgn="base" hangingPunct="0">
              <a:spcBef>
                <a:spcPct val="30000"/>
              </a:spcBef>
              <a:spcAft>
                <a:spcPct val="0"/>
              </a:spcAft>
              <a:defRPr sz="1200">
                <a:solidFill>
                  <a:schemeClr val="tx1"/>
                </a:solidFill>
                <a:latin typeface="Arial" charset="0"/>
              </a:defRPr>
            </a:lvl8pPr>
            <a:lvl9pPr marL="3886200" indent="-228600" defTabSz="990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D3CDAA9-C02A-412D-AE8A-6ADEDFA5A346}" type="slidenum">
              <a:rPr lang="fr-FR" altLang="fr-FR" sz="1300" b="0">
                <a:ea typeface="ＭＳ Ｐゴシック" charset="-128"/>
              </a:rPr>
              <a:pPr algn="r" eaLnBrk="1" hangingPunct="1">
                <a:spcBef>
                  <a:spcPct val="0"/>
                </a:spcBef>
              </a:pPr>
              <a:t>6</a:t>
            </a:fld>
            <a:endParaRPr lang="fr-FR" altLang="fr-FR" sz="1300" b="0">
              <a:ea typeface="ＭＳ Ｐゴシック"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ltLang="fr-FR" sz="1000">
              <a:ea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b="1" dirty="0" smtClean="0"/>
          </a:p>
        </p:txBody>
      </p:sp>
      <p:sp>
        <p:nvSpPr>
          <p:cNvPr id="4" name="Espace réservé du numéro de diapositive 3"/>
          <p:cNvSpPr>
            <a:spLocks noGrp="1"/>
          </p:cNvSpPr>
          <p:nvPr>
            <p:ph type="sldNum" sz="quarter" idx="10"/>
          </p:nvPr>
        </p:nvSpPr>
        <p:spPr/>
        <p:txBody>
          <a:bodyPr/>
          <a:lstStyle/>
          <a:p>
            <a:pPr>
              <a:defRPr/>
            </a:pPr>
            <a:fld id="{0C80C9B3-8D96-4F91-B363-181595B27DD2}" type="slidenum">
              <a:rPr lang="fr-FR" altLang="fr-FR" smtClean="0"/>
              <a:pPr>
                <a:defRPr/>
              </a:pPr>
              <a:t>7</a:t>
            </a:fld>
            <a:endParaRPr lang="fr-FR" alt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0C80C9B3-8D96-4F91-B363-181595B27DD2}" type="slidenum">
              <a:rPr lang="fr-FR" altLang="fr-FR" smtClean="0"/>
              <a:pPr>
                <a:defRPr/>
              </a:pPr>
              <a:t>8</a:t>
            </a:fld>
            <a:endParaRPr lang="fr-FR" altLang="fr-FR"/>
          </a:p>
        </p:txBody>
      </p:sp>
    </p:spTree>
    <p:extLst>
      <p:ext uri="{BB962C8B-B14F-4D97-AF65-F5344CB8AC3E}">
        <p14:creationId xmlns="" xmlns:p14="http://schemas.microsoft.com/office/powerpoint/2010/main" val="1213081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sz="quarter" idx="10"/>
          </p:nvPr>
        </p:nvSpPr>
        <p:spPr/>
        <p:txBody>
          <a:bodyPr/>
          <a:lstStyle/>
          <a:p>
            <a:pPr>
              <a:defRPr/>
            </a:pPr>
            <a:fld id="{0C80C9B3-8D96-4F91-B363-181595B27DD2}" type="slidenum">
              <a:rPr lang="fr-FR" altLang="fr-FR" smtClean="0"/>
              <a:pPr>
                <a:defRPr/>
              </a:pPr>
              <a:t>9</a:t>
            </a:fld>
            <a:endParaRPr lang="fr-FR" altLang="fr-FR"/>
          </a:p>
        </p:txBody>
      </p:sp>
    </p:spTree>
    <p:extLst>
      <p:ext uri="{BB962C8B-B14F-4D97-AF65-F5344CB8AC3E}">
        <p14:creationId xmlns="" xmlns:p14="http://schemas.microsoft.com/office/powerpoint/2010/main" val="3985409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7_Vide">
    <p:spTree>
      <p:nvGrpSpPr>
        <p:cNvPr id="1" name=""/>
        <p:cNvGrpSpPr/>
        <p:nvPr/>
      </p:nvGrpSpPr>
      <p:grpSpPr>
        <a:xfrm>
          <a:off x="0" y="0"/>
          <a:ext cx="0" cy="0"/>
          <a:chOff x="0" y="0"/>
          <a:chExt cx="0" cy="0"/>
        </a:xfrm>
      </p:grpSpPr>
      <p:pic>
        <p:nvPicPr>
          <p:cNvPr id="2" name="Picture 16" descr="D:\Cécile\Recherches &amp; Solidarités\SITE\Révision\Logos Sylvain\Logos définitifs\elipse-bleu.jpg"/>
          <p:cNvPicPr>
            <a:picLocks noChangeAspect="1" noChangeArrowheads="1"/>
          </p:cNvPicPr>
          <p:nvPr userDrawn="1"/>
        </p:nvPicPr>
        <p:blipFill>
          <a:blip r:embed="rId2" cstate="print">
            <a:extLst/>
          </a:blip>
          <a:srcRect/>
          <a:stretch>
            <a:fillRect/>
          </a:stretch>
        </p:blipFill>
        <p:spPr bwMode="auto">
          <a:xfrm>
            <a:off x="8282985" y="6403100"/>
            <a:ext cx="681503" cy="337966"/>
          </a:xfrm>
          <a:prstGeom prst="rect">
            <a:avLst/>
          </a:prstGeom>
          <a:noFill/>
          <a:effectLst>
            <a:glow>
              <a:schemeClr val="accent1"/>
            </a:glow>
          </a:effectLst>
          <a:extLst/>
        </p:spPr>
      </p:pic>
      <p:pic>
        <p:nvPicPr>
          <p:cNvPr id="3" name="Picture 16" descr="D:\Cécile\Recherches &amp; Solidarités\SITE\Révision\Logos Sylvain\Logos définitifs\elipse-bleu.jpg"/>
          <p:cNvPicPr>
            <a:picLocks noChangeAspect="1" noChangeArrowheads="1"/>
          </p:cNvPicPr>
          <p:nvPr userDrawn="1"/>
        </p:nvPicPr>
        <p:blipFill>
          <a:blip r:embed="rId3" cstate="print">
            <a:extLst/>
          </a:blip>
          <a:srcRect/>
          <a:stretch>
            <a:fillRect/>
          </a:stretch>
        </p:blipFill>
        <p:spPr bwMode="auto">
          <a:xfrm>
            <a:off x="62203" y="0"/>
            <a:ext cx="2133533" cy="1058046"/>
          </a:xfrm>
          <a:prstGeom prst="rect">
            <a:avLst/>
          </a:prstGeom>
          <a:noFill/>
          <a:effectLst>
            <a:glow>
              <a:schemeClr val="accent1"/>
            </a:glow>
          </a:effectLst>
          <a:extLst/>
        </p:spPr>
      </p:pic>
      <p:sp>
        <p:nvSpPr>
          <p:cNvPr id="4" name="Text Box 8"/>
          <p:cNvSpPr txBox="1">
            <a:spLocks noChangeArrowheads="1"/>
          </p:cNvSpPr>
          <p:nvPr/>
        </p:nvSpPr>
        <p:spPr bwMode="auto">
          <a:xfrm>
            <a:off x="468313" y="1484313"/>
            <a:ext cx="8135937" cy="366712"/>
          </a:xfrm>
          <a:prstGeom prst="rect">
            <a:avLst/>
          </a:prstGeom>
          <a:noFill/>
          <a:ln>
            <a:noFill/>
          </a:ln>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defRPr/>
            </a:pPr>
            <a:endParaRPr lang="fr-FR" b="0" smtClean="0">
              <a:ea typeface="+mn-ea"/>
            </a:endParaRPr>
          </a:p>
        </p:txBody>
      </p:sp>
    </p:spTree>
    <p:extLst>
      <p:ext uri="{BB962C8B-B14F-4D97-AF65-F5344CB8AC3E}">
        <p14:creationId xmlns="" xmlns:p14="http://schemas.microsoft.com/office/powerpoint/2010/main" val="1898155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Rectangle 5"/>
          <p:cNvSpPr>
            <a:spLocks noGrp="1" noChangeArrowheads="1"/>
          </p:cNvSpPr>
          <p:nvPr>
            <p:ph type="ftr" sz="quarter" idx="10"/>
          </p:nvPr>
        </p:nvSpPr>
        <p:spPr>
          <a:xfrm>
            <a:off x="468313" y="6453188"/>
            <a:ext cx="5903912" cy="287337"/>
          </a:xfrm>
        </p:spPr>
        <p:txBody>
          <a:bodyPr/>
          <a:lstStyle>
            <a:lvl1pPr>
              <a:defRPr/>
            </a:lvl1pPr>
          </a:lstStyle>
          <a:p>
            <a:pPr>
              <a:defRPr/>
            </a:pPr>
            <a:endParaRPr lang="fr-FR"/>
          </a:p>
        </p:txBody>
      </p:sp>
      <p:sp>
        <p:nvSpPr>
          <p:cNvPr id="5" name="Espace réservé du numéro de diapositive 2"/>
          <p:cNvSpPr>
            <a:spLocks noGrp="1"/>
          </p:cNvSpPr>
          <p:nvPr>
            <p:ph type="sldNum" sz="quarter" idx="11"/>
          </p:nvPr>
        </p:nvSpPr>
        <p:spPr>
          <a:xfrm>
            <a:off x="8101013" y="6386513"/>
            <a:ext cx="585787" cy="365125"/>
          </a:xfrm>
        </p:spPr>
        <p:txBody>
          <a:bodyPr/>
          <a:lstStyle>
            <a:lvl1pPr>
              <a:defRPr/>
            </a:lvl1pPr>
          </a:lstStyle>
          <a:p>
            <a:pPr>
              <a:defRPr/>
            </a:pPr>
            <a:fld id="{B76C7E36-823A-46A6-875F-00F9C47A1AC5}" type="slidenum">
              <a:rPr lang="fr-FR" altLang="fr-FR"/>
              <a:pPr>
                <a:defRPr/>
              </a:pPr>
              <a:t>‹N°›</a:t>
            </a:fld>
            <a:endParaRPr lang="fr-FR" alt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5"/>
          <p:cNvSpPr>
            <a:spLocks noGrp="1" noChangeArrowheads="1"/>
          </p:cNvSpPr>
          <p:nvPr>
            <p:ph type="ftr" sz="quarter" idx="10"/>
          </p:nvPr>
        </p:nvSpPr>
        <p:spPr>
          <a:xfrm>
            <a:off x="395288" y="6453188"/>
            <a:ext cx="5905500" cy="287337"/>
          </a:xfrm>
        </p:spPr>
        <p:txBody>
          <a:bodyPr/>
          <a:lstStyle>
            <a:lvl1pPr>
              <a:defRPr/>
            </a:lvl1pPr>
          </a:lstStyle>
          <a:p>
            <a:pPr>
              <a:defRPr/>
            </a:pPr>
            <a:endParaRPr lang="fr-FR"/>
          </a:p>
        </p:txBody>
      </p:sp>
      <p:sp>
        <p:nvSpPr>
          <p:cNvPr id="6" name="Espace réservé du numéro de diapositive 2"/>
          <p:cNvSpPr>
            <a:spLocks noGrp="1"/>
          </p:cNvSpPr>
          <p:nvPr>
            <p:ph type="sldNum" sz="quarter" idx="11"/>
          </p:nvPr>
        </p:nvSpPr>
        <p:spPr>
          <a:xfrm>
            <a:off x="8101013" y="6386513"/>
            <a:ext cx="585787" cy="365125"/>
          </a:xfrm>
        </p:spPr>
        <p:txBody>
          <a:bodyPr/>
          <a:lstStyle>
            <a:lvl1pPr>
              <a:defRPr/>
            </a:lvl1pPr>
          </a:lstStyle>
          <a:p>
            <a:pPr>
              <a:defRPr/>
            </a:pPr>
            <a:fld id="{8784D0E1-1B0C-4901-90BA-36F7A931D045}" type="slidenum">
              <a:rPr lang="fr-FR" altLang="fr-FR"/>
              <a:pPr>
                <a:defRPr/>
              </a:pPr>
              <a:t>‹N°›</a:t>
            </a:fld>
            <a:endParaRPr lang="fr-FR" alt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Titre 1"/>
          <p:cNvSpPr>
            <a:spLocks noGrp="1"/>
          </p:cNvSpPr>
          <p:nvPr>
            <p:ph type="title"/>
          </p:nvPr>
        </p:nvSpPr>
        <p:spPr>
          <a:xfrm>
            <a:off x="907368" y="53751"/>
            <a:ext cx="8229600" cy="1143001"/>
          </a:xfrm>
        </p:spPr>
        <p:txBody>
          <a:bodyPr/>
          <a:lstStyle/>
          <a:p>
            <a:r>
              <a:rPr lang="fr-FR" dirty="0" smtClean="0"/>
              <a:t>Modifiez le style du titre</a:t>
            </a:r>
            <a:endParaRPr lang="fr-FR" dirty="0"/>
          </a:p>
        </p:txBody>
      </p:sp>
      <p:sp>
        <p:nvSpPr>
          <p:cNvPr id="3" name="Rectangle 5"/>
          <p:cNvSpPr>
            <a:spLocks noGrp="1" noChangeArrowheads="1"/>
          </p:cNvSpPr>
          <p:nvPr>
            <p:ph type="ftr" sz="quarter" idx="10"/>
          </p:nvPr>
        </p:nvSpPr>
        <p:spPr>
          <a:xfrm>
            <a:off x="395288" y="6453188"/>
            <a:ext cx="6048375" cy="287337"/>
          </a:xfrm>
        </p:spPr>
        <p:txBody>
          <a:bodyPr/>
          <a:lstStyle>
            <a:lvl1pPr>
              <a:defRPr sz="1400" b="0">
                <a:solidFill>
                  <a:srgbClr val="8C8CB6"/>
                </a:solidFill>
              </a:defRPr>
            </a:lvl1pPr>
          </a:lstStyle>
          <a:p>
            <a:pPr>
              <a:defRPr/>
            </a:pPr>
            <a:endParaRPr lang="fr-FR"/>
          </a:p>
        </p:txBody>
      </p:sp>
      <p:sp>
        <p:nvSpPr>
          <p:cNvPr id="4" name="Espace réservé du numéro de diapositive 2"/>
          <p:cNvSpPr>
            <a:spLocks noGrp="1"/>
          </p:cNvSpPr>
          <p:nvPr>
            <p:ph type="sldNum" sz="quarter" idx="11"/>
          </p:nvPr>
        </p:nvSpPr>
        <p:spPr>
          <a:xfrm>
            <a:off x="8035925" y="6375400"/>
            <a:ext cx="585788" cy="365125"/>
          </a:xfrm>
        </p:spPr>
        <p:txBody>
          <a:bodyPr/>
          <a:lstStyle>
            <a:lvl1pPr>
              <a:defRPr/>
            </a:lvl1pPr>
          </a:lstStyle>
          <a:p>
            <a:pPr>
              <a:defRPr/>
            </a:pPr>
            <a:fld id="{45533B03-07AD-4C55-966F-8F24BB855E3C}" type="slidenum">
              <a:rPr lang="fr-FR" altLang="fr-FR"/>
              <a:pPr>
                <a:defRPr/>
              </a:pPr>
              <a:t>‹N°›</a:t>
            </a:fld>
            <a:endParaRPr lang="fr-FR" alt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2_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a:xfrm>
            <a:off x="179388" y="6453188"/>
            <a:ext cx="7705725" cy="287337"/>
          </a:xfrm>
        </p:spPr>
        <p:txBody>
          <a:bodyPr/>
          <a:lstStyle>
            <a:lvl1pPr>
              <a:defRPr/>
            </a:lvl1pPr>
          </a:lstStyle>
          <a:p>
            <a:pPr>
              <a:defRPr/>
            </a:pPr>
            <a:endParaRPr lang="fr-FR"/>
          </a:p>
        </p:txBody>
      </p:sp>
      <p:sp>
        <p:nvSpPr>
          <p:cNvPr id="3" name="Espace réservé du numéro de diapositive 2"/>
          <p:cNvSpPr>
            <a:spLocks noGrp="1"/>
          </p:cNvSpPr>
          <p:nvPr>
            <p:ph type="sldNum" sz="quarter" idx="11"/>
          </p:nvPr>
        </p:nvSpPr>
        <p:spPr>
          <a:xfrm>
            <a:off x="8305800" y="6419850"/>
            <a:ext cx="587375" cy="365125"/>
          </a:xfrm>
        </p:spPr>
        <p:txBody>
          <a:bodyPr/>
          <a:lstStyle>
            <a:lvl1pPr>
              <a:defRPr/>
            </a:lvl1pPr>
          </a:lstStyle>
          <a:p>
            <a:pPr>
              <a:defRPr/>
            </a:pPr>
            <a:fld id="{7516A0D9-A454-4E44-A1D7-9558462B30DE}" type="slidenum">
              <a:rPr lang="fr-FR" altLang="fr-FR"/>
              <a:pPr>
                <a:defRPr/>
              </a:pPr>
              <a:t>‹N°›</a:t>
            </a:fld>
            <a:endParaRPr lang="fr-FR" alt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9_Vide">
    <p:spTree>
      <p:nvGrpSpPr>
        <p:cNvPr id="1" name=""/>
        <p:cNvGrpSpPr/>
        <p:nvPr/>
      </p:nvGrpSpPr>
      <p:grpSpPr>
        <a:xfrm>
          <a:off x="0" y="0"/>
          <a:ext cx="0" cy="0"/>
          <a:chOff x="0" y="0"/>
          <a:chExt cx="0" cy="0"/>
        </a:xfrm>
      </p:grpSpPr>
      <p:pic>
        <p:nvPicPr>
          <p:cNvPr id="2" name="Picture 16" descr="D:\Cécile\Recherches &amp; Solidarités\SITE\Révision\Logos Sylvain\Logos définitifs\elipse-bleu.jpg"/>
          <p:cNvPicPr>
            <a:picLocks noChangeAspect="1" noChangeArrowheads="1"/>
          </p:cNvPicPr>
          <p:nvPr userDrawn="1"/>
        </p:nvPicPr>
        <p:blipFill>
          <a:blip r:embed="rId2" cstate="print">
            <a:extLst/>
          </a:blip>
          <a:srcRect/>
          <a:stretch>
            <a:fillRect/>
          </a:stretch>
        </p:blipFill>
        <p:spPr bwMode="auto">
          <a:xfrm>
            <a:off x="8282985" y="6403100"/>
            <a:ext cx="681503" cy="337966"/>
          </a:xfrm>
          <a:prstGeom prst="rect">
            <a:avLst/>
          </a:prstGeom>
          <a:noFill/>
          <a:effectLst>
            <a:glow>
              <a:schemeClr val="accent1"/>
            </a:glow>
          </a:effectLst>
          <a:extLst/>
        </p:spPr>
      </p:pic>
      <p:pic>
        <p:nvPicPr>
          <p:cNvPr id="3" name="Picture 16" descr="D:\Cécile\Recherches &amp; Solidarités\SITE\Révision\Logos Sylvain\Logos définitifs\elipse-bleu.jpg"/>
          <p:cNvPicPr>
            <a:picLocks noChangeAspect="1" noChangeArrowheads="1"/>
          </p:cNvPicPr>
          <p:nvPr userDrawn="1"/>
        </p:nvPicPr>
        <p:blipFill>
          <a:blip r:embed="rId3" cstate="print">
            <a:extLst/>
          </a:blip>
          <a:srcRect/>
          <a:stretch>
            <a:fillRect/>
          </a:stretch>
        </p:blipFill>
        <p:spPr bwMode="auto">
          <a:xfrm>
            <a:off x="62203" y="0"/>
            <a:ext cx="2133533" cy="1058046"/>
          </a:xfrm>
          <a:prstGeom prst="rect">
            <a:avLst/>
          </a:prstGeom>
          <a:noFill/>
          <a:effectLst>
            <a:glow>
              <a:schemeClr val="accent1"/>
            </a:glow>
          </a:effectLst>
          <a:extLst/>
        </p:spPr>
      </p:pic>
      <p:sp>
        <p:nvSpPr>
          <p:cNvPr id="4" name="Text Box 8"/>
          <p:cNvSpPr txBox="1">
            <a:spLocks noChangeArrowheads="1"/>
          </p:cNvSpPr>
          <p:nvPr/>
        </p:nvSpPr>
        <p:spPr bwMode="auto">
          <a:xfrm>
            <a:off x="468313" y="1484313"/>
            <a:ext cx="8135937" cy="366712"/>
          </a:xfrm>
          <a:prstGeom prst="rect">
            <a:avLst/>
          </a:prstGeom>
          <a:noFill/>
          <a:ln>
            <a:noFill/>
          </a:ln>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defRPr/>
            </a:pPr>
            <a:endParaRPr lang="fr-FR" b="0"/>
          </a:p>
        </p:txBody>
      </p:sp>
    </p:spTree>
    <p:extLst>
      <p:ext uri="{BB962C8B-B14F-4D97-AF65-F5344CB8AC3E}">
        <p14:creationId xmlns="" xmlns:p14="http://schemas.microsoft.com/office/powerpoint/2010/main" val="100063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10_Vide">
    <p:spTree>
      <p:nvGrpSpPr>
        <p:cNvPr id="1" name=""/>
        <p:cNvGrpSpPr/>
        <p:nvPr/>
      </p:nvGrpSpPr>
      <p:grpSpPr>
        <a:xfrm>
          <a:off x="0" y="0"/>
          <a:ext cx="0" cy="0"/>
          <a:chOff x="0" y="0"/>
          <a:chExt cx="0" cy="0"/>
        </a:xfrm>
      </p:grpSpPr>
      <p:pic>
        <p:nvPicPr>
          <p:cNvPr id="2" name="Picture 16" descr="D:\Cécile\Recherches &amp; Solidarités\SITE\Révision\Logos Sylvain\Logos définitifs\elipse-bleu.jpg"/>
          <p:cNvPicPr>
            <a:picLocks noChangeAspect="1" noChangeArrowheads="1"/>
          </p:cNvPicPr>
          <p:nvPr userDrawn="1"/>
        </p:nvPicPr>
        <p:blipFill>
          <a:blip r:embed="rId2" cstate="print">
            <a:extLst/>
          </a:blip>
          <a:srcRect/>
          <a:stretch>
            <a:fillRect/>
          </a:stretch>
        </p:blipFill>
        <p:spPr bwMode="auto">
          <a:xfrm>
            <a:off x="8282985" y="6403100"/>
            <a:ext cx="681503" cy="337966"/>
          </a:xfrm>
          <a:prstGeom prst="rect">
            <a:avLst/>
          </a:prstGeom>
          <a:noFill/>
          <a:effectLst>
            <a:glow>
              <a:schemeClr val="accent1"/>
            </a:glow>
          </a:effectLst>
          <a:extLst/>
        </p:spPr>
      </p:pic>
      <p:pic>
        <p:nvPicPr>
          <p:cNvPr id="3" name="Picture 16" descr="D:\Cécile\Recherches &amp; Solidarités\SITE\Révision\Logos Sylvain\Logos définitifs\elipse-bleu.jpg"/>
          <p:cNvPicPr>
            <a:picLocks noChangeAspect="1" noChangeArrowheads="1"/>
          </p:cNvPicPr>
          <p:nvPr userDrawn="1"/>
        </p:nvPicPr>
        <p:blipFill>
          <a:blip r:embed="rId3" cstate="print">
            <a:extLst/>
          </a:blip>
          <a:srcRect/>
          <a:stretch>
            <a:fillRect/>
          </a:stretch>
        </p:blipFill>
        <p:spPr bwMode="auto">
          <a:xfrm>
            <a:off x="62203" y="0"/>
            <a:ext cx="2133533" cy="1058046"/>
          </a:xfrm>
          <a:prstGeom prst="rect">
            <a:avLst/>
          </a:prstGeom>
          <a:noFill/>
          <a:effectLst>
            <a:glow>
              <a:schemeClr val="accent1"/>
            </a:glow>
          </a:effectLst>
          <a:extLst/>
        </p:spPr>
      </p:pic>
      <p:sp>
        <p:nvSpPr>
          <p:cNvPr id="4" name="Text Box 8"/>
          <p:cNvSpPr txBox="1">
            <a:spLocks noChangeArrowheads="1"/>
          </p:cNvSpPr>
          <p:nvPr/>
        </p:nvSpPr>
        <p:spPr bwMode="auto">
          <a:xfrm>
            <a:off x="468313" y="1484313"/>
            <a:ext cx="8135937" cy="366712"/>
          </a:xfrm>
          <a:prstGeom prst="rect">
            <a:avLst/>
          </a:prstGeom>
          <a:noFill/>
          <a:ln>
            <a:noFill/>
          </a:ln>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defRPr/>
            </a:pPr>
            <a:endParaRPr lang="fr-FR" b="0"/>
          </a:p>
        </p:txBody>
      </p:sp>
    </p:spTree>
    <p:extLst>
      <p:ext uri="{BB962C8B-B14F-4D97-AF65-F5344CB8AC3E}">
        <p14:creationId xmlns="" xmlns:p14="http://schemas.microsoft.com/office/powerpoint/2010/main" val="100063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14_Vide">
    <p:spTree>
      <p:nvGrpSpPr>
        <p:cNvPr id="1" name=""/>
        <p:cNvGrpSpPr/>
        <p:nvPr/>
      </p:nvGrpSpPr>
      <p:grpSpPr>
        <a:xfrm>
          <a:off x="0" y="0"/>
          <a:ext cx="0" cy="0"/>
          <a:chOff x="0" y="0"/>
          <a:chExt cx="0" cy="0"/>
        </a:xfrm>
      </p:grpSpPr>
      <p:pic>
        <p:nvPicPr>
          <p:cNvPr id="2" name="Picture 16" descr="D:\Cécile\Recherches &amp; Solidarités\SITE\Révision\Logos Sylvain\Logos définitifs\elipse-bleu.jpg"/>
          <p:cNvPicPr>
            <a:picLocks noChangeAspect="1" noChangeArrowheads="1"/>
          </p:cNvPicPr>
          <p:nvPr userDrawn="1"/>
        </p:nvPicPr>
        <p:blipFill>
          <a:blip r:embed="rId2" cstate="print">
            <a:extLst/>
          </a:blip>
          <a:srcRect/>
          <a:stretch>
            <a:fillRect/>
          </a:stretch>
        </p:blipFill>
        <p:spPr bwMode="auto">
          <a:xfrm>
            <a:off x="8282985" y="6403100"/>
            <a:ext cx="681503" cy="337966"/>
          </a:xfrm>
          <a:prstGeom prst="rect">
            <a:avLst/>
          </a:prstGeom>
          <a:noFill/>
          <a:effectLst>
            <a:glow>
              <a:schemeClr val="accent1"/>
            </a:glow>
          </a:effectLst>
          <a:extLst/>
        </p:spPr>
      </p:pic>
      <p:pic>
        <p:nvPicPr>
          <p:cNvPr id="3" name="Picture 16" descr="D:\Cécile\Recherches &amp; Solidarités\SITE\Révision\Logos Sylvain\Logos définitifs\elipse-bleu.jpg"/>
          <p:cNvPicPr>
            <a:picLocks noChangeAspect="1" noChangeArrowheads="1"/>
          </p:cNvPicPr>
          <p:nvPr userDrawn="1"/>
        </p:nvPicPr>
        <p:blipFill>
          <a:blip r:embed="rId3" cstate="print">
            <a:extLst/>
          </a:blip>
          <a:srcRect/>
          <a:stretch>
            <a:fillRect/>
          </a:stretch>
        </p:blipFill>
        <p:spPr bwMode="auto">
          <a:xfrm>
            <a:off x="62203" y="0"/>
            <a:ext cx="2133533" cy="1058046"/>
          </a:xfrm>
          <a:prstGeom prst="rect">
            <a:avLst/>
          </a:prstGeom>
          <a:noFill/>
          <a:effectLst>
            <a:glow>
              <a:schemeClr val="accent1"/>
            </a:glow>
          </a:effectLst>
          <a:extLst/>
        </p:spPr>
      </p:pic>
      <p:sp>
        <p:nvSpPr>
          <p:cNvPr id="4" name="Text Box 8"/>
          <p:cNvSpPr txBox="1">
            <a:spLocks noChangeArrowheads="1"/>
          </p:cNvSpPr>
          <p:nvPr/>
        </p:nvSpPr>
        <p:spPr bwMode="auto">
          <a:xfrm>
            <a:off x="468313" y="1484313"/>
            <a:ext cx="8135937" cy="366712"/>
          </a:xfrm>
          <a:prstGeom prst="rect">
            <a:avLst/>
          </a:prstGeom>
          <a:noFill/>
          <a:ln>
            <a:noFill/>
          </a:ln>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defRPr/>
            </a:pPr>
            <a:endParaRPr lang="fr-FR" b="0"/>
          </a:p>
        </p:txBody>
      </p:sp>
    </p:spTree>
    <p:extLst>
      <p:ext uri="{BB962C8B-B14F-4D97-AF65-F5344CB8AC3E}">
        <p14:creationId xmlns="" xmlns:p14="http://schemas.microsoft.com/office/powerpoint/2010/main" val="1000634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Vide">
    <p:spTree>
      <p:nvGrpSpPr>
        <p:cNvPr id="1" name=""/>
        <p:cNvGrpSpPr/>
        <p:nvPr/>
      </p:nvGrpSpPr>
      <p:grpSpPr>
        <a:xfrm>
          <a:off x="0" y="0"/>
          <a:ext cx="0" cy="0"/>
          <a:chOff x="0" y="0"/>
          <a:chExt cx="0" cy="0"/>
        </a:xfrm>
      </p:grpSpPr>
      <p:pic>
        <p:nvPicPr>
          <p:cNvPr id="2" name="Picture 16" descr="D:\Cécile\Recherches &amp; Solidarités\SITE\Révision\Logos Sylvain\Logos définitifs\elipse-bleu.jpg"/>
          <p:cNvPicPr>
            <a:picLocks noChangeAspect="1" noChangeArrowheads="1"/>
          </p:cNvPicPr>
          <p:nvPr userDrawn="1"/>
        </p:nvPicPr>
        <p:blipFill>
          <a:blip r:embed="rId2" cstate="print">
            <a:extLst/>
          </a:blip>
          <a:srcRect/>
          <a:stretch>
            <a:fillRect/>
          </a:stretch>
        </p:blipFill>
        <p:spPr bwMode="auto">
          <a:xfrm>
            <a:off x="8282985" y="6403100"/>
            <a:ext cx="681503" cy="337966"/>
          </a:xfrm>
          <a:prstGeom prst="rect">
            <a:avLst/>
          </a:prstGeom>
          <a:noFill/>
          <a:effectLst>
            <a:glow>
              <a:schemeClr val="accent1"/>
            </a:glow>
          </a:effectLst>
          <a:extLst/>
        </p:spPr>
      </p:pic>
      <p:pic>
        <p:nvPicPr>
          <p:cNvPr id="3" name="Picture 16" descr="D:\Cécile\Recherches &amp; Solidarités\SITE\Révision\Logos Sylvain\Logos définitifs\elipse-bleu.jpg"/>
          <p:cNvPicPr>
            <a:picLocks noChangeAspect="1" noChangeArrowheads="1"/>
          </p:cNvPicPr>
          <p:nvPr userDrawn="1"/>
        </p:nvPicPr>
        <p:blipFill>
          <a:blip r:embed="rId3" cstate="print">
            <a:extLst/>
          </a:blip>
          <a:srcRect/>
          <a:stretch>
            <a:fillRect/>
          </a:stretch>
        </p:blipFill>
        <p:spPr bwMode="auto">
          <a:xfrm>
            <a:off x="62203" y="0"/>
            <a:ext cx="2133533" cy="1058046"/>
          </a:xfrm>
          <a:prstGeom prst="rect">
            <a:avLst/>
          </a:prstGeom>
          <a:noFill/>
          <a:effectLst>
            <a:glow>
              <a:schemeClr val="accent1"/>
            </a:glow>
          </a:effectLst>
          <a:extLst/>
        </p:spPr>
      </p:pic>
      <p:sp>
        <p:nvSpPr>
          <p:cNvPr id="4" name="Text Box 8"/>
          <p:cNvSpPr txBox="1">
            <a:spLocks noChangeArrowheads="1"/>
          </p:cNvSpPr>
          <p:nvPr/>
        </p:nvSpPr>
        <p:spPr bwMode="auto">
          <a:xfrm>
            <a:off x="468313" y="1484313"/>
            <a:ext cx="8135937" cy="366712"/>
          </a:xfrm>
          <a:prstGeom prst="rect">
            <a:avLst/>
          </a:prstGeom>
          <a:noFill/>
          <a:ln>
            <a:noFill/>
          </a:ln>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spcBef>
                <a:spcPct val="50000"/>
              </a:spcBef>
              <a:defRPr/>
            </a:pPr>
            <a:endParaRPr lang="fr-FR" b="0" smtClean="0">
              <a:ea typeface="+mn-ea"/>
            </a:endParaRPr>
          </a:p>
        </p:txBody>
      </p:sp>
    </p:spTree>
    <p:extLst>
      <p:ext uri="{BB962C8B-B14F-4D97-AF65-F5344CB8AC3E}">
        <p14:creationId xmlns="" xmlns:p14="http://schemas.microsoft.com/office/powerpoint/2010/main" val="2955336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16" descr="D:\Cécile\Recherches &amp; Solidarités\SITE\Révision\Logos Sylvain\Logos définitifs\elipse-bleu.jpg"/>
          <p:cNvPicPr>
            <a:picLocks noChangeAspect="1" noChangeArrowheads="1"/>
          </p:cNvPicPr>
          <p:nvPr/>
        </p:nvPicPr>
        <p:blipFill>
          <a:blip r:embed="rId12" cstate="print">
            <a:extLst/>
          </a:blip>
          <a:srcRect/>
          <a:stretch>
            <a:fillRect/>
          </a:stretch>
        </p:blipFill>
        <p:spPr bwMode="auto">
          <a:xfrm>
            <a:off x="8071928" y="6403100"/>
            <a:ext cx="681503" cy="337966"/>
          </a:xfrm>
          <a:prstGeom prst="rect">
            <a:avLst/>
          </a:prstGeom>
          <a:noFill/>
          <a:effectLst>
            <a:glow>
              <a:schemeClr val="accent1"/>
            </a:glow>
          </a:effectLst>
          <a:extLst/>
        </p:spPr>
      </p:pic>
      <p:pic>
        <p:nvPicPr>
          <p:cNvPr id="7" name="Picture 16" descr="D:\Cécile\Recherches &amp; Solidarités\SITE\Révision\Logos Sylvain\Logos définitifs\elipse-bleu.jpg"/>
          <p:cNvPicPr>
            <a:picLocks noChangeAspect="1" noChangeArrowheads="1"/>
          </p:cNvPicPr>
          <p:nvPr/>
        </p:nvPicPr>
        <p:blipFill>
          <a:blip r:embed="rId13" cstate="print">
            <a:extLst/>
          </a:blip>
          <a:srcRect/>
          <a:stretch>
            <a:fillRect/>
          </a:stretch>
        </p:blipFill>
        <p:spPr bwMode="auto">
          <a:xfrm>
            <a:off x="62203" y="0"/>
            <a:ext cx="2133533" cy="1058046"/>
          </a:xfrm>
          <a:prstGeom prst="rect">
            <a:avLst/>
          </a:prstGeom>
          <a:noFill/>
          <a:effectLst>
            <a:glow>
              <a:schemeClr val="accent1"/>
            </a:glow>
          </a:effectLst>
          <a:extLst/>
        </p:spPr>
      </p:pic>
      <p:sp>
        <p:nvSpPr>
          <p:cNvPr id="1029" name="Rectangle 5"/>
          <p:cNvSpPr>
            <a:spLocks noGrp="1" noChangeArrowheads="1"/>
          </p:cNvSpPr>
          <p:nvPr>
            <p:ph type="ftr" sz="quarter" idx="3"/>
          </p:nvPr>
        </p:nvSpPr>
        <p:spPr bwMode="auto">
          <a:xfrm>
            <a:off x="179388" y="6453188"/>
            <a:ext cx="8924925" cy="2873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8C8CB6"/>
                </a:solidFill>
                <a:latin typeface="Maiandra GD" pitchFamily="34" charset="0"/>
                <a:cs typeface="Arial" charset="0"/>
              </a:defRPr>
            </a:lvl1pPr>
          </a:lstStyle>
          <a:p>
            <a:pPr>
              <a:defRPr/>
            </a:pPr>
            <a:endParaRPr lang="fr-FR"/>
          </a:p>
        </p:txBody>
      </p:sp>
      <p:sp>
        <p:nvSpPr>
          <p:cNvPr id="1027" name="Text Box 8"/>
          <p:cNvSpPr txBox="1">
            <a:spLocks noChangeArrowheads="1"/>
          </p:cNvSpPr>
          <p:nvPr/>
        </p:nvSpPr>
        <p:spPr bwMode="auto">
          <a:xfrm>
            <a:off x="468313" y="1484313"/>
            <a:ext cx="8135937" cy="366712"/>
          </a:xfrm>
          <a:prstGeom prst="rect">
            <a:avLst/>
          </a:prstGeom>
          <a:noFill/>
          <a:ln>
            <a:noFill/>
          </a:ln>
          <a:extLst/>
        </p:spPr>
        <p:txBody>
          <a:bodyPr>
            <a:spAutoFit/>
          </a:bodyPr>
          <a:lstStyle>
            <a:lvl1pPr eaLnBrk="0" hangingPunct="0">
              <a:defRPr sz="1600" b="1">
                <a:solidFill>
                  <a:schemeClr val="tx1"/>
                </a:solidFill>
                <a:latin typeface="Arial" charset="0"/>
                <a:cs typeface="Arial" charset="0"/>
              </a:defRPr>
            </a:lvl1pPr>
            <a:lvl2pPr marL="742950" indent="-285750" eaLnBrk="0" hangingPunct="0">
              <a:defRPr sz="1600" b="1">
                <a:solidFill>
                  <a:schemeClr val="tx1"/>
                </a:solidFill>
                <a:latin typeface="Arial" charset="0"/>
                <a:cs typeface="Arial" charset="0"/>
              </a:defRPr>
            </a:lvl2pPr>
            <a:lvl3pPr marL="1143000" indent="-228600" eaLnBrk="0" hangingPunct="0">
              <a:defRPr sz="1600" b="1">
                <a:solidFill>
                  <a:schemeClr val="tx1"/>
                </a:solidFill>
                <a:latin typeface="Arial" charset="0"/>
                <a:cs typeface="Arial" charset="0"/>
              </a:defRPr>
            </a:lvl3pPr>
            <a:lvl4pPr marL="1600200" indent="-228600" eaLnBrk="0" hangingPunct="0">
              <a:defRPr sz="1600" b="1">
                <a:solidFill>
                  <a:schemeClr val="tx1"/>
                </a:solidFill>
                <a:latin typeface="Arial" charset="0"/>
                <a:cs typeface="Arial" charset="0"/>
              </a:defRPr>
            </a:lvl4pPr>
            <a:lvl5pPr marL="2057400" indent="-228600" eaLnBrk="0" hangingPunct="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eaLnBrk="1" hangingPunct="1">
              <a:spcBef>
                <a:spcPct val="50000"/>
              </a:spcBef>
              <a:defRPr/>
            </a:pPr>
            <a:endParaRPr lang="fr-FR" sz="1800" b="0" smtClean="0"/>
          </a:p>
        </p:txBody>
      </p:sp>
      <p:sp>
        <p:nvSpPr>
          <p:cNvPr id="1030" name="Rectangle 2"/>
          <p:cNvSpPr>
            <a:spLocks noGrp="1" noChangeArrowheads="1"/>
          </p:cNvSpPr>
          <p:nvPr>
            <p:ph type="title"/>
          </p:nvPr>
        </p:nvSpPr>
        <p:spPr bwMode="auto">
          <a:xfrm>
            <a:off x="908050" y="476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3" name="Espace réservé du numéro de diapositive 2"/>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b="0">
                <a:solidFill>
                  <a:srgbClr val="8C8CB6"/>
                </a:solidFill>
                <a:latin typeface="Maiandra GD" pitchFamily="34" charset="0"/>
              </a:defRPr>
            </a:lvl1pPr>
          </a:lstStyle>
          <a:p>
            <a:pPr>
              <a:defRPr/>
            </a:pPr>
            <a:fld id="{A8CEE274-631C-4BF7-B58A-5AA0A170209F}"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4658" r:id="rId1"/>
    <p:sldLayoutId id="2147484659" r:id="rId2"/>
    <p:sldLayoutId id="2147484660" r:id="rId3"/>
    <p:sldLayoutId id="2147484661" r:id="rId4"/>
    <p:sldLayoutId id="2147484662" r:id="rId5"/>
    <p:sldLayoutId id="2147484671" r:id="rId6"/>
    <p:sldLayoutId id="2147484672" r:id="rId7"/>
    <p:sldLayoutId id="2147484676" r:id="rId8"/>
    <p:sldLayoutId id="2147484677" r:id="rId9"/>
    <p:sldLayoutId id="2147484678" r:id="rId10"/>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rgbClr val="666699"/>
          </a:solidFill>
          <a:latin typeface="+mj-lt"/>
          <a:ea typeface="+mj-ea"/>
          <a:cs typeface="+mj-cs"/>
        </a:defRPr>
      </a:lvl1pPr>
      <a:lvl2pPr algn="l" rtl="0" eaLnBrk="0" fontAlgn="base" hangingPunct="0">
        <a:spcBef>
          <a:spcPct val="0"/>
        </a:spcBef>
        <a:spcAft>
          <a:spcPct val="0"/>
        </a:spcAft>
        <a:defRPr sz="2800" b="1">
          <a:solidFill>
            <a:srgbClr val="666699"/>
          </a:solidFill>
          <a:latin typeface="Maiandra GD" pitchFamily="34" charset="0"/>
        </a:defRPr>
      </a:lvl2pPr>
      <a:lvl3pPr algn="l" rtl="0" eaLnBrk="0" fontAlgn="base" hangingPunct="0">
        <a:spcBef>
          <a:spcPct val="0"/>
        </a:spcBef>
        <a:spcAft>
          <a:spcPct val="0"/>
        </a:spcAft>
        <a:defRPr sz="2800" b="1">
          <a:solidFill>
            <a:srgbClr val="666699"/>
          </a:solidFill>
          <a:latin typeface="Maiandra GD" pitchFamily="34" charset="0"/>
        </a:defRPr>
      </a:lvl3pPr>
      <a:lvl4pPr algn="l" rtl="0" eaLnBrk="0" fontAlgn="base" hangingPunct="0">
        <a:spcBef>
          <a:spcPct val="0"/>
        </a:spcBef>
        <a:spcAft>
          <a:spcPct val="0"/>
        </a:spcAft>
        <a:defRPr sz="2800" b="1">
          <a:solidFill>
            <a:srgbClr val="666699"/>
          </a:solidFill>
          <a:latin typeface="Maiandra GD" pitchFamily="34" charset="0"/>
        </a:defRPr>
      </a:lvl4pPr>
      <a:lvl5pPr algn="l" rtl="0" eaLnBrk="0" fontAlgn="base" hangingPunct="0">
        <a:spcBef>
          <a:spcPct val="0"/>
        </a:spcBef>
        <a:spcAft>
          <a:spcPct val="0"/>
        </a:spcAft>
        <a:defRPr sz="2800" b="1">
          <a:solidFill>
            <a:srgbClr val="666699"/>
          </a:solidFill>
          <a:latin typeface="Maiandra GD" pitchFamily="34" charset="0"/>
        </a:defRPr>
      </a:lvl5pPr>
      <a:lvl6pPr marL="457200" algn="l" rtl="0" fontAlgn="base">
        <a:spcBef>
          <a:spcPct val="0"/>
        </a:spcBef>
        <a:spcAft>
          <a:spcPct val="0"/>
        </a:spcAft>
        <a:defRPr sz="2800" b="1">
          <a:solidFill>
            <a:srgbClr val="6B2C41"/>
          </a:solidFill>
          <a:latin typeface="Maiandra GD" pitchFamily="34" charset="0"/>
        </a:defRPr>
      </a:lvl6pPr>
      <a:lvl7pPr marL="914400" algn="l" rtl="0" fontAlgn="base">
        <a:spcBef>
          <a:spcPct val="0"/>
        </a:spcBef>
        <a:spcAft>
          <a:spcPct val="0"/>
        </a:spcAft>
        <a:defRPr sz="2800" b="1">
          <a:solidFill>
            <a:srgbClr val="6B2C41"/>
          </a:solidFill>
          <a:latin typeface="Maiandra GD" pitchFamily="34" charset="0"/>
        </a:defRPr>
      </a:lvl7pPr>
      <a:lvl8pPr marL="1371600" algn="l" rtl="0" fontAlgn="base">
        <a:spcBef>
          <a:spcPct val="0"/>
        </a:spcBef>
        <a:spcAft>
          <a:spcPct val="0"/>
        </a:spcAft>
        <a:defRPr sz="2800" b="1">
          <a:solidFill>
            <a:srgbClr val="6B2C41"/>
          </a:solidFill>
          <a:latin typeface="Maiandra GD" pitchFamily="34" charset="0"/>
        </a:defRPr>
      </a:lvl8pPr>
      <a:lvl9pPr marL="1828800" algn="l" rtl="0" fontAlgn="base">
        <a:spcBef>
          <a:spcPct val="0"/>
        </a:spcBef>
        <a:spcAft>
          <a:spcPct val="0"/>
        </a:spcAft>
        <a:defRPr sz="2800" b="1">
          <a:solidFill>
            <a:srgbClr val="6B2C41"/>
          </a:solidFill>
          <a:latin typeface="Maiandra GD" pitchFamily="34" charset="0"/>
        </a:defRPr>
      </a:lvl9pPr>
    </p:titleStyle>
    <p:bodyStyle>
      <a:lvl1pPr marL="1588" indent="-1588" algn="l" rtl="0" eaLnBrk="0" fontAlgn="base" hangingPunct="0">
        <a:spcBef>
          <a:spcPct val="20000"/>
        </a:spcBef>
        <a:spcAft>
          <a:spcPct val="0"/>
        </a:spcAft>
        <a:buChar char="•"/>
        <a:defRPr sz="2000">
          <a:solidFill>
            <a:srgbClr val="6B2C41"/>
          </a:solidFill>
          <a:latin typeface="+mn-lt"/>
          <a:ea typeface="+mn-ea"/>
          <a:cs typeface="+mn-cs"/>
        </a:defRPr>
      </a:lvl1pPr>
      <a:lvl2pPr marL="917575" indent="-285750" algn="l" rtl="0" eaLnBrk="0" fontAlgn="base" hangingPunct="0">
        <a:spcBef>
          <a:spcPct val="20000"/>
        </a:spcBef>
        <a:spcAft>
          <a:spcPct val="0"/>
        </a:spcAft>
        <a:buChar char="–"/>
        <a:defRPr sz="2800">
          <a:solidFill>
            <a:schemeClr val="tx1"/>
          </a:solidFill>
          <a:latin typeface="+mn-lt"/>
          <a:cs typeface="+mn-cs"/>
        </a:defRPr>
      </a:lvl2pPr>
      <a:lvl3pPr marL="1325563" indent="-228600" algn="l" rtl="0" eaLnBrk="0" fontAlgn="base" hangingPunct="0">
        <a:spcBef>
          <a:spcPct val="20000"/>
        </a:spcBef>
        <a:spcAft>
          <a:spcPct val="0"/>
        </a:spcAft>
        <a:buChar char="•"/>
        <a:defRPr sz="2400">
          <a:solidFill>
            <a:schemeClr val="tx1"/>
          </a:solidFill>
          <a:latin typeface="+mn-lt"/>
          <a:cs typeface="+mn-cs"/>
        </a:defRPr>
      </a:lvl3pPr>
      <a:lvl4pPr marL="1733550" indent="-228600" algn="l" rtl="0" eaLnBrk="0" fontAlgn="base" hangingPunct="0">
        <a:spcBef>
          <a:spcPct val="20000"/>
        </a:spcBef>
        <a:spcAft>
          <a:spcPct val="0"/>
        </a:spcAft>
        <a:buChar char="–"/>
        <a:defRPr sz="2000">
          <a:solidFill>
            <a:schemeClr val="tx1"/>
          </a:solidFill>
          <a:latin typeface="+mn-lt"/>
          <a:cs typeface="+mn-cs"/>
        </a:defRPr>
      </a:lvl4pPr>
      <a:lvl5pPr marL="2141538" indent="-228600" algn="l" rtl="0" eaLnBrk="0" fontAlgn="base" hangingPunct="0">
        <a:spcBef>
          <a:spcPct val="20000"/>
        </a:spcBef>
        <a:spcAft>
          <a:spcPct val="0"/>
        </a:spcAft>
        <a:buChar char="»"/>
        <a:defRPr sz="2000">
          <a:solidFill>
            <a:schemeClr val="tx1"/>
          </a:solidFill>
          <a:latin typeface="+mn-lt"/>
          <a:cs typeface="+mn-cs"/>
        </a:defRPr>
      </a:lvl5pPr>
      <a:lvl6pPr marL="2598738" indent="-228600" algn="l" rtl="0" fontAlgn="base">
        <a:spcBef>
          <a:spcPct val="20000"/>
        </a:spcBef>
        <a:spcAft>
          <a:spcPct val="0"/>
        </a:spcAft>
        <a:buChar char="»"/>
        <a:defRPr sz="2000">
          <a:solidFill>
            <a:schemeClr val="tx1"/>
          </a:solidFill>
          <a:latin typeface="+mn-lt"/>
          <a:cs typeface="+mn-cs"/>
        </a:defRPr>
      </a:lvl6pPr>
      <a:lvl7pPr marL="3055938" indent="-228600" algn="l" rtl="0" fontAlgn="base">
        <a:spcBef>
          <a:spcPct val="20000"/>
        </a:spcBef>
        <a:spcAft>
          <a:spcPct val="0"/>
        </a:spcAft>
        <a:buChar char="»"/>
        <a:defRPr sz="2000">
          <a:solidFill>
            <a:schemeClr val="tx1"/>
          </a:solidFill>
          <a:latin typeface="+mn-lt"/>
          <a:cs typeface="+mn-cs"/>
        </a:defRPr>
      </a:lvl7pPr>
      <a:lvl8pPr marL="3513138" indent="-228600" algn="l" rtl="0" fontAlgn="base">
        <a:spcBef>
          <a:spcPct val="20000"/>
        </a:spcBef>
        <a:spcAft>
          <a:spcPct val="0"/>
        </a:spcAft>
        <a:buChar char="»"/>
        <a:defRPr sz="2000">
          <a:solidFill>
            <a:schemeClr val="tx1"/>
          </a:solidFill>
          <a:latin typeface="+mn-lt"/>
          <a:cs typeface="+mn-cs"/>
        </a:defRPr>
      </a:lvl8pPr>
      <a:lvl9pPr marL="3970338"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hyperlink" Target="http://www.recherches-solidarites.org/" TargetMode="External"/><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8" name="Picture 16" descr="D:\Cécile\Recherches &amp; Solidarités\SITE\Révision\Logos Sylvain\Logos définitifs\elipse-bleu.jpg"/>
          <p:cNvPicPr>
            <a:picLocks noChangeAspect="1" noChangeArrowheads="1"/>
          </p:cNvPicPr>
          <p:nvPr/>
        </p:nvPicPr>
        <p:blipFill>
          <a:blip r:embed="rId3" cstate="print">
            <a:extLst/>
          </a:blip>
          <a:srcRect/>
          <a:stretch>
            <a:fillRect/>
          </a:stretch>
        </p:blipFill>
        <p:spPr bwMode="auto">
          <a:xfrm>
            <a:off x="468313" y="1548631"/>
            <a:ext cx="8294224" cy="4113212"/>
          </a:xfrm>
          <a:prstGeom prst="rect">
            <a:avLst/>
          </a:prstGeom>
          <a:noFill/>
          <a:effectLst>
            <a:glow>
              <a:schemeClr val="accent1"/>
            </a:glow>
          </a:effectLst>
          <a:extLst/>
        </p:spPr>
      </p:pic>
      <p:sp>
        <p:nvSpPr>
          <p:cNvPr id="8195" name="Rectangle 4"/>
          <p:cNvSpPr>
            <a:spLocks noGrp="1" noChangeArrowheads="1"/>
          </p:cNvSpPr>
          <p:nvPr>
            <p:ph type="ctrTitle" idx="4294967295"/>
          </p:nvPr>
        </p:nvSpPr>
        <p:spPr>
          <a:xfrm>
            <a:off x="1042988" y="2924944"/>
            <a:ext cx="7772400" cy="2088232"/>
          </a:xfrm>
        </p:spPr>
        <p:txBody>
          <a:bodyPr/>
          <a:lstStyle/>
          <a:p>
            <a:pPr algn="ctr" eaLnBrk="1" hangingPunct="1">
              <a:lnSpc>
                <a:spcPct val="150000"/>
              </a:lnSpc>
              <a:spcAft>
                <a:spcPts val="600"/>
              </a:spcAft>
            </a:pPr>
            <a:r>
              <a:rPr lang="fr-FR" altLang="fr-FR" dirty="0" smtClean="0">
                <a:solidFill>
                  <a:srgbClr val="FF6600"/>
                </a:solidFill>
                <a:latin typeface="Calibri" pitchFamily="34" charset="0"/>
              </a:rPr>
              <a:t>La formation à distance</a:t>
            </a:r>
            <a:br>
              <a:rPr lang="fr-FR" altLang="fr-FR" dirty="0" smtClean="0">
                <a:solidFill>
                  <a:srgbClr val="FF6600"/>
                </a:solidFill>
                <a:latin typeface="Calibri" pitchFamily="34" charset="0"/>
              </a:rPr>
            </a:br>
            <a:r>
              <a:rPr lang="fr-FR" altLang="fr-FR" dirty="0" smtClean="0">
                <a:solidFill>
                  <a:srgbClr val="FF6600"/>
                </a:solidFill>
                <a:latin typeface="Calibri" pitchFamily="34" charset="0"/>
              </a:rPr>
              <a:t>Eléments de cadrage</a:t>
            </a:r>
            <a:r>
              <a:rPr lang="fr-FR" altLang="fr-FR" sz="2400" dirty="0" smtClean="0">
                <a:solidFill>
                  <a:schemeClr val="bg2">
                    <a:lumMod val="50000"/>
                  </a:schemeClr>
                </a:solidFill>
                <a:latin typeface="Calibri" pitchFamily="34" charset="0"/>
              </a:rPr>
              <a:t/>
            </a:r>
            <a:br>
              <a:rPr lang="fr-FR" altLang="fr-FR" sz="2400" dirty="0" smtClean="0">
                <a:solidFill>
                  <a:schemeClr val="bg2">
                    <a:lumMod val="50000"/>
                  </a:schemeClr>
                </a:solidFill>
                <a:latin typeface="Calibri" pitchFamily="34" charset="0"/>
              </a:rPr>
            </a:br>
            <a:r>
              <a:rPr lang="fr-FR" altLang="fr-FR" sz="2400" dirty="0" smtClean="0">
                <a:solidFill>
                  <a:schemeClr val="bg2">
                    <a:lumMod val="50000"/>
                  </a:schemeClr>
                </a:solidFill>
                <a:latin typeface="Calibri" pitchFamily="34" charset="0"/>
              </a:rPr>
              <a:t>  </a:t>
            </a:r>
            <a:r>
              <a:rPr lang="fr-FR" altLang="fr-FR" sz="2400" dirty="0" smtClean="0">
                <a:latin typeface="Calibri" pitchFamily="34" charset="0"/>
              </a:rPr>
              <a:t/>
            </a:r>
            <a:br>
              <a:rPr lang="fr-FR" altLang="fr-FR" sz="2400" dirty="0" smtClean="0">
                <a:latin typeface="Calibri" pitchFamily="34" charset="0"/>
              </a:rPr>
            </a:br>
            <a:endParaRPr lang="fr-FR" altLang="fr-FR" sz="1800" dirty="0" smtClean="0">
              <a:solidFill>
                <a:srgbClr val="FF6600"/>
              </a:solidFill>
              <a:latin typeface="Calibri" pitchFamily="34" charset="0"/>
            </a:endParaRPr>
          </a:p>
        </p:txBody>
      </p:sp>
      <p:sp>
        <p:nvSpPr>
          <p:cNvPr id="8196" name="Rectangle 2"/>
          <p:cNvSpPr>
            <a:spLocks noGrp="1" noChangeArrowheads="1"/>
          </p:cNvSpPr>
          <p:nvPr>
            <p:ph type="subTitle" idx="4294967295"/>
          </p:nvPr>
        </p:nvSpPr>
        <p:spPr bwMode="auto">
          <a:xfrm>
            <a:off x="5724128" y="4365104"/>
            <a:ext cx="2232173" cy="550863"/>
          </a:xfrm>
          <a:prstGeom prst="rect">
            <a:avLst/>
          </a:prstGeom>
          <a:noFill/>
          <a:ln>
            <a:miter lim="800000"/>
            <a:headEnd/>
            <a:tailEnd/>
          </a:ln>
        </p:spPr>
        <p:txBody>
          <a:bodyPr/>
          <a:lstStyle/>
          <a:p>
            <a:pPr marL="0" indent="0" algn="ctr" eaLnBrk="1" hangingPunct="1">
              <a:buFontTx/>
              <a:buNone/>
            </a:pPr>
            <a:r>
              <a:rPr lang="fr-FR" altLang="fr-FR" sz="1800" b="1" dirty="0" smtClean="0">
                <a:solidFill>
                  <a:srgbClr val="666699"/>
                </a:solidFill>
                <a:latin typeface="Calibri" pitchFamily="34" charset="0"/>
              </a:rPr>
              <a:t> 3 février 2017</a:t>
            </a:r>
          </a:p>
          <a:p>
            <a:pPr marL="0" indent="0" algn="ctr" eaLnBrk="1" hangingPunct="1">
              <a:buFontTx/>
              <a:buNone/>
            </a:pPr>
            <a:endParaRPr lang="fr-FR" altLang="fr-FR" sz="1800" dirty="0" smtClean="0">
              <a:solidFill>
                <a:srgbClr val="666699"/>
              </a:solidFill>
              <a:latin typeface="Calibri" pitchFamily="34" charset="0"/>
            </a:endParaRPr>
          </a:p>
        </p:txBody>
      </p:sp>
      <p:sp>
        <p:nvSpPr>
          <p:cNvPr id="8197" name="Rectangle 5"/>
          <p:cNvSpPr>
            <a:spLocks noChangeArrowheads="1"/>
          </p:cNvSpPr>
          <p:nvPr/>
        </p:nvSpPr>
        <p:spPr bwMode="auto">
          <a:xfrm>
            <a:off x="0" y="2636838"/>
            <a:ext cx="184150" cy="336550"/>
          </a:xfrm>
          <a:prstGeom prst="rect">
            <a:avLst/>
          </a:prstGeom>
          <a:noFill/>
          <a:ln w="9525">
            <a:noFill/>
            <a:miter lim="800000"/>
            <a:headEnd/>
            <a:tailEnd/>
          </a:ln>
        </p:spPr>
        <p:txBody>
          <a:bodyPr wrap="none" anchor="ctr">
            <a:spAutoFit/>
          </a:bodyPr>
          <a:lstStyle/>
          <a:p>
            <a:pPr eaLnBrk="1" hangingPunct="1"/>
            <a:endParaRPr lang="fr-FR" altLang="fr-FR"/>
          </a:p>
        </p:txBody>
      </p:sp>
      <p:sp>
        <p:nvSpPr>
          <p:cNvPr id="8199" name="Rectangle 9"/>
          <p:cNvSpPr>
            <a:spLocks noChangeArrowheads="1"/>
          </p:cNvSpPr>
          <p:nvPr/>
        </p:nvSpPr>
        <p:spPr bwMode="auto">
          <a:xfrm>
            <a:off x="1281113" y="2732088"/>
            <a:ext cx="184150" cy="336550"/>
          </a:xfrm>
          <a:prstGeom prst="rect">
            <a:avLst/>
          </a:prstGeom>
          <a:noFill/>
          <a:ln w="9525">
            <a:noFill/>
            <a:miter lim="800000"/>
            <a:headEnd/>
            <a:tailEnd/>
          </a:ln>
        </p:spPr>
        <p:txBody>
          <a:bodyPr wrap="none" anchor="ctr">
            <a:spAutoFit/>
          </a:bodyPr>
          <a:lstStyle/>
          <a:p>
            <a:pPr eaLnBrk="1" hangingPunct="1"/>
            <a:endParaRPr lang="fr-FR" altLang="fr-FR"/>
          </a:p>
        </p:txBody>
      </p:sp>
      <p:sp>
        <p:nvSpPr>
          <p:cNvPr id="8200" name="Rectangle 10"/>
          <p:cNvSpPr>
            <a:spLocks noChangeArrowheads="1"/>
          </p:cNvSpPr>
          <p:nvPr/>
        </p:nvSpPr>
        <p:spPr bwMode="auto">
          <a:xfrm>
            <a:off x="1281113" y="2732088"/>
            <a:ext cx="184150" cy="336550"/>
          </a:xfrm>
          <a:prstGeom prst="rect">
            <a:avLst/>
          </a:prstGeom>
          <a:noFill/>
          <a:ln w="9525">
            <a:noFill/>
            <a:miter lim="800000"/>
            <a:headEnd/>
            <a:tailEnd/>
          </a:ln>
        </p:spPr>
        <p:txBody>
          <a:bodyPr wrap="none" anchor="ctr">
            <a:spAutoFit/>
          </a:bodyPr>
          <a:lstStyle/>
          <a:p>
            <a:pPr eaLnBrk="1" hangingPunct="1"/>
            <a:endParaRPr lang="fr-FR" altLang="fr-FR"/>
          </a:p>
        </p:txBody>
      </p:sp>
      <p:sp>
        <p:nvSpPr>
          <p:cNvPr id="8201" name="Rectangle 11"/>
          <p:cNvSpPr>
            <a:spLocks noChangeArrowheads="1"/>
          </p:cNvSpPr>
          <p:nvPr/>
        </p:nvSpPr>
        <p:spPr bwMode="auto">
          <a:xfrm>
            <a:off x="1281113" y="2732088"/>
            <a:ext cx="184150" cy="336550"/>
          </a:xfrm>
          <a:prstGeom prst="rect">
            <a:avLst/>
          </a:prstGeom>
          <a:noFill/>
          <a:ln w="9525">
            <a:noFill/>
            <a:miter lim="800000"/>
            <a:headEnd/>
            <a:tailEnd/>
          </a:ln>
        </p:spPr>
        <p:txBody>
          <a:bodyPr wrap="none" anchor="ctr">
            <a:spAutoFit/>
          </a:bodyPr>
          <a:lstStyle/>
          <a:p>
            <a:pPr eaLnBrk="1" hangingPunct="1"/>
            <a:endParaRPr lang="fr-FR" altLang="fr-FR"/>
          </a:p>
        </p:txBody>
      </p:sp>
      <p:sp>
        <p:nvSpPr>
          <p:cNvPr id="8202" name="Rectangle 13"/>
          <p:cNvSpPr>
            <a:spLocks noChangeArrowheads="1"/>
          </p:cNvSpPr>
          <p:nvPr/>
        </p:nvSpPr>
        <p:spPr bwMode="auto">
          <a:xfrm>
            <a:off x="1281113" y="2732088"/>
            <a:ext cx="184150" cy="336550"/>
          </a:xfrm>
          <a:prstGeom prst="rect">
            <a:avLst/>
          </a:prstGeom>
          <a:noFill/>
          <a:ln w="9525">
            <a:noFill/>
            <a:miter lim="800000"/>
            <a:headEnd/>
            <a:tailEnd/>
          </a:ln>
        </p:spPr>
        <p:txBody>
          <a:bodyPr wrap="none" anchor="ctr">
            <a:spAutoFit/>
          </a:bodyPr>
          <a:lstStyle/>
          <a:p>
            <a:pPr eaLnBrk="1" hangingPunct="1"/>
            <a:endParaRPr lang="fr-FR" altLang="fr-FR"/>
          </a:p>
        </p:txBody>
      </p:sp>
      <p:sp>
        <p:nvSpPr>
          <p:cNvPr id="8203" name="Rectangle 14"/>
          <p:cNvSpPr>
            <a:spLocks noChangeArrowheads="1"/>
          </p:cNvSpPr>
          <p:nvPr/>
        </p:nvSpPr>
        <p:spPr bwMode="auto">
          <a:xfrm>
            <a:off x="1281113" y="2732088"/>
            <a:ext cx="184150" cy="336550"/>
          </a:xfrm>
          <a:prstGeom prst="rect">
            <a:avLst/>
          </a:prstGeom>
          <a:noFill/>
          <a:ln w="9525">
            <a:noFill/>
            <a:miter lim="800000"/>
            <a:headEnd/>
            <a:tailEnd/>
          </a:ln>
        </p:spPr>
        <p:txBody>
          <a:bodyPr wrap="none" anchor="ctr">
            <a:spAutoFit/>
          </a:bodyPr>
          <a:lstStyle/>
          <a:p>
            <a:pPr eaLnBrk="1" hangingPunct="1"/>
            <a:endParaRPr lang="fr-FR" altLang="fr-FR"/>
          </a:p>
        </p:txBody>
      </p:sp>
      <p:sp>
        <p:nvSpPr>
          <p:cNvPr id="8204" name="Rectangle 15"/>
          <p:cNvSpPr>
            <a:spLocks noChangeArrowheads="1"/>
          </p:cNvSpPr>
          <p:nvPr/>
        </p:nvSpPr>
        <p:spPr bwMode="auto">
          <a:xfrm>
            <a:off x="1281113" y="2732088"/>
            <a:ext cx="184150" cy="336550"/>
          </a:xfrm>
          <a:prstGeom prst="rect">
            <a:avLst/>
          </a:prstGeom>
          <a:noFill/>
          <a:ln w="9525">
            <a:noFill/>
            <a:miter lim="800000"/>
            <a:headEnd/>
            <a:tailEnd/>
          </a:ln>
        </p:spPr>
        <p:txBody>
          <a:bodyPr wrap="none" anchor="ctr">
            <a:spAutoFit/>
          </a:bodyPr>
          <a:lstStyle/>
          <a:p>
            <a:pPr eaLnBrk="1" hangingPunct="1"/>
            <a:endParaRPr lang="fr-FR" altLang="fr-FR"/>
          </a:p>
        </p:txBody>
      </p:sp>
      <p:pic>
        <p:nvPicPr>
          <p:cNvPr id="8205" name="Picture 18" descr="D:\Cécile\Recherches &amp; Solidarités\SITE\Révision\Logos Sylvain\Logos définitifs\logo-web-bleu-bis.jpg"/>
          <p:cNvPicPr>
            <a:picLocks noChangeAspect="1" noChangeArrowheads="1"/>
          </p:cNvPicPr>
          <p:nvPr/>
        </p:nvPicPr>
        <p:blipFill>
          <a:blip r:embed="rId4" cstate="print"/>
          <a:srcRect/>
          <a:stretch>
            <a:fillRect/>
          </a:stretch>
        </p:blipFill>
        <p:spPr bwMode="auto">
          <a:xfrm>
            <a:off x="468313" y="260350"/>
            <a:ext cx="2698750" cy="788988"/>
          </a:xfrm>
          <a:prstGeom prst="rect">
            <a:avLst/>
          </a:prstGeom>
          <a:noFill/>
          <a:ln w="9525">
            <a:noFill/>
            <a:miter lim="800000"/>
            <a:headEnd/>
            <a:tailEnd/>
          </a:ln>
        </p:spPr>
      </p:pic>
      <p:sp>
        <p:nvSpPr>
          <p:cNvPr id="2" name="AutoShape 6" descr="Résultat de recherche d'images pour &quot;préfet région rhone alpes auvergne image&quot;"/>
          <p:cNvSpPr>
            <a:spLocks noChangeAspect="1" noChangeArrowheads="1"/>
          </p:cNvSpPr>
          <p:nvPr/>
        </p:nvSpPr>
        <p:spPr bwMode="auto">
          <a:xfrm>
            <a:off x="155575" y="-547688"/>
            <a:ext cx="1076325" cy="1152526"/>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8" descr="Résultat de recherche d'images pour &quot;préfet région rhone alpes auvergne image&quot;"/>
          <p:cNvSpPr>
            <a:spLocks noChangeAspect="1" noChangeArrowheads="1"/>
          </p:cNvSpPr>
          <p:nvPr/>
        </p:nvSpPr>
        <p:spPr bwMode="auto">
          <a:xfrm>
            <a:off x="307975" y="-395288"/>
            <a:ext cx="1076325" cy="1152526"/>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5" name="Image 14" descr="N:\DJEPVA.B2\Missions\B2\FDVA\Ville_Jeunesse_Sports_FDVA.png"/>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6444208" y="5013176"/>
            <a:ext cx="2178174" cy="1463845"/>
          </a:xfrm>
          <a:prstGeom prst="rect">
            <a:avLst/>
          </a:prstGeom>
          <a:noFill/>
          <a:ln>
            <a:noFill/>
          </a:ln>
        </p:spPr>
      </p:pic>
      <p:pic>
        <p:nvPicPr>
          <p:cNvPr id="16" name="Image 15"/>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7452320" y="260648"/>
            <a:ext cx="1080000" cy="1242001"/>
          </a:xfrm>
          <a:prstGeom prst="rect">
            <a:avLst/>
          </a:prstGeom>
        </p:spPr>
      </p:pic>
      <p:sp>
        <p:nvSpPr>
          <p:cNvPr id="17" name="ZoneTexte 16"/>
          <p:cNvSpPr txBox="1"/>
          <p:nvPr/>
        </p:nvSpPr>
        <p:spPr>
          <a:xfrm>
            <a:off x="539552" y="5733256"/>
            <a:ext cx="5184576" cy="584775"/>
          </a:xfrm>
          <a:prstGeom prst="rect">
            <a:avLst/>
          </a:prstGeom>
          <a:noFill/>
        </p:spPr>
        <p:txBody>
          <a:bodyPr wrap="square" rtlCol="0">
            <a:spAutoFit/>
          </a:bodyPr>
          <a:lstStyle/>
          <a:p>
            <a:pPr algn="ctr"/>
            <a:r>
              <a:rPr lang="fr-FR" dirty="0" smtClean="0">
                <a:solidFill>
                  <a:srgbClr val="666699"/>
                </a:solidFill>
              </a:rPr>
              <a:t>Cécile BAZIN – </a:t>
            </a:r>
            <a:r>
              <a:rPr lang="fr-FR" dirty="0" err="1" smtClean="0">
                <a:solidFill>
                  <a:srgbClr val="666699"/>
                </a:solidFill>
              </a:rPr>
              <a:t>Nesrine</a:t>
            </a:r>
            <a:r>
              <a:rPr lang="fr-FR" dirty="0" smtClean="0">
                <a:solidFill>
                  <a:srgbClr val="666699"/>
                </a:solidFill>
              </a:rPr>
              <a:t> DANI – Claire DUBIEN Marie DUROS – Jacques MALET</a:t>
            </a:r>
            <a:endParaRPr lang="fr-FR" dirty="0">
              <a:solidFill>
                <a:srgbClr val="66669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6" descr="D:\Cécile\Recherches &amp; Solidarités\SITE\Révision\Logos Sylvain\Logos définitifs\elipse-bleu.jpg"/>
          <p:cNvPicPr>
            <a:picLocks noChangeAspect="1" noChangeArrowheads="1"/>
          </p:cNvPicPr>
          <p:nvPr/>
        </p:nvPicPr>
        <p:blipFill>
          <a:blip r:embed="rId3" cstate="print">
            <a:extLst/>
          </a:blip>
          <a:srcRect/>
          <a:stretch>
            <a:fillRect/>
          </a:stretch>
        </p:blipFill>
        <p:spPr bwMode="auto">
          <a:xfrm>
            <a:off x="251520" y="1548631"/>
            <a:ext cx="8294224" cy="4113212"/>
          </a:xfrm>
          <a:prstGeom prst="rect">
            <a:avLst/>
          </a:prstGeom>
          <a:noFill/>
          <a:effectLst>
            <a:glow>
              <a:schemeClr val="accent1"/>
            </a:glow>
          </a:effectLst>
          <a:extLst/>
        </p:spPr>
      </p:pic>
      <p:sp>
        <p:nvSpPr>
          <p:cNvPr id="13315" name="Rectangle 2"/>
          <p:cNvSpPr txBox="1">
            <a:spLocks noChangeArrowheads="1"/>
          </p:cNvSpPr>
          <p:nvPr/>
        </p:nvSpPr>
        <p:spPr bwMode="auto">
          <a:xfrm>
            <a:off x="179388" y="28575"/>
            <a:ext cx="8958262" cy="1214438"/>
          </a:xfrm>
          <a:prstGeom prst="rect">
            <a:avLst/>
          </a:prstGeom>
          <a:solidFill>
            <a:schemeClr val="bg1"/>
          </a:solidFill>
          <a:ln w="9525">
            <a:noFill/>
            <a:miter lim="800000"/>
            <a:headEnd/>
            <a:tailEnd/>
          </a:ln>
        </p:spPr>
        <p:txBody>
          <a:bodyPr anchor="ctr"/>
          <a:lstStyle/>
          <a:p>
            <a:pPr eaLnBrk="1" hangingPunct="1"/>
            <a:endParaRPr lang="fr-FR" altLang="fr-FR" sz="2400">
              <a:solidFill>
                <a:srgbClr val="666699"/>
              </a:solidFill>
              <a:latin typeface="Maiandra GD" pitchFamily="34" charset="0"/>
            </a:endParaRPr>
          </a:p>
        </p:txBody>
      </p:sp>
      <p:sp>
        <p:nvSpPr>
          <p:cNvPr id="13316" name="Rectangle 2"/>
          <p:cNvSpPr txBox="1">
            <a:spLocks noChangeArrowheads="1"/>
          </p:cNvSpPr>
          <p:nvPr/>
        </p:nvSpPr>
        <p:spPr bwMode="auto">
          <a:xfrm>
            <a:off x="1476375" y="2492375"/>
            <a:ext cx="6767513" cy="2663825"/>
          </a:xfrm>
          <a:prstGeom prst="rect">
            <a:avLst/>
          </a:prstGeom>
          <a:noFill/>
          <a:ln w="9525">
            <a:noFill/>
            <a:miter lim="800000"/>
            <a:headEnd/>
            <a:tailEnd/>
          </a:ln>
        </p:spPr>
        <p:txBody>
          <a:bodyPr anchor="ctr"/>
          <a:lstStyle/>
          <a:p>
            <a:pPr eaLnBrk="1" hangingPunct="1">
              <a:lnSpc>
                <a:spcPct val="120000"/>
              </a:lnSpc>
              <a:tabLst>
                <a:tab pos="542925" algn="l"/>
              </a:tabLst>
            </a:pPr>
            <a:r>
              <a:rPr lang="fr-FR" altLang="fr-FR" sz="2800" b="0" dirty="0">
                <a:solidFill>
                  <a:srgbClr val="666699"/>
                </a:solidFill>
                <a:latin typeface="Maiandra GD" pitchFamily="34" charset="0"/>
              </a:rPr>
              <a:t>		</a:t>
            </a:r>
            <a:r>
              <a:rPr lang="fr-FR" altLang="fr-FR" sz="2800" b="0" dirty="0" smtClean="0">
                <a:solidFill>
                  <a:srgbClr val="FF6600"/>
                </a:solidFill>
                <a:latin typeface="Maiandra GD" pitchFamily="34" charset="0"/>
              </a:rPr>
              <a:t>        II - Le numérique </a:t>
            </a:r>
          </a:p>
          <a:p>
            <a:pPr eaLnBrk="1" hangingPunct="1">
              <a:lnSpc>
                <a:spcPct val="120000"/>
              </a:lnSpc>
              <a:tabLst>
                <a:tab pos="542925" algn="l"/>
              </a:tabLst>
            </a:pPr>
            <a:r>
              <a:rPr lang="fr-FR" altLang="fr-FR" sz="2800" b="0" dirty="0" smtClean="0">
                <a:solidFill>
                  <a:srgbClr val="FF6600"/>
                </a:solidFill>
                <a:latin typeface="Maiandra GD" pitchFamily="34" charset="0"/>
              </a:rPr>
              <a:t>                    dans les associations</a:t>
            </a:r>
            <a:endParaRPr lang="fr-FR" altLang="fr-FR" sz="2800" b="0" dirty="0">
              <a:solidFill>
                <a:srgbClr val="FF6600"/>
              </a:solidFill>
              <a:latin typeface="Maiandra GD" pitchFamily="34" charset="0"/>
            </a:endParaRPr>
          </a:p>
        </p:txBody>
      </p:sp>
      <p:sp>
        <p:nvSpPr>
          <p:cNvPr id="13317" name="Espace réservé du numéro de diapositive 1"/>
          <p:cNvSpPr>
            <a:spLocks noGrp="1"/>
          </p:cNvSpPr>
          <p:nvPr>
            <p:ph type="sldNum" sz="quarter" idx="11"/>
          </p:nvPr>
        </p:nvSpPr>
        <p:spPr bwMode="auto">
          <a:noFill/>
          <a:ln>
            <a:miter lim="800000"/>
            <a:headEnd/>
            <a:tailEnd/>
          </a:ln>
        </p:spPr>
        <p:txBody>
          <a:bodyPr/>
          <a:lstStyle/>
          <a:p>
            <a:fld id="{E5184590-658C-41E4-92C8-5B15F30E3322}" type="slidenum">
              <a:rPr lang="fr-FR" altLang="fr-FR" smtClean="0"/>
              <a:pPr/>
              <a:t>10</a:t>
            </a:fld>
            <a:endParaRPr lang="fr-FR" altLang="fr-FR" smtClean="0"/>
          </a:p>
        </p:txBody>
      </p:sp>
    </p:spTree>
    <p:extLst>
      <p:ext uri="{BB962C8B-B14F-4D97-AF65-F5344CB8AC3E}">
        <p14:creationId xmlns="" xmlns:p14="http://schemas.microsoft.com/office/powerpoint/2010/main" val="18454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828675" y="44450"/>
            <a:ext cx="6480175" cy="1081088"/>
          </a:xfrm>
        </p:spPr>
        <p:txBody>
          <a:bodyPr/>
          <a:lstStyle/>
          <a:p>
            <a:pPr eaLnBrk="1" hangingPunct="1"/>
            <a:r>
              <a:rPr lang="fr-FR" altLang="fr-FR" sz="2400" dirty="0" smtClean="0">
                <a:solidFill>
                  <a:srgbClr val="FF6600"/>
                </a:solidFill>
              </a:rPr>
              <a:t>Des sources représentatives…</a:t>
            </a:r>
          </a:p>
        </p:txBody>
      </p:sp>
      <p:sp>
        <p:nvSpPr>
          <p:cNvPr id="61443" name="Espace réservé du numéro de diapositive 1"/>
          <p:cNvSpPr>
            <a:spLocks noGrp="1"/>
          </p:cNvSpPr>
          <p:nvPr>
            <p:ph type="sldNum"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fld id="{8FC467F0-A88F-4399-824B-90A050560B49}" type="slidenum">
              <a:rPr lang="fr-FR" altLang="fr-FR" sz="1400" b="0">
                <a:solidFill>
                  <a:srgbClr val="8C8CB6"/>
                </a:solidFill>
                <a:latin typeface="Maiandra GD" pitchFamily="34" charset="0"/>
              </a:rPr>
              <a:pPr/>
              <a:t>11</a:t>
            </a:fld>
            <a:endParaRPr lang="fr-FR" altLang="fr-FR" sz="1400" b="0">
              <a:solidFill>
                <a:srgbClr val="8C8CB6"/>
              </a:solidFill>
              <a:latin typeface="Maiandra GD" pitchFamily="34" charset="0"/>
            </a:endParaRPr>
          </a:p>
        </p:txBody>
      </p:sp>
      <p:graphicFrame>
        <p:nvGraphicFramePr>
          <p:cNvPr id="6" name="Tableau 5"/>
          <p:cNvGraphicFramePr>
            <a:graphicFrameLocks noGrp="1"/>
          </p:cNvGraphicFramePr>
          <p:nvPr>
            <p:extLst>
              <p:ext uri="{D42A27DB-BD31-4B8C-83A1-F6EECF244321}">
                <p14:modId xmlns="" xmlns:p14="http://schemas.microsoft.com/office/powerpoint/2010/main" val="1185649526"/>
              </p:ext>
            </p:extLst>
          </p:nvPr>
        </p:nvGraphicFramePr>
        <p:xfrm>
          <a:off x="395536" y="3501008"/>
          <a:ext cx="8424935" cy="2155309"/>
        </p:xfrm>
        <a:graphic>
          <a:graphicData uri="http://schemas.openxmlformats.org/drawingml/2006/table">
            <a:tbl>
              <a:tblPr firstRow="1" bandRow="1">
                <a:tableStyleId>{5C22544A-7EE6-4342-B048-85BDC9FD1C3A}</a:tableStyleId>
              </a:tblPr>
              <a:tblGrid>
                <a:gridCol w="837602"/>
                <a:gridCol w="1466654"/>
                <a:gridCol w="1469401"/>
                <a:gridCol w="2325639"/>
                <a:gridCol w="2325639"/>
              </a:tblGrid>
              <a:tr h="508535">
                <a:tc>
                  <a:txBody>
                    <a:bodyPr/>
                    <a:lstStyle/>
                    <a:p>
                      <a:pPr algn="l"/>
                      <a:endParaRPr lang="fr-FR" sz="2000" b="0" dirty="0">
                        <a:solidFill>
                          <a:srgbClr val="00B3A4"/>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fr-FR" sz="2000" kern="1200" dirty="0" smtClean="0">
                          <a:solidFill>
                            <a:schemeClr val="tx1"/>
                          </a:solidFill>
                          <a:latin typeface="Arial" panose="020B0604020202020204" pitchFamily="34" charset="0"/>
                          <a:ea typeface="+mn-ea"/>
                          <a:cs typeface="Arial" panose="020B0604020202020204" pitchFamily="34" charset="0"/>
                        </a:rPr>
                        <a:t>Enquêtes en ligne</a:t>
                      </a:r>
                      <a:endParaRPr lang="fr-FR" sz="2000"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endParaRPr lang="fr-FR"/>
                    </a:p>
                  </a:txBody>
                  <a:tcPr/>
                </a:tc>
                <a:tc hMerge="1">
                  <a:txBody>
                    <a:bodyPr/>
                    <a:lstStyle/>
                    <a:p>
                      <a:pPr algn="l"/>
                      <a:endParaRPr lang="fr-FR" sz="2000" b="0" dirty="0">
                        <a:solidFill>
                          <a:srgbClr val="00B3A4"/>
                        </a:solidFill>
                        <a:latin typeface="Arial" panose="020B0604020202020204" pitchFamily="34" charset="0"/>
                        <a:cs typeface="Arial" panose="020B0604020202020204" pitchFamily="34" charset="0"/>
                      </a:endParaRPr>
                    </a:p>
                  </a:txBody>
                  <a:tcP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B w="12700" cap="flat" cmpd="sng" algn="ctr">
                      <a:solidFill>
                        <a:schemeClr val="bg2"/>
                      </a:solidFill>
                      <a:prstDash val="solid"/>
                      <a:round/>
                      <a:headEnd type="none" w="med" len="med"/>
                      <a:tailEnd type="none" w="med" len="med"/>
                    </a:lnB>
                    <a:noFill/>
                  </a:tcPr>
                </a:tc>
                <a:tc rowSpan="2">
                  <a:txBody>
                    <a:bodyPr/>
                    <a:lstStyle/>
                    <a:p>
                      <a:pPr algn="ctr"/>
                      <a:r>
                        <a:rPr lang="fr-FR" sz="2000" kern="1200" dirty="0" smtClean="0">
                          <a:solidFill>
                            <a:schemeClr val="tx1"/>
                          </a:solidFill>
                          <a:latin typeface="Arial" panose="020B0604020202020204" pitchFamily="34" charset="0"/>
                          <a:ea typeface="+mn-ea"/>
                          <a:cs typeface="Arial" panose="020B0604020202020204" pitchFamily="34" charset="0"/>
                        </a:rPr>
                        <a:t>Entretiens</a:t>
                      </a:r>
                      <a:r>
                        <a:rPr lang="fr-FR" sz="2000" kern="1200" baseline="0" dirty="0" smtClean="0">
                          <a:solidFill>
                            <a:schemeClr val="tx1"/>
                          </a:solidFill>
                          <a:latin typeface="Arial" panose="020B0604020202020204" pitchFamily="34" charset="0"/>
                          <a:ea typeface="+mn-ea"/>
                          <a:cs typeface="Arial" panose="020B0604020202020204" pitchFamily="34" charset="0"/>
                        </a:rPr>
                        <a:t> qualitatifs</a:t>
                      </a:r>
                      <a:endParaRPr lang="fr-FR" sz="2000"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r>
              <a:tr h="514772">
                <a:tc>
                  <a:txBody>
                    <a:bodyPr/>
                    <a:lstStyle/>
                    <a:p>
                      <a:pPr algn="l"/>
                      <a:endParaRPr lang="fr-FR" sz="2000" b="0" dirty="0">
                        <a:solidFill>
                          <a:srgbClr val="404040"/>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2000" b="0" dirty="0" smtClean="0">
                          <a:solidFill>
                            <a:schemeClr val="bg1"/>
                          </a:solidFill>
                          <a:latin typeface="Arial" panose="020B0604020202020204" pitchFamily="34" charset="0"/>
                          <a:cs typeface="Arial" panose="020B0604020202020204" pitchFamily="34" charset="0"/>
                        </a:rPr>
                        <a:t>Dirigeants</a:t>
                      </a:r>
                      <a:endParaRPr lang="fr-FR" sz="2000" b="0" dirty="0">
                        <a:solidFill>
                          <a:schemeClr val="bg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algn="ctr"/>
                      <a:r>
                        <a:rPr lang="fr-FR" sz="2000" b="0" dirty="0" smtClean="0">
                          <a:solidFill>
                            <a:schemeClr val="bg1"/>
                          </a:solidFill>
                          <a:latin typeface="Arial" panose="020B0604020202020204" pitchFamily="34" charset="0"/>
                          <a:cs typeface="Arial" panose="020B0604020202020204" pitchFamily="34" charset="0"/>
                        </a:rPr>
                        <a:t>Bénévoles</a:t>
                      </a:r>
                      <a:endParaRPr lang="fr-FR" sz="2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60000"/>
                        <a:lumOff val="40000"/>
                      </a:schemeClr>
                    </a:solidFill>
                  </a:tcPr>
                </a:tc>
                <a:tc>
                  <a:txBody>
                    <a:bodyPr/>
                    <a:lstStyle/>
                    <a:p>
                      <a:pPr algn="ctr"/>
                      <a:r>
                        <a:rPr lang="fr-FR" sz="2000" b="0" dirty="0" smtClean="0">
                          <a:solidFill>
                            <a:schemeClr val="bg1"/>
                          </a:solidFill>
                          <a:latin typeface="Arial" panose="020B0604020202020204" pitchFamily="34" charset="0"/>
                          <a:cs typeface="Arial" panose="020B0604020202020204" pitchFamily="34" charset="0"/>
                        </a:rPr>
                        <a:t>Associations</a:t>
                      </a:r>
                      <a:r>
                        <a:rPr lang="fr-FR" sz="2000" b="0" baseline="0" dirty="0" smtClean="0">
                          <a:solidFill>
                            <a:schemeClr val="bg1"/>
                          </a:solidFill>
                          <a:latin typeface="Arial" panose="020B0604020202020204" pitchFamily="34" charset="0"/>
                          <a:cs typeface="Arial" panose="020B0604020202020204" pitchFamily="34" charset="0"/>
                        </a:rPr>
                        <a:t> dites « connectées »*</a:t>
                      </a:r>
                      <a:endParaRPr lang="fr-FR" sz="2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lumMod val="60000"/>
                        <a:lumOff val="40000"/>
                      </a:schemeClr>
                    </a:solidFill>
                  </a:tcPr>
                </a:tc>
                <a:tc vMerge="1">
                  <a:txBody>
                    <a:bodyPr/>
                    <a:lstStyle/>
                    <a:p>
                      <a:pPr algn="ctr"/>
                      <a:endParaRPr lang="fr-FR" sz="2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00B3A4"/>
                    </a:solidFill>
                  </a:tcPr>
                </a:tc>
              </a:tr>
              <a:tr h="493996">
                <a:tc>
                  <a:txBody>
                    <a:bodyPr/>
                    <a:lstStyle/>
                    <a:p>
                      <a:pPr algn="ctr"/>
                      <a:r>
                        <a:rPr lang="fr-FR" sz="2000" b="0" dirty="0" smtClean="0">
                          <a:solidFill>
                            <a:schemeClr val="bg1"/>
                          </a:solidFill>
                          <a:latin typeface="Arial" panose="020B0604020202020204" pitchFamily="34" charset="0"/>
                          <a:cs typeface="Arial" panose="020B0604020202020204" pitchFamily="34" charset="0"/>
                        </a:rPr>
                        <a:t>2013</a:t>
                      </a:r>
                      <a:endParaRPr lang="fr-FR" sz="2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2C4558"/>
                    </a:solidFill>
                  </a:tcPr>
                </a:tc>
                <a:tc>
                  <a:txBody>
                    <a:bodyPr/>
                    <a:lstStyle/>
                    <a:p>
                      <a:pPr algn="ctr"/>
                      <a:r>
                        <a:rPr lang="fr-FR" sz="2000" b="1" dirty="0" smtClean="0">
                          <a:solidFill>
                            <a:srgbClr val="2C4558"/>
                          </a:solidFill>
                          <a:latin typeface="Arial" panose="020B0604020202020204" pitchFamily="34" charset="0"/>
                          <a:cs typeface="Arial" panose="020B0604020202020204" pitchFamily="34" charset="0"/>
                        </a:rPr>
                        <a:t>1652</a:t>
                      </a:r>
                      <a:endParaRPr lang="fr-FR" sz="2000" b="1" dirty="0">
                        <a:solidFill>
                          <a:srgbClr val="2C4558"/>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CE6F1"/>
                    </a:solidFill>
                  </a:tcPr>
                </a:tc>
                <a:tc>
                  <a:txBody>
                    <a:bodyPr/>
                    <a:lstStyle/>
                    <a:p>
                      <a:pPr algn="ctr"/>
                      <a:r>
                        <a:rPr lang="fr-FR" sz="2000" b="1" dirty="0" smtClean="0">
                          <a:solidFill>
                            <a:srgbClr val="2C4558"/>
                          </a:solidFill>
                          <a:latin typeface="Arial" panose="020B0604020202020204" pitchFamily="34" charset="0"/>
                          <a:cs typeface="Arial" panose="020B0604020202020204" pitchFamily="34" charset="0"/>
                        </a:rPr>
                        <a:t>3464</a:t>
                      </a:r>
                      <a:endParaRPr lang="fr-FR" sz="2000" b="1" dirty="0">
                        <a:solidFill>
                          <a:srgbClr val="2C4558"/>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CE6F1"/>
                    </a:solidFill>
                  </a:tcPr>
                </a:tc>
                <a:tc>
                  <a:txBody>
                    <a:bodyPr/>
                    <a:lstStyle/>
                    <a:p>
                      <a:pPr algn="ctr"/>
                      <a:r>
                        <a:rPr lang="fr-FR" sz="2000" b="1" dirty="0" smtClean="0">
                          <a:solidFill>
                            <a:srgbClr val="2C4558"/>
                          </a:solidFill>
                          <a:latin typeface="Arial" panose="020B0604020202020204" pitchFamily="34" charset="0"/>
                          <a:cs typeface="Arial" panose="020B0604020202020204" pitchFamily="34" charset="0"/>
                        </a:rPr>
                        <a:t>-</a:t>
                      </a:r>
                      <a:endParaRPr lang="fr-FR" sz="2000" b="1" dirty="0">
                        <a:solidFill>
                          <a:srgbClr val="2C4558"/>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CE6F1"/>
                    </a:solidFill>
                  </a:tcPr>
                </a:tc>
                <a:tc rowSpan="2">
                  <a:txBody>
                    <a:bodyPr/>
                    <a:lstStyle/>
                    <a:p>
                      <a:pPr algn="ctr"/>
                      <a:r>
                        <a:rPr lang="fr-FR" sz="2000" b="1" dirty="0" smtClean="0">
                          <a:solidFill>
                            <a:srgbClr val="2C4558"/>
                          </a:solidFill>
                          <a:latin typeface="Arial" panose="020B0604020202020204" pitchFamily="34" charset="0"/>
                          <a:cs typeface="Arial" panose="020B0604020202020204" pitchFamily="34" charset="0"/>
                        </a:rPr>
                        <a:t>En face à face </a:t>
                      </a:r>
                    </a:p>
                    <a:p>
                      <a:pPr algn="ctr"/>
                      <a:r>
                        <a:rPr lang="fr-FR" sz="2000" b="1" dirty="0" smtClean="0">
                          <a:solidFill>
                            <a:srgbClr val="2C4558"/>
                          </a:solidFill>
                          <a:latin typeface="Arial" panose="020B0604020202020204" pitchFamily="34" charset="0"/>
                          <a:cs typeface="Arial" panose="020B0604020202020204" pitchFamily="34" charset="0"/>
                        </a:rPr>
                        <a:t>et par téléphone</a:t>
                      </a:r>
                      <a:endParaRPr lang="fr-FR" sz="2000" b="1" dirty="0">
                        <a:solidFill>
                          <a:srgbClr val="2C4558"/>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1"/>
                    </a:solidFill>
                  </a:tcPr>
                </a:tc>
              </a:tr>
              <a:tr h="451738">
                <a:tc>
                  <a:txBody>
                    <a:bodyPr/>
                    <a:lstStyle/>
                    <a:p>
                      <a:pPr algn="ctr"/>
                      <a:r>
                        <a:rPr lang="fr-FR" sz="2000" b="0" dirty="0" smtClean="0">
                          <a:solidFill>
                            <a:schemeClr val="bg1"/>
                          </a:solidFill>
                          <a:latin typeface="Arial" panose="020B0604020202020204" pitchFamily="34" charset="0"/>
                          <a:cs typeface="Arial" panose="020B0604020202020204" pitchFamily="34" charset="0"/>
                        </a:rPr>
                        <a:t>2016</a:t>
                      </a:r>
                      <a:endParaRPr lang="fr-FR" sz="2000" b="0"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66D29"/>
                    </a:solidFill>
                  </a:tcPr>
                </a:tc>
                <a:tc>
                  <a:txBody>
                    <a:bodyPr/>
                    <a:lstStyle/>
                    <a:p>
                      <a:pPr algn="ctr"/>
                      <a:r>
                        <a:rPr lang="fr-FR" sz="2000" b="1" dirty="0" smtClean="0">
                          <a:solidFill>
                            <a:srgbClr val="F66D29"/>
                          </a:solidFill>
                          <a:latin typeface="Arial" panose="020B0604020202020204" pitchFamily="34" charset="0"/>
                          <a:cs typeface="Arial" panose="020B0604020202020204" pitchFamily="34" charset="0"/>
                        </a:rPr>
                        <a:t>1601</a:t>
                      </a:r>
                      <a:endParaRPr lang="fr-FR" sz="2000" b="1" dirty="0">
                        <a:solidFill>
                          <a:srgbClr val="F66D29"/>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CE6F1"/>
                    </a:solidFill>
                  </a:tcPr>
                </a:tc>
                <a:tc>
                  <a:txBody>
                    <a:bodyPr/>
                    <a:lstStyle/>
                    <a:p>
                      <a:pPr algn="ctr"/>
                      <a:r>
                        <a:rPr lang="fr-FR" sz="2000" b="1" dirty="0" smtClean="0">
                          <a:solidFill>
                            <a:srgbClr val="F66D29"/>
                          </a:solidFill>
                          <a:latin typeface="Arial" panose="020B0604020202020204" pitchFamily="34" charset="0"/>
                          <a:cs typeface="Arial" panose="020B0604020202020204" pitchFamily="34" charset="0"/>
                        </a:rPr>
                        <a:t>6667</a:t>
                      </a:r>
                      <a:endParaRPr lang="fr-FR" sz="2000" b="1" dirty="0">
                        <a:solidFill>
                          <a:srgbClr val="F66D29"/>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CE6F1"/>
                    </a:solidFill>
                  </a:tcPr>
                </a:tc>
                <a:tc>
                  <a:txBody>
                    <a:bodyPr/>
                    <a:lstStyle/>
                    <a:p>
                      <a:pPr algn="ctr"/>
                      <a:r>
                        <a:rPr lang="fr-FR" sz="2000" b="1" dirty="0" smtClean="0">
                          <a:solidFill>
                            <a:srgbClr val="F66D29"/>
                          </a:solidFill>
                          <a:latin typeface="Arial" panose="020B0604020202020204" pitchFamily="34" charset="0"/>
                          <a:cs typeface="Arial" panose="020B0604020202020204" pitchFamily="34" charset="0"/>
                        </a:rPr>
                        <a:t>1084</a:t>
                      </a:r>
                      <a:endParaRPr lang="fr-FR" sz="2000" b="1" dirty="0">
                        <a:solidFill>
                          <a:srgbClr val="F66D29"/>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CE6F1"/>
                    </a:solidFill>
                  </a:tcPr>
                </a:tc>
                <a:tc vMerge="1">
                  <a:txBody>
                    <a:bodyPr/>
                    <a:lstStyle/>
                    <a:p>
                      <a:pPr algn="ctr"/>
                      <a:endParaRPr lang="fr-FR" sz="2000" b="1" dirty="0">
                        <a:solidFill>
                          <a:srgbClr val="F66D29"/>
                        </a:solidFill>
                        <a:latin typeface="Arial" panose="020B0604020202020204" pitchFamily="34" charset="0"/>
                        <a:cs typeface="Arial" panose="020B060402020202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r>
            </a:tbl>
          </a:graphicData>
        </a:graphic>
      </p:graphicFrame>
      <p:sp>
        <p:nvSpPr>
          <p:cNvPr id="7" name="Rectangle 6"/>
          <p:cNvSpPr/>
          <p:nvPr/>
        </p:nvSpPr>
        <p:spPr>
          <a:xfrm>
            <a:off x="755576" y="1268760"/>
            <a:ext cx="7920880" cy="1200329"/>
          </a:xfrm>
          <a:prstGeom prst="rect">
            <a:avLst/>
          </a:prstGeom>
        </p:spPr>
        <p:txBody>
          <a:bodyPr wrap="square">
            <a:spAutoFit/>
          </a:bodyPr>
          <a:lstStyle/>
          <a:p>
            <a:pPr algn="just"/>
            <a:r>
              <a:rPr lang="fr-FR" sz="1800" dirty="0">
                <a:solidFill>
                  <a:srgbClr val="666699"/>
                </a:solidFill>
                <a:latin typeface="+mj-lt"/>
                <a:ea typeface="+mj-ea"/>
                <a:cs typeface="+mj-cs"/>
              </a:rPr>
              <a:t>… de la diversité du tissu </a:t>
            </a:r>
            <a:r>
              <a:rPr lang="fr-FR" sz="1800" dirty="0" smtClean="0">
                <a:solidFill>
                  <a:srgbClr val="666699"/>
                </a:solidFill>
                <a:latin typeface="+mj-lt"/>
                <a:ea typeface="+mj-ea"/>
                <a:cs typeface="+mj-cs"/>
              </a:rPr>
              <a:t>associatif, </a:t>
            </a:r>
          </a:p>
          <a:p>
            <a:pPr algn="just"/>
            <a:r>
              <a:rPr lang="fr-FR" sz="1800" dirty="0" smtClean="0">
                <a:solidFill>
                  <a:srgbClr val="666699"/>
                </a:solidFill>
                <a:latin typeface="+mj-lt"/>
                <a:ea typeface="+mj-ea"/>
                <a:cs typeface="+mj-cs"/>
              </a:rPr>
              <a:t>                 avec </a:t>
            </a:r>
            <a:r>
              <a:rPr lang="fr-FR" sz="1800" dirty="0">
                <a:solidFill>
                  <a:srgbClr val="666699"/>
                </a:solidFill>
                <a:latin typeface="+mj-lt"/>
                <a:ea typeface="+mj-ea"/>
                <a:cs typeface="+mj-cs"/>
              </a:rPr>
              <a:t>des réponses d’associations </a:t>
            </a:r>
            <a:endParaRPr lang="fr-FR" sz="1800" dirty="0" smtClean="0">
              <a:solidFill>
                <a:srgbClr val="666699"/>
              </a:solidFill>
              <a:latin typeface="+mj-lt"/>
              <a:ea typeface="+mj-ea"/>
              <a:cs typeface="+mj-cs"/>
            </a:endParaRPr>
          </a:p>
          <a:p>
            <a:pPr algn="just"/>
            <a:r>
              <a:rPr lang="fr-FR" sz="1800" dirty="0" smtClean="0">
                <a:solidFill>
                  <a:srgbClr val="666699"/>
                </a:solidFill>
                <a:latin typeface="+mj-lt"/>
                <a:ea typeface="+mj-ea"/>
                <a:cs typeface="+mj-cs"/>
              </a:rPr>
              <a:t>                                           de </a:t>
            </a:r>
            <a:r>
              <a:rPr lang="fr-FR" sz="1800" dirty="0">
                <a:solidFill>
                  <a:srgbClr val="666699"/>
                </a:solidFill>
                <a:latin typeface="+mj-lt"/>
                <a:ea typeface="+mj-ea"/>
                <a:cs typeface="+mj-cs"/>
              </a:rPr>
              <a:t>toute taille, </a:t>
            </a:r>
            <a:r>
              <a:rPr lang="fr-FR" sz="1800" dirty="0" smtClean="0">
                <a:solidFill>
                  <a:srgbClr val="666699"/>
                </a:solidFill>
                <a:latin typeface="+mj-lt"/>
                <a:ea typeface="+mj-ea"/>
                <a:cs typeface="+mj-cs"/>
              </a:rPr>
              <a:t>de </a:t>
            </a:r>
            <a:r>
              <a:rPr lang="fr-FR" sz="1800" dirty="0">
                <a:solidFill>
                  <a:srgbClr val="666699"/>
                </a:solidFill>
                <a:latin typeface="+mj-lt"/>
                <a:ea typeface="+mj-ea"/>
                <a:cs typeface="+mj-cs"/>
              </a:rPr>
              <a:t>tout secteur, </a:t>
            </a:r>
            <a:endParaRPr lang="fr-FR" sz="1800" dirty="0" smtClean="0">
              <a:solidFill>
                <a:srgbClr val="666699"/>
              </a:solidFill>
              <a:latin typeface="+mj-lt"/>
              <a:ea typeface="+mj-ea"/>
              <a:cs typeface="+mj-cs"/>
            </a:endParaRPr>
          </a:p>
          <a:p>
            <a:pPr algn="just"/>
            <a:r>
              <a:rPr lang="fr-FR" sz="1800" dirty="0" smtClean="0">
                <a:solidFill>
                  <a:srgbClr val="666699"/>
                </a:solidFill>
                <a:latin typeface="+mj-lt"/>
                <a:ea typeface="+mj-ea"/>
                <a:cs typeface="+mj-cs"/>
              </a:rPr>
              <a:t>                                                      réparties </a:t>
            </a:r>
            <a:r>
              <a:rPr lang="fr-FR" sz="1800" dirty="0">
                <a:solidFill>
                  <a:srgbClr val="666699"/>
                </a:solidFill>
                <a:latin typeface="+mj-lt"/>
                <a:ea typeface="+mj-ea"/>
                <a:cs typeface="+mj-cs"/>
              </a:rPr>
              <a:t>sur toute la France.</a:t>
            </a:r>
          </a:p>
        </p:txBody>
      </p:sp>
    </p:spTree>
    <p:extLst>
      <p:ext uri="{BB962C8B-B14F-4D97-AF65-F5344CB8AC3E}">
        <p14:creationId xmlns="" xmlns:p14="http://schemas.microsoft.com/office/powerpoint/2010/main" val="2741741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Des fortes évolutions en 3 ans</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12</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251520" y="1268760"/>
            <a:ext cx="8640960" cy="4750237"/>
          </a:xfrm>
          <a:prstGeom prst="roundRect">
            <a:avLst>
              <a:gd name="adj" fmla="val 16667"/>
            </a:avLst>
          </a:prstGeom>
          <a:noFill/>
          <a:ln w="9525">
            <a:solidFill>
              <a:srgbClr val="666699"/>
            </a:solidFill>
            <a:miter lim="800000"/>
            <a:headEnd/>
            <a:tailEnd/>
          </a:ln>
        </p:spPr>
        <p:txBody>
          <a:bodyPr wrap="square">
            <a:spAutoFit/>
          </a:bodyPr>
          <a:lstStyle/>
          <a:p>
            <a:pPr marL="285750" indent="-285750" algn="just">
              <a:lnSpc>
                <a:spcPct val="150000"/>
              </a:lnSpc>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Des usages numériques </a:t>
            </a:r>
            <a:r>
              <a:rPr lang="fr-FR" sz="1800" b="0" dirty="0">
                <a:solidFill>
                  <a:srgbClr val="FF6600"/>
                </a:solidFill>
              </a:rPr>
              <a:t>plus </a:t>
            </a:r>
            <a:r>
              <a:rPr lang="fr-FR" sz="1800" b="0" dirty="0" smtClean="0">
                <a:solidFill>
                  <a:srgbClr val="FF6600"/>
                </a:solidFill>
              </a:rPr>
              <a:t>répandus et plus diversifiés </a:t>
            </a:r>
            <a:r>
              <a:rPr lang="fr-FR" sz="1800" b="0" dirty="0" smtClean="0">
                <a:solidFill>
                  <a:srgbClr val="666699"/>
                </a:solidFill>
              </a:rPr>
              <a:t>: percée des réseaux sociaux et des outils collaboratifs </a:t>
            </a:r>
          </a:p>
          <a:p>
            <a:pPr marL="285750" indent="-285750" algn="just">
              <a:lnSpc>
                <a:spcPct val="150000"/>
              </a:lnSpc>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FF6600"/>
                </a:solidFill>
              </a:rPr>
              <a:t>Un fort potentiel de développement </a:t>
            </a:r>
            <a:r>
              <a:rPr lang="fr-FR" sz="1800" b="0" dirty="0" smtClean="0">
                <a:solidFill>
                  <a:srgbClr val="666699"/>
                </a:solidFill>
              </a:rPr>
              <a:t>pour des usages encore limités : </a:t>
            </a:r>
            <a:r>
              <a:rPr lang="fr-FR" sz="1800" b="0" dirty="0" smtClean="0">
                <a:solidFill>
                  <a:srgbClr val="FF6600"/>
                </a:solidFill>
              </a:rPr>
              <a:t>formations</a:t>
            </a:r>
            <a:r>
              <a:rPr lang="fr-FR" sz="1800" b="0" dirty="0" smtClean="0">
                <a:solidFill>
                  <a:srgbClr val="666699"/>
                </a:solidFill>
              </a:rPr>
              <a:t>, dons en ligne, applications Smartphone</a:t>
            </a:r>
          </a:p>
          <a:p>
            <a:pPr marL="285750" indent="-285750" algn="just">
              <a:lnSpc>
                <a:spcPct val="150000"/>
              </a:lnSpc>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FF6600"/>
                </a:solidFill>
              </a:rPr>
              <a:t>Des effets positifs reconnus</a:t>
            </a:r>
            <a:r>
              <a:rPr lang="fr-FR" sz="1800" b="0" dirty="0" smtClean="0">
                <a:solidFill>
                  <a:srgbClr val="666699"/>
                </a:solidFill>
              </a:rPr>
              <a:t>, sur le partage de l’information, l’image de l’association, </a:t>
            </a:r>
            <a:r>
              <a:rPr lang="fr-FR" sz="1800" b="0" dirty="0" smtClean="0">
                <a:solidFill>
                  <a:srgbClr val="FF6600"/>
                </a:solidFill>
              </a:rPr>
              <a:t>l’implication des bénévoles</a:t>
            </a:r>
            <a:r>
              <a:rPr lang="fr-FR" sz="1800" b="0" dirty="0" smtClean="0">
                <a:solidFill>
                  <a:srgbClr val="666699"/>
                </a:solidFill>
              </a:rPr>
              <a:t>, le suivi des actions, le sentiment d’appartenance, la participation du public, l’efficacité des actions…</a:t>
            </a:r>
          </a:p>
          <a:p>
            <a:pPr marL="285750" indent="-285750" algn="just">
              <a:lnSpc>
                <a:spcPct val="150000"/>
              </a:lnSpc>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Des </a:t>
            </a:r>
            <a:r>
              <a:rPr lang="fr-FR" sz="1800" b="0" dirty="0" smtClean="0">
                <a:solidFill>
                  <a:srgbClr val="FF6600"/>
                </a:solidFill>
              </a:rPr>
              <a:t>avancées réelles en matière de gouvernance </a:t>
            </a:r>
            <a:r>
              <a:rPr lang="fr-FR" sz="1800" b="0" dirty="0" smtClean="0">
                <a:solidFill>
                  <a:srgbClr val="666699"/>
                </a:solidFill>
              </a:rPr>
              <a:t>: plus de transparence, de collaboration, de participation..</a:t>
            </a:r>
          </a:p>
        </p:txBody>
      </p:sp>
    </p:spTree>
    <p:extLst>
      <p:ext uri="{BB962C8B-B14F-4D97-AF65-F5344CB8AC3E}">
        <p14:creationId xmlns="" xmlns:p14="http://schemas.microsoft.com/office/powerpoint/2010/main" val="3782451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Tirer parti du numérique pour :</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13</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395536" y="1196752"/>
            <a:ext cx="8208962" cy="4937522"/>
          </a:xfrm>
          <a:prstGeom prst="roundRect">
            <a:avLst>
              <a:gd name="adj" fmla="val 16667"/>
            </a:avLst>
          </a:prstGeom>
          <a:noFill/>
          <a:ln w="9525">
            <a:solidFill>
              <a:srgbClr val="666699"/>
            </a:solidFill>
            <a:miter lim="800000"/>
            <a:headEnd/>
            <a:tailEnd/>
          </a:ln>
        </p:spPr>
        <p:txBody>
          <a:bodyPr>
            <a:spAutoFit/>
          </a:bodyPr>
          <a:lstStyle/>
          <a:p>
            <a:pPr marL="285750" indent="-285750">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Gérer les activités de l’association</a:t>
            </a:r>
          </a:p>
          <a:p>
            <a:pPr marL="285750" indent="-285750">
              <a:spcBef>
                <a:spcPts val="1200"/>
              </a:spcBef>
              <a:buClr>
                <a:srgbClr val="FF6600"/>
              </a:buClr>
              <a:buSzPct val="110000"/>
              <a:buFont typeface="Wingdings" panose="05000000000000000000" pitchFamily="2" charset="2"/>
              <a:buChar char="§"/>
              <a:tabLst>
                <a:tab pos="360363" algn="l"/>
              </a:tabLst>
            </a:pPr>
            <a:endParaRPr lang="fr-FR" sz="800" b="0" dirty="0" smtClean="0">
              <a:solidFill>
                <a:srgbClr val="666699"/>
              </a:solidFill>
            </a:endParaRPr>
          </a:p>
          <a:p>
            <a:pPr marL="285750" indent="-285750">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Suivre et évaluer les projets et les activités</a:t>
            </a:r>
          </a:p>
          <a:p>
            <a:pPr marL="285750" indent="-285750">
              <a:spcBef>
                <a:spcPts val="1200"/>
              </a:spcBef>
              <a:buClr>
                <a:srgbClr val="FF6600"/>
              </a:buClr>
              <a:buSzPct val="110000"/>
              <a:buFont typeface="Wingdings" panose="05000000000000000000" pitchFamily="2" charset="2"/>
              <a:buChar char="§"/>
              <a:tabLst>
                <a:tab pos="360363" algn="l"/>
              </a:tabLst>
            </a:pPr>
            <a:endParaRPr lang="fr-FR" sz="800" b="0" dirty="0" smtClean="0">
              <a:solidFill>
                <a:srgbClr val="666699"/>
              </a:solidFill>
            </a:endParaRPr>
          </a:p>
          <a:p>
            <a:pPr marL="285750" indent="-285750">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Communiquer en interne et en externe</a:t>
            </a:r>
            <a:r>
              <a:rPr lang="fr-FR" sz="1800" b="0" dirty="0">
                <a:solidFill>
                  <a:srgbClr val="666699"/>
                </a:solidFill>
              </a:rPr>
              <a:t> </a:t>
            </a:r>
            <a:r>
              <a:rPr lang="fr-FR" sz="1800" b="0" dirty="0" smtClean="0">
                <a:solidFill>
                  <a:srgbClr val="666699"/>
                </a:solidFill>
              </a:rPr>
              <a:t>(renvoyer </a:t>
            </a:r>
            <a:r>
              <a:rPr lang="fr-FR" sz="1800" b="0" dirty="0">
                <a:solidFill>
                  <a:srgbClr val="666699"/>
                </a:solidFill>
              </a:rPr>
              <a:t>une image </a:t>
            </a:r>
            <a:r>
              <a:rPr lang="fr-FR" sz="1800" b="0" dirty="0" smtClean="0">
                <a:solidFill>
                  <a:srgbClr val="666699"/>
                </a:solidFill>
              </a:rPr>
              <a:t>attractive)</a:t>
            </a:r>
          </a:p>
          <a:p>
            <a:pPr marL="285750" indent="-285750">
              <a:spcBef>
                <a:spcPts val="1200"/>
              </a:spcBef>
              <a:buClr>
                <a:srgbClr val="FF6600"/>
              </a:buClr>
              <a:buSzPct val="110000"/>
              <a:buFont typeface="Wingdings" panose="05000000000000000000" pitchFamily="2" charset="2"/>
              <a:buChar char="§"/>
              <a:tabLst>
                <a:tab pos="360363" algn="l"/>
              </a:tabLst>
            </a:pPr>
            <a:endParaRPr lang="fr-FR" sz="800" b="0" dirty="0" smtClean="0">
              <a:solidFill>
                <a:srgbClr val="666699"/>
              </a:solidFill>
            </a:endParaRPr>
          </a:p>
          <a:p>
            <a:pPr marL="285750" indent="-285750">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Faciliter les interventions bénévoles (e-bénévolat, appel à des missions ponctuelles, mises en relation…),</a:t>
            </a:r>
          </a:p>
          <a:p>
            <a:pPr marL="285750" indent="-285750">
              <a:spcBef>
                <a:spcPts val="1200"/>
              </a:spcBef>
              <a:buClr>
                <a:srgbClr val="FF6600"/>
              </a:buClr>
              <a:buSzPct val="110000"/>
              <a:buFont typeface="Wingdings" panose="05000000000000000000" pitchFamily="2" charset="2"/>
              <a:buChar char="§"/>
              <a:tabLst>
                <a:tab pos="360363" algn="l"/>
              </a:tabLst>
            </a:pPr>
            <a:endParaRPr lang="fr-FR" sz="800" b="0" dirty="0" smtClean="0">
              <a:solidFill>
                <a:srgbClr val="666699"/>
              </a:solidFill>
            </a:endParaRPr>
          </a:p>
          <a:p>
            <a:pPr marL="285750" indent="-285750">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FF6600"/>
                </a:solidFill>
              </a:rPr>
              <a:t>Former les adhérents, les bénévoles, les bénéficiaires</a:t>
            </a:r>
          </a:p>
          <a:p>
            <a:pPr marL="285750" indent="-285750">
              <a:spcBef>
                <a:spcPts val="1200"/>
              </a:spcBef>
              <a:buClr>
                <a:srgbClr val="FF6600"/>
              </a:buClr>
              <a:buSzPct val="110000"/>
              <a:buFont typeface="Wingdings" panose="05000000000000000000" pitchFamily="2" charset="2"/>
              <a:buChar char="§"/>
              <a:tabLst>
                <a:tab pos="360363" algn="l"/>
              </a:tabLst>
            </a:pPr>
            <a:endParaRPr lang="fr-FR" sz="800" b="0" dirty="0" smtClean="0">
              <a:solidFill>
                <a:srgbClr val="FF6600"/>
              </a:solidFill>
            </a:endParaRPr>
          </a:p>
          <a:p>
            <a:pPr marL="285750" indent="-285750">
              <a:spcBef>
                <a:spcPts val="12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Faciliter l’insertion sociale (inclusion numérique), développer la collecte de fonds…  </a:t>
            </a:r>
          </a:p>
        </p:txBody>
      </p:sp>
    </p:spTree>
    <p:extLst>
      <p:ext uri="{BB962C8B-B14F-4D97-AF65-F5344CB8AC3E}">
        <p14:creationId xmlns="" xmlns:p14="http://schemas.microsoft.com/office/powerpoint/2010/main" val="476597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Des difficultés et des leviers d’actions</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14</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395536" y="1196752"/>
            <a:ext cx="8424936" cy="5112568"/>
          </a:xfrm>
          <a:prstGeom prst="roundRect">
            <a:avLst>
              <a:gd name="adj" fmla="val 16667"/>
            </a:avLst>
          </a:prstGeom>
          <a:noFill/>
          <a:ln w="9525">
            <a:solidFill>
              <a:srgbClr val="666699"/>
            </a:solidFill>
            <a:miter lim="800000"/>
            <a:headEnd/>
            <a:tailEnd/>
          </a:ln>
        </p:spPr>
        <p:txBody>
          <a:bodyPr wrap="square" anchor="ctr" anchorCtr="0">
            <a:noAutofit/>
          </a:bodyPr>
          <a:lstStyle/>
          <a:p>
            <a:pPr marL="285750" indent="-285750" algn="just">
              <a:spcBef>
                <a:spcPts val="2400"/>
              </a:spcBef>
              <a:buClr>
                <a:srgbClr val="FF6600"/>
              </a:buClr>
              <a:buSzPct val="110000"/>
              <a:buFont typeface="Wingdings" panose="05000000000000000000" pitchFamily="2" charset="2"/>
              <a:buChar char="§"/>
              <a:tabLst>
                <a:tab pos="360363" algn="l"/>
              </a:tabLst>
            </a:pPr>
            <a:r>
              <a:rPr lang="fr-FR" sz="1800" b="0" dirty="0" smtClean="0">
                <a:solidFill>
                  <a:srgbClr val="FF6600"/>
                </a:solidFill>
              </a:rPr>
              <a:t>Besoin de temps, </a:t>
            </a:r>
            <a:r>
              <a:rPr lang="fr-FR" sz="1800" b="0" dirty="0" smtClean="0">
                <a:solidFill>
                  <a:srgbClr val="666699"/>
                </a:solidFill>
              </a:rPr>
              <a:t>de disponibilité pour préciser les objectifs visés, trouver les outils adaptés, savoir les utiliser, initier les utilisateurs, mesurer l’impact…</a:t>
            </a:r>
          </a:p>
          <a:p>
            <a:pPr marL="285750" indent="-285750" algn="just">
              <a:spcBef>
                <a:spcPts val="2400"/>
              </a:spcBef>
              <a:buClr>
                <a:srgbClr val="FF6600"/>
              </a:buClr>
              <a:buSzPct val="110000"/>
              <a:buFont typeface="Wingdings" panose="05000000000000000000" pitchFamily="2" charset="2"/>
              <a:buChar char="§"/>
              <a:tabLst>
                <a:tab pos="360363" algn="l"/>
              </a:tabLst>
            </a:pPr>
            <a:endParaRPr lang="fr-FR" sz="200" b="0" dirty="0" smtClean="0">
              <a:solidFill>
                <a:srgbClr val="666699"/>
              </a:solidFill>
            </a:endParaRPr>
          </a:p>
          <a:p>
            <a:pPr marL="285750" indent="-285750" algn="just">
              <a:spcBef>
                <a:spcPts val="24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Nécessité d’un </a:t>
            </a:r>
            <a:r>
              <a:rPr lang="fr-FR" sz="1800" b="0" dirty="0" smtClean="0">
                <a:solidFill>
                  <a:srgbClr val="FF6600"/>
                </a:solidFill>
              </a:rPr>
              <a:t>savoir-faire technique </a:t>
            </a:r>
            <a:r>
              <a:rPr lang="fr-FR" sz="1800" b="0" dirty="0" smtClean="0">
                <a:solidFill>
                  <a:srgbClr val="666699"/>
                </a:solidFill>
              </a:rPr>
              <a:t>à actualiser en permanence</a:t>
            </a:r>
          </a:p>
          <a:p>
            <a:pPr marL="285750" indent="-285750" algn="just">
              <a:spcBef>
                <a:spcPts val="2400"/>
              </a:spcBef>
              <a:buClr>
                <a:srgbClr val="FF6600"/>
              </a:buClr>
              <a:buSzPct val="110000"/>
              <a:buFont typeface="Wingdings" panose="05000000000000000000" pitchFamily="2" charset="2"/>
              <a:buChar char="§"/>
              <a:tabLst>
                <a:tab pos="360363" algn="l"/>
              </a:tabLst>
            </a:pPr>
            <a:endParaRPr lang="fr-FR" sz="200" b="0" dirty="0" smtClean="0">
              <a:solidFill>
                <a:srgbClr val="666699"/>
              </a:solidFill>
            </a:endParaRPr>
          </a:p>
          <a:p>
            <a:pPr marL="285750" indent="-285750" algn="just">
              <a:spcBef>
                <a:spcPts val="2400"/>
              </a:spcBef>
              <a:buClr>
                <a:srgbClr val="FF6600"/>
              </a:buClr>
              <a:buSzPct val="110000"/>
              <a:buFont typeface="Wingdings" panose="05000000000000000000" pitchFamily="2" charset="2"/>
              <a:buChar char="§"/>
              <a:tabLst>
                <a:tab pos="360363" algn="l"/>
              </a:tabLst>
            </a:pPr>
            <a:r>
              <a:rPr lang="fr-FR" sz="1800" b="0" dirty="0" smtClean="0">
                <a:solidFill>
                  <a:srgbClr val="FF6600"/>
                </a:solidFill>
              </a:rPr>
              <a:t>Des moyens financiers </a:t>
            </a:r>
            <a:r>
              <a:rPr lang="fr-FR" sz="1800" b="0" dirty="0" smtClean="0">
                <a:solidFill>
                  <a:srgbClr val="666699"/>
                </a:solidFill>
              </a:rPr>
              <a:t>pour s’équiper ; aussi pour se former, mobiliser des experts</a:t>
            </a:r>
          </a:p>
          <a:p>
            <a:pPr marL="285750" indent="-285750" algn="just">
              <a:spcBef>
                <a:spcPts val="2400"/>
              </a:spcBef>
              <a:buClr>
                <a:srgbClr val="FF6600"/>
              </a:buClr>
              <a:buSzPct val="110000"/>
              <a:buFont typeface="Wingdings" panose="05000000000000000000" pitchFamily="2" charset="2"/>
              <a:buChar char="§"/>
              <a:tabLst>
                <a:tab pos="360363" algn="l"/>
              </a:tabLst>
            </a:pPr>
            <a:endParaRPr lang="fr-FR" sz="200" b="0" dirty="0" smtClean="0">
              <a:solidFill>
                <a:srgbClr val="666699"/>
              </a:solidFill>
            </a:endParaRPr>
          </a:p>
          <a:p>
            <a:pPr marL="285750" indent="-285750" algn="just">
              <a:spcBef>
                <a:spcPts val="24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Besoin d’instaurer une </a:t>
            </a:r>
            <a:r>
              <a:rPr lang="fr-FR" sz="1800" b="0" dirty="0" smtClean="0">
                <a:solidFill>
                  <a:srgbClr val="FF6600"/>
                </a:solidFill>
              </a:rPr>
              <a:t>culture numérique </a:t>
            </a:r>
            <a:r>
              <a:rPr lang="fr-FR" sz="1800" b="0" dirty="0" smtClean="0">
                <a:solidFill>
                  <a:srgbClr val="666699"/>
                </a:solidFill>
              </a:rPr>
              <a:t>dans l’association : éviter l’exclusion ; partager les décisions de se doter de nouveaux outils et les retours ; encourager les utilisations, les formations ; éveiller les curiosités…</a:t>
            </a:r>
          </a:p>
        </p:txBody>
      </p:sp>
    </p:spTree>
    <p:extLst>
      <p:ext uri="{BB962C8B-B14F-4D97-AF65-F5344CB8AC3E}">
        <p14:creationId xmlns="" xmlns:p14="http://schemas.microsoft.com/office/powerpoint/2010/main" val="2051976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Un besoin d’accompagnement</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15</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395536" y="1340768"/>
            <a:ext cx="8424936" cy="4801314"/>
          </a:xfrm>
          <a:prstGeom prst="roundRect">
            <a:avLst>
              <a:gd name="adj" fmla="val 16667"/>
            </a:avLst>
          </a:prstGeom>
          <a:noFill/>
          <a:ln w="9525">
            <a:solidFill>
              <a:srgbClr val="666699"/>
            </a:solidFill>
            <a:miter lim="800000"/>
            <a:headEnd/>
            <a:tailEnd/>
          </a:ln>
        </p:spPr>
        <p:txBody>
          <a:bodyPr wrap="square">
            <a:spAutoFit/>
          </a:bodyPr>
          <a:lstStyle/>
          <a:p>
            <a:pPr algn="ctr">
              <a:lnSpc>
                <a:spcPct val="150000"/>
              </a:lnSpc>
              <a:spcBef>
                <a:spcPts val="1800"/>
              </a:spcBef>
              <a:buClr>
                <a:srgbClr val="666699"/>
              </a:buClr>
              <a:buSzPct val="110000"/>
              <a:tabLst>
                <a:tab pos="360363" algn="l"/>
              </a:tabLst>
            </a:pPr>
            <a:r>
              <a:rPr lang="fr-FR" sz="1800" b="0" dirty="0" smtClean="0">
                <a:solidFill>
                  <a:srgbClr val="FF6600"/>
                </a:solidFill>
              </a:rPr>
              <a:t>Une volonté assez bien partagée </a:t>
            </a:r>
            <a:r>
              <a:rPr lang="fr-FR" sz="1800" b="0" dirty="0" smtClean="0">
                <a:solidFill>
                  <a:srgbClr val="666699"/>
                </a:solidFill>
              </a:rPr>
              <a:t>de s’appuyer sur le numérique …</a:t>
            </a:r>
          </a:p>
          <a:p>
            <a:pPr algn="ctr">
              <a:spcBef>
                <a:spcPts val="1200"/>
              </a:spcBef>
              <a:buClr>
                <a:srgbClr val="666699"/>
              </a:buClr>
              <a:buSzPct val="110000"/>
              <a:tabLst>
                <a:tab pos="360363" algn="l"/>
              </a:tabLst>
            </a:pPr>
            <a:r>
              <a:rPr lang="fr-FR" sz="1800" dirty="0" smtClean="0">
                <a:solidFill>
                  <a:srgbClr val="FF6600"/>
                </a:solidFill>
              </a:rPr>
              <a:t>MAIS</a:t>
            </a:r>
          </a:p>
          <a:p>
            <a:pPr algn="just">
              <a:spcBef>
                <a:spcPts val="1200"/>
              </a:spcBef>
              <a:buClr>
                <a:srgbClr val="666699"/>
              </a:buClr>
              <a:buSzPct val="110000"/>
              <a:tabLst>
                <a:tab pos="360363" algn="l"/>
              </a:tabLst>
            </a:pPr>
            <a:r>
              <a:rPr lang="fr-FR" sz="1800" b="0" dirty="0" smtClean="0">
                <a:solidFill>
                  <a:srgbClr val="666699"/>
                </a:solidFill>
              </a:rPr>
              <a:t>Des outils qui évoluent très vite, des </a:t>
            </a:r>
            <a:r>
              <a:rPr lang="fr-FR" sz="1800" b="0" dirty="0" smtClean="0">
                <a:solidFill>
                  <a:srgbClr val="FF6600"/>
                </a:solidFill>
              </a:rPr>
              <a:t>savoir-faire</a:t>
            </a:r>
            <a:r>
              <a:rPr lang="fr-FR" sz="1800" b="0" dirty="0" smtClean="0">
                <a:solidFill>
                  <a:srgbClr val="666699"/>
                </a:solidFill>
              </a:rPr>
              <a:t> et du </a:t>
            </a:r>
            <a:r>
              <a:rPr lang="fr-FR" sz="1800" b="0" dirty="0" smtClean="0">
                <a:solidFill>
                  <a:srgbClr val="FF6600"/>
                </a:solidFill>
              </a:rPr>
              <a:t>temps</a:t>
            </a:r>
            <a:r>
              <a:rPr lang="fr-FR" sz="1800" b="0" dirty="0" smtClean="0">
                <a:solidFill>
                  <a:srgbClr val="666699"/>
                </a:solidFill>
              </a:rPr>
              <a:t> qui font  défaut. </a:t>
            </a:r>
          </a:p>
          <a:p>
            <a:pPr algn="just">
              <a:spcBef>
                <a:spcPts val="1200"/>
              </a:spcBef>
              <a:buClr>
                <a:srgbClr val="666699"/>
              </a:buClr>
              <a:buSzPct val="110000"/>
              <a:tabLst>
                <a:tab pos="360363" algn="l"/>
              </a:tabLst>
            </a:pPr>
            <a:endParaRPr lang="fr-FR" sz="1800" b="0" dirty="0" smtClean="0">
              <a:solidFill>
                <a:srgbClr val="666699"/>
              </a:solidFill>
            </a:endParaRPr>
          </a:p>
          <a:p>
            <a:pPr marL="285750" indent="-285750">
              <a:lnSpc>
                <a:spcPct val="150000"/>
              </a:lnSpc>
              <a:spcBef>
                <a:spcPts val="1200"/>
              </a:spcBef>
              <a:buClr>
                <a:srgbClr val="FF6600"/>
              </a:buClr>
              <a:buSzPct val="120000"/>
              <a:buFont typeface="Wingdings" panose="05000000000000000000" pitchFamily="2" charset="2"/>
              <a:buChar char="§"/>
              <a:tabLst>
                <a:tab pos="360363" algn="l"/>
              </a:tabLst>
            </a:pPr>
            <a:r>
              <a:rPr lang="fr-FR" sz="1800" b="0" dirty="0" smtClean="0">
                <a:solidFill>
                  <a:srgbClr val="666699"/>
                </a:solidFill>
              </a:rPr>
              <a:t>Un besoin de pédagogie </a:t>
            </a:r>
          </a:p>
          <a:p>
            <a:pPr marL="285750" indent="-285750" algn="just">
              <a:lnSpc>
                <a:spcPct val="150000"/>
              </a:lnSpc>
              <a:spcBef>
                <a:spcPts val="1200"/>
              </a:spcBef>
              <a:buClr>
                <a:srgbClr val="FF6600"/>
              </a:buClr>
              <a:buSzPct val="120000"/>
              <a:buFont typeface="Wingdings" panose="05000000000000000000" pitchFamily="2" charset="2"/>
              <a:buChar char="§"/>
              <a:tabLst>
                <a:tab pos="360363" algn="l"/>
              </a:tabLst>
            </a:pPr>
            <a:r>
              <a:rPr lang="fr-FR" sz="1800" b="0" dirty="0">
                <a:solidFill>
                  <a:srgbClr val="666699"/>
                </a:solidFill>
              </a:rPr>
              <a:t>Un accompagnement </a:t>
            </a:r>
            <a:r>
              <a:rPr lang="fr-FR" sz="1800" b="0" dirty="0" smtClean="0">
                <a:solidFill>
                  <a:srgbClr val="666699"/>
                </a:solidFill>
              </a:rPr>
              <a:t>de </a:t>
            </a:r>
            <a:r>
              <a:rPr lang="fr-FR" sz="1800" b="0" dirty="0">
                <a:solidFill>
                  <a:srgbClr val="666699"/>
                </a:solidFill>
              </a:rPr>
              <a:t>la part </a:t>
            </a:r>
            <a:r>
              <a:rPr lang="fr-FR" sz="1800" b="0" dirty="0">
                <a:solidFill>
                  <a:srgbClr val="FF6600"/>
                </a:solidFill>
              </a:rPr>
              <a:t>des structures d’appui </a:t>
            </a:r>
            <a:r>
              <a:rPr lang="fr-FR" sz="1800" b="0" dirty="0">
                <a:solidFill>
                  <a:srgbClr val="666699"/>
                </a:solidFill>
              </a:rPr>
              <a:t>à la vie associative</a:t>
            </a:r>
          </a:p>
          <a:p>
            <a:pPr marL="285750" indent="-285750" algn="just">
              <a:lnSpc>
                <a:spcPct val="150000"/>
              </a:lnSpc>
              <a:spcBef>
                <a:spcPts val="1200"/>
              </a:spcBef>
              <a:buClr>
                <a:srgbClr val="FF6600"/>
              </a:buClr>
              <a:buSzPct val="120000"/>
              <a:buFont typeface="Wingdings" panose="05000000000000000000" pitchFamily="2" charset="2"/>
              <a:buChar char="§"/>
              <a:tabLst>
                <a:tab pos="360363" algn="l"/>
              </a:tabLst>
            </a:pPr>
            <a:r>
              <a:rPr lang="fr-FR" sz="1800" b="0" dirty="0" smtClean="0">
                <a:solidFill>
                  <a:srgbClr val="666699"/>
                </a:solidFill>
              </a:rPr>
              <a:t>Des </a:t>
            </a:r>
            <a:r>
              <a:rPr lang="fr-FR" sz="1800" b="0" dirty="0" smtClean="0">
                <a:solidFill>
                  <a:srgbClr val="FF6600"/>
                </a:solidFill>
              </a:rPr>
              <a:t>mutualisations</a:t>
            </a:r>
            <a:r>
              <a:rPr lang="fr-FR" sz="1800" b="0" dirty="0" smtClean="0">
                <a:solidFill>
                  <a:srgbClr val="666699"/>
                </a:solidFill>
              </a:rPr>
              <a:t> pour éviter les pièges et les erreurs des « pionniers », avec des échanges </a:t>
            </a:r>
            <a:r>
              <a:rPr lang="fr-FR" sz="1800" b="0" dirty="0">
                <a:solidFill>
                  <a:srgbClr val="666699"/>
                </a:solidFill>
              </a:rPr>
              <a:t>d’expériences, </a:t>
            </a:r>
            <a:r>
              <a:rPr lang="fr-FR" sz="1800" b="0" dirty="0" smtClean="0">
                <a:solidFill>
                  <a:srgbClr val="666699"/>
                </a:solidFill>
              </a:rPr>
              <a:t>un partage </a:t>
            </a:r>
            <a:r>
              <a:rPr lang="fr-FR" sz="1800" b="0" dirty="0">
                <a:solidFill>
                  <a:srgbClr val="666699"/>
                </a:solidFill>
              </a:rPr>
              <a:t>des </a:t>
            </a:r>
            <a:r>
              <a:rPr lang="fr-FR" sz="1800" b="0" dirty="0" smtClean="0">
                <a:solidFill>
                  <a:srgbClr val="666699"/>
                </a:solidFill>
              </a:rPr>
              <a:t>coûts, la création et le soutien d’outils communs…</a:t>
            </a:r>
          </a:p>
        </p:txBody>
      </p:sp>
      <p:sp>
        <p:nvSpPr>
          <p:cNvPr id="2" name="Flèche droite 1"/>
          <p:cNvSpPr/>
          <p:nvPr/>
        </p:nvSpPr>
        <p:spPr>
          <a:xfrm rot="5400000">
            <a:off x="4373978" y="3338990"/>
            <a:ext cx="432047" cy="324035"/>
          </a:xfrm>
          <a:prstGeom prst="rightArrow">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6600"/>
              </a:solidFill>
            </a:endParaRPr>
          </a:p>
        </p:txBody>
      </p:sp>
    </p:spTree>
    <p:extLst>
      <p:ext uri="{BB962C8B-B14F-4D97-AF65-F5344CB8AC3E}">
        <p14:creationId xmlns="" xmlns:p14="http://schemas.microsoft.com/office/powerpoint/2010/main" val="3770330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r>
              <a:rPr lang="fr-FR" sz="2400" b="1" dirty="0" smtClean="0">
                <a:solidFill>
                  <a:srgbClr val="FF6600"/>
                </a:solidFill>
              </a:rPr>
              <a:t>Accompagnement </a:t>
            </a:r>
            <a:r>
              <a:rPr lang="fr-FR" sz="2400" b="1" dirty="0">
                <a:solidFill>
                  <a:srgbClr val="FF6600"/>
                </a:solidFill>
              </a:rPr>
              <a:t>en </a:t>
            </a:r>
            <a:r>
              <a:rPr lang="fr-FR" sz="2400" b="1" dirty="0" smtClean="0">
                <a:solidFill>
                  <a:srgbClr val="FF6600"/>
                </a:solidFill>
              </a:rPr>
              <a:t>trois </a:t>
            </a:r>
            <a:r>
              <a:rPr lang="fr-FR" sz="2400" b="1" dirty="0">
                <a:solidFill>
                  <a:srgbClr val="FF6600"/>
                </a:solidFill>
              </a:rPr>
              <a:t>dimensions</a:t>
            </a:r>
          </a:p>
        </p:txBody>
      </p:sp>
      <p:sp>
        <p:nvSpPr>
          <p:cNvPr id="2" name="Rectangle 1"/>
          <p:cNvSpPr/>
          <p:nvPr/>
        </p:nvSpPr>
        <p:spPr>
          <a:xfrm>
            <a:off x="402301" y="4872642"/>
            <a:ext cx="2331510" cy="1292662"/>
          </a:xfrm>
          <a:prstGeom prst="rect">
            <a:avLst/>
          </a:prstGeom>
        </p:spPr>
        <p:txBody>
          <a:bodyPr wrap="square">
            <a:spAutoFit/>
          </a:bodyPr>
          <a:lstStyle/>
          <a:p>
            <a:pPr algn="ctr">
              <a:spcAft>
                <a:spcPts val="600"/>
              </a:spcAft>
              <a:buClr>
                <a:schemeClr val="tx1"/>
              </a:buClr>
              <a:buSzPct val="120000"/>
              <a:tabLst>
                <a:tab pos="360363" algn="l"/>
              </a:tabLst>
            </a:pPr>
            <a:r>
              <a:rPr lang="fr-FR" sz="1300" dirty="0" smtClean="0">
                <a:solidFill>
                  <a:srgbClr val="666699"/>
                </a:solidFill>
                <a:latin typeface="Arial" panose="020B0604020202020204" pitchFamily="34" charset="0"/>
                <a:cs typeface="Arial" panose="020B0604020202020204" pitchFamily="34" charset="0"/>
              </a:rPr>
              <a:t>Etre </a:t>
            </a:r>
            <a:r>
              <a:rPr lang="fr-FR" sz="1300" b="1" dirty="0">
                <a:solidFill>
                  <a:srgbClr val="666699"/>
                </a:solidFill>
                <a:latin typeface="Arial" panose="020B0604020202020204" pitchFamily="34" charset="0"/>
                <a:cs typeface="Arial" panose="020B0604020202020204" pitchFamily="34" charset="0"/>
              </a:rPr>
              <a:t>guidé face à cette panoplie d’outils </a:t>
            </a:r>
            <a:r>
              <a:rPr lang="fr-FR" sz="1300" dirty="0">
                <a:solidFill>
                  <a:srgbClr val="666699"/>
                </a:solidFill>
                <a:latin typeface="Arial" panose="020B0604020202020204" pitchFamily="34" charset="0"/>
                <a:cs typeface="Arial" panose="020B0604020202020204" pitchFamily="34" charset="0"/>
              </a:rPr>
              <a:t>qui se renouvelle en </a:t>
            </a:r>
            <a:r>
              <a:rPr lang="fr-FR" sz="1300" dirty="0" smtClean="0">
                <a:solidFill>
                  <a:srgbClr val="666699"/>
                </a:solidFill>
                <a:latin typeface="Arial" panose="020B0604020202020204" pitchFamily="34" charset="0"/>
                <a:cs typeface="Arial" panose="020B0604020202020204" pitchFamily="34" charset="0"/>
              </a:rPr>
              <a:t>permanence et disposer des moyens </a:t>
            </a:r>
            <a:r>
              <a:rPr lang="fr-FR" sz="1300" b="1" dirty="0" smtClean="0">
                <a:solidFill>
                  <a:srgbClr val="666699"/>
                </a:solidFill>
                <a:latin typeface="Arial" panose="020B0604020202020204" pitchFamily="34" charset="0"/>
                <a:cs typeface="Arial" panose="020B0604020202020204" pitchFamily="34" charset="0"/>
              </a:rPr>
              <a:t>pour </a:t>
            </a:r>
            <a:r>
              <a:rPr lang="fr-FR" sz="1300" b="1" dirty="0" smtClean="0">
                <a:solidFill>
                  <a:srgbClr val="FF6600"/>
                </a:solidFill>
                <a:latin typeface="Arial" panose="020B0604020202020204" pitchFamily="34" charset="0"/>
                <a:cs typeface="Arial" panose="020B0604020202020204" pitchFamily="34" charset="0"/>
              </a:rPr>
              <a:t>proposer des formations</a:t>
            </a:r>
            <a:r>
              <a:rPr lang="fr-FR" sz="1300" dirty="0" smtClean="0">
                <a:solidFill>
                  <a:srgbClr val="FF6600"/>
                </a:solidFill>
                <a:latin typeface="Arial" panose="020B0604020202020204" pitchFamily="34" charset="0"/>
                <a:cs typeface="Arial" panose="020B0604020202020204" pitchFamily="34" charset="0"/>
              </a:rPr>
              <a:t> en interne</a:t>
            </a:r>
            <a:r>
              <a:rPr lang="fr-FR" sz="1300" dirty="0" smtClean="0">
                <a:solidFill>
                  <a:srgbClr val="666699"/>
                </a:solidFill>
                <a:latin typeface="Arial" panose="020B0604020202020204" pitchFamily="34" charset="0"/>
                <a:cs typeface="Arial" panose="020B0604020202020204" pitchFamily="34" charset="0"/>
              </a:rPr>
              <a:t>.</a:t>
            </a:r>
            <a:endParaRPr lang="fr-FR" sz="1300" dirty="0">
              <a:solidFill>
                <a:srgbClr val="666699"/>
              </a:solidFill>
              <a:latin typeface="Arial" panose="020B0604020202020204" pitchFamily="34" charset="0"/>
              <a:cs typeface="Arial" panose="020B0604020202020204" pitchFamily="34" charset="0"/>
            </a:endParaRPr>
          </a:p>
        </p:txBody>
      </p:sp>
      <p:sp>
        <p:nvSpPr>
          <p:cNvPr id="43" name="Ellipse 42"/>
          <p:cNvSpPr/>
          <p:nvPr/>
        </p:nvSpPr>
        <p:spPr>
          <a:xfrm>
            <a:off x="611560" y="2864848"/>
            <a:ext cx="1728192" cy="1716280"/>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54"/>
          <p:cNvSpPr/>
          <p:nvPr/>
        </p:nvSpPr>
        <p:spPr>
          <a:xfrm>
            <a:off x="3480904" y="4871882"/>
            <a:ext cx="2578181" cy="1292662"/>
          </a:xfrm>
          <a:prstGeom prst="rect">
            <a:avLst/>
          </a:prstGeom>
        </p:spPr>
        <p:txBody>
          <a:bodyPr wrap="square">
            <a:spAutoFit/>
          </a:bodyPr>
          <a:lstStyle/>
          <a:p>
            <a:pPr algn="ctr">
              <a:buClr>
                <a:schemeClr val="tx1"/>
              </a:buClr>
              <a:buSzPct val="120000"/>
              <a:tabLst>
                <a:tab pos="360363" algn="l"/>
              </a:tabLst>
            </a:pPr>
            <a:r>
              <a:rPr lang="fr-FR" sz="1300" dirty="0" smtClean="0">
                <a:solidFill>
                  <a:srgbClr val="666699"/>
                </a:solidFill>
                <a:latin typeface="Arial" panose="020B0604020202020204" pitchFamily="34" charset="0"/>
                <a:cs typeface="Arial" panose="020B0604020202020204" pitchFamily="34" charset="0"/>
              </a:rPr>
              <a:t>Garantir </a:t>
            </a:r>
            <a:r>
              <a:rPr lang="fr-FR" sz="1300" dirty="0">
                <a:solidFill>
                  <a:srgbClr val="666699"/>
                </a:solidFill>
                <a:latin typeface="Arial" panose="020B0604020202020204" pitchFamily="34" charset="0"/>
                <a:cs typeface="Arial" panose="020B0604020202020204" pitchFamily="34" charset="0"/>
              </a:rPr>
              <a:t>un </a:t>
            </a:r>
            <a:r>
              <a:rPr lang="fr-FR" sz="1300" b="1" dirty="0">
                <a:solidFill>
                  <a:srgbClr val="666699"/>
                </a:solidFill>
                <a:latin typeface="Arial" panose="020B0604020202020204" pitchFamily="34" charset="0"/>
                <a:cs typeface="Arial" panose="020B0604020202020204" pitchFamily="34" charset="0"/>
              </a:rPr>
              <a:t>niveau de connaissance suffisant pour tous les membres </a:t>
            </a:r>
            <a:r>
              <a:rPr lang="fr-FR" sz="1300" dirty="0">
                <a:solidFill>
                  <a:srgbClr val="666699"/>
                </a:solidFill>
                <a:latin typeface="Arial" panose="020B0604020202020204" pitchFamily="34" charset="0"/>
                <a:cs typeface="Arial" panose="020B0604020202020204" pitchFamily="34" charset="0"/>
              </a:rPr>
              <a:t>de l’association et </a:t>
            </a:r>
            <a:r>
              <a:rPr lang="fr-FR" sz="1300" b="1" dirty="0">
                <a:solidFill>
                  <a:srgbClr val="666699"/>
                </a:solidFill>
                <a:latin typeface="Arial" panose="020B0604020202020204" pitchFamily="34" charset="0"/>
                <a:cs typeface="Arial" panose="020B0604020202020204" pitchFamily="34" charset="0"/>
              </a:rPr>
              <a:t>faire vivre une volonté partagée</a:t>
            </a:r>
            <a:r>
              <a:rPr lang="fr-FR" sz="1300" dirty="0">
                <a:solidFill>
                  <a:srgbClr val="666699"/>
                </a:solidFill>
                <a:latin typeface="Arial" panose="020B0604020202020204" pitchFamily="34" charset="0"/>
                <a:cs typeface="Arial" panose="020B0604020202020204" pitchFamily="34" charset="0"/>
              </a:rPr>
              <a:t> de s’appuyer sur le numérique. </a:t>
            </a:r>
          </a:p>
        </p:txBody>
      </p:sp>
      <p:sp>
        <p:nvSpPr>
          <p:cNvPr id="56" name="Rectangle 55"/>
          <p:cNvSpPr/>
          <p:nvPr/>
        </p:nvSpPr>
        <p:spPr>
          <a:xfrm>
            <a:off x="6399594" y="5071937"/>
            <a:ext cx="2338005" cy="892552"/>
          </a:xfrm>
          <a:prstGeom prst="rect">
            <a:avLst/>
          </a:prstGeom>
        </p:spPr>
        <p:txBody>
          <a:bodyPr wrap="square">
            <a:spAutoFit/>
          </a:bodyPr>
          <a:lstStyle/>
          <a:p>
            <a:pPr algn="ctr">
              <a:spcBef>
                <a:spcPts val="600"/>
              </a:spcBef>
              <a:buClr>
                <a:schemeClr val="tx1"/>
              </a:buClr>
              <a:buSzPct val="120000"/>
              <a:tabLst>
                <a:tab pos="360363" algn="l"/>
              </a:tabLst>
            </a:pPr>
            <a:r>
              <a:rPr lang="fr-FR" sz="1300" dirty="0" smtClean="0">
                <a:solidFill>
                  <a:srgbClr val="666699"/>
                </a:solidFill>
                <a:latin typeface="Arial" panose="020B0604020202020204" pitchFamily="34" charset="0"/>
                <a:cs typeface="Arial" panose="020B0604020202020204" pitchFamily="34" charset="0"/>
              </a:rPr>
              <a:t>Etre aidé par des experts pour </a:t>
            </a:r>
            <a:r>
              <a:rPr lang="fr-FR" sz="1300" b="1" dirty="0" smtClean="0">
                <a:solidFill>
                  <a:srgbClr val="666699"/>
                </a:solidFill>
                <a:latin typeface="Arial" panose="020B0604020202020204" pitchFamily="34" charset="0"/>
                <a:cs typeface="Arial" panose="020B0604020202020204" pitchFamily="34" charset="0"/>
              </a:rPr>
              <a:t>définir une véritable « stratégie numérique »</a:t>
            </a:r>
            <a:r>
              <a:rPr lang="fr-FR" sz="1300" dirty="0" smtClean="0">
                <a:solidFill>
                  <a:srgbClr val="666699"/>
                </a:solidFill>
                <a:latin typeface="Arial" panose="020B0604020202020204" pitchFamily="34" charset="0"/>
                <a:cs typeface="Arial" panose="020B0604020202020204" pitchFamily="34" charset="0"/>
              </a:rPr>
              <a:t> </a:t>
            </a:r>
            <a:br>
              <a:rPr lang="fr-FR" sz="1300" dirty="0" smtClean="0">
                <a:solidFill>
                  <a:srgbClr val="666699"/>
                </a:solidFill>
                <a:latin typeface="Arial" panose="020B0604020202020204" pitchFamily="34" charset="0"/>
                <a:cs typeface="Arial" panose="020B0604020202020204" pitchFamily="34" charset="0"/>
              </a:rPr>
            </a:br>
            <a:r>
              <a:rPr lang="fr-FR" sz="1300" dirty="0" smtClean="0">
                <a:solidFill>
                  <a:srgbClr val="666699"/>
                </a:solidFill>
                <a:latin typeface="Arial" panose="020B0604020202020204" pitchFamily="34" charset="0"/>
                <a:cs typeface="Arial" panose="020B0604020202020204" pitchFamily="34" charset="0"/>
              </a:rPr>
              <a:t>propre à l’association.</a:t>
            </a:r>
            <a:endParaRPr lang="fr-FR" sz="1300" dirty="0">
              <a:solidFill>
                <a:srgbClr val="666699"/>
              </a:solidFill>
              <a:latin typeface="Arial" panose="020B0604020202020204" pitchFamily="34" charset="0"/>
              <a:cs typeface="Arial" panose="020B0604020202020204" pitchFamily="34" charset="0"/>
            </a:endParaRPr>
          </a:p>
        </p:txBody>
      </p:sp>
      <p:sp>
        <p:nvSpPr>
          <p:cNvPr id="57" name="Ellipse 56"/>
          <p:cNvSpPr/>
          <p:nvPr/>
        </p:nvSpPr>
        <p:spPr>
          <a:xfrm>
            <a:off x="3909000" y="2867403"/>
            <a:ext cx="1743120" cy="1716280"/>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Ellipse 57"/>
          <p:cNvSpPr/>
          <p:nvPr/>
        </p:nvSpPr>
        <p:spPr>
          <a:xfrm>
            <a:off x="6790911" y="2807663"/>
            <a:ext cx="1669521" cy="1716280"/>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6790911" y="138254"/>
            <a:ext cx="2353089" cy="276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193772" y="3136417"/>
            <a:ext cx="1212732" cy="1196357"/>
          </a:xfrm>
          <a:prstGeom prst="rect">
            <a:avLst/>
          </a:prstGeom>
        </p:spPr>
      </p:pic>
      <p:pic>
        <p:nvPicPr>
          <p:cNvPr id="9" name="Image 8"/>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61697" y="3196042"/>
            <a:ext cx="829670" cy="1106227"/>
          </a:xfrm>
          <a:prstGeom prst="rect">
            <a:avLst/>
          </a:prstGeom>
        </p:spPr>
      </p:pic>
      <p:sp>
        <p:nvSpPr>
          <p:cNvPr id="23" name="Rectangle 22"/>
          <p:cNvSpPr/>
          <p:nvPr/>
        </p:nvSpPr>
        <p:spPr>
          <a:xfrm>
            <a:off x="402301" y="1549241"/>
            <a:ext cx="2455958" cy="1015663"/>
          </a:xfrm>
          <a:prstGeom prst="rect">
            <a:avLst/>
          </a:prstGeom>
        </p:spPr>
        <p:txBody>
          <a:bodyPr wrap="square">
            <a:spAutoFit/>
          </a:bodyPr>
          <a:lstStyle/>
          <a:p>
            <a:pPr algn="ctr">
              <a:spcBef>
                <a:spcPts val="600"/>
              </a:spcBef>
              <a:spcAft>
                <a:spcPts val="1200"/>
              </a:spcAft>
              <a:buClr>
                <a:schemeClr val="tx1"/>
              </a:buClr>
              <a:buSzPct val="120000"/>
              <a:tabLst>
                <a:tab pos="360363" algn="l"/>
              </a:tabLst>
            </a:pPr>
            <a:r>
              <a:rPr lang="fr-FR" sz="2000" dirty="0" smtClean="0">
                <a:solidFill>
                  <a:srgbClr val="666699"/>
                </a:solidFill>
                <a:latin typeface="Arial" panose="020B0604020202020204" pitchFamily="34" charset="0"/>
                <a:cs typeface="Arial" panose="020B0604020202020204" pitchFamily="34" charset="0"/>
              </a:rPr>
              <a:t>Toujours</a:t>
            </a:r>
            <a:r>
              <a:rPr lang="fr-FR" sz="2000" b="1" dirty="0" smtClean="0">
                <a:solidFill>
                  <a:srgbClr val="666699"/>
                </a:solidFill>
                <a:latin typeface="Arial" panose="020B0604020202020204" pitchFamily="34" charset="0"/>
                <a:cs typeface="Arial" panose="020B0604020202020204" pitchFamily="34" charset="0"/>
              </a:rPr>
              <a:t> </a:t>
            </a:r>
            <a:r>
              <a:rPr lang="fr-FR" sz="2000" b="1" dirty="0">
                <a:solidFill>
                  <a:srgbClr val="00B3A4"/>
                </a:solidFill>
                <a:latin typeface="Arial" panose="020B0604020202020204" pitchFamily="34" charset="0"/>
                <a:cs typeface="Arial" panose="020B0604020202020204" pitchFamily="34" charset="0"/>
              </a:rPr>
              <a:t/>
            </a:r>
            <a:br>
              <a:rPr lang="fr-FR" sz="2000" b="1" dirty="0">
                <a:solidFill>
                  <a:srgbClr val="00B3A4"/>
                </a:solidFill>
                <a:latin typeface="Arial" panose="020B0604020202020204" pitchFamily="34" charset="0"/>
                <a:cs typeface="Arial" panose="020B0604020202020204" pitchFamily="34" charset="0"/>
              </a:rPr>
            </a:br>
            <a:r>
              <a:rPr lang="fr-FR" sz="2000" b="1" dirty="0" smtClean="0">
                <a:solidFill>
                  <a:srgbClr val="FF6600"/>
                </a:solidFill>
                <a:latin typeface="Arial" panose="020B0604020202020204" pitchFamily="34" charset="0"/>
                <a:cs typeface="Arial" panose="020B0604020202020204" pitchFamily="34" charset="0"/>
              </a:rPr>
              <a:t>une dimension technique</a:t>
            </a:r>
            <a:endParaRPr lang="fr-FR" sz="2000" dirty="0">
              <a:solidFill>
                <a:srgbClr val="FF6600"/>
              </a:solidFill>
              <a:latin typeface="Arial" panose="020B0604020202020204" pitchFamily="34" charset="0"/>
              <a:cs typeface="Arial" panose="020B0604020202020204" pitchFamily="34" charset="0"/>
            </a:endParaRPr>
          </a:p>
        </p:txBody>
      </p:sp>
      <p:sp>
        <p:nvSpPr>
          <p:cNvPr id="24" name="Rectangle 23"/>
          <p:cNvSpPr/>
          <p:nvPr/>
        </p:nvSpPr>
        <p:spPr>
          <a:xfrm>
            <a:off x="3283923" y="1556792"/>
            <a:ext cx="3001199" cy="1015663"/>
          </a:xfrm>
          <a:prstGeom prst="rect">
            <a:avLst/>
          </a:prstGeom>
        </p:spPr>
        <p:txBody>
          <a:bodyPr wrap="square">
            <a:spAutoFit/>
          </a:bodyPr>
          <a:lstStyle/>
          <a:p>
            <a:pPr algn="ctr">
              <a:spcBef>
                <a:spcPts val="600"/>
              </a:spcBef>
              <a:spcAft>
                <a:spcPts val="1200"/>
              </a:spcAft>
              <a:buClr>
                <a:schemeClr val="tx1"/>
              </a:buClr>
              <a:buSzPct val="120000"/>
              <a:tabLst>
                <a:tab pos="360363" algn="l"/>
              </a:tabLst>
            </a:pPr>
            <a:r>
              <a:rPr lang="fr-FR" sz="2000" dirty="0" smtClean="0">
                <a:solidFill>
                  <a:srgbClr val="666699"/>
                </a:solidFill>
                <a:latin typeface="Arial" panose="020B0604020202020204" pitchFamily="34" charset="0"/>
                <a:cs typeface="Arial" panose="020B0604020202020204" pitchFamily="34" charset="0"/>
              </a:rPr>
              <a:t>Aussi, </a:t>
            </a:r>
            <a:r>
              <a:rPr lang="fr-FR" sz="2000" dirty="0">
                <a:latin typeface="Arial" panose="020B0604020202020204" pitchFamily="34" charset="0"/>
                <a:cs typeface="Arial" panose="020B0604020202020204" pitchFamily="34" charset="0"/>
              </a:rPr>
              <a:t/>
            </a:r>
            <a:br>
              <a:rPr lang="fr-FR" sz="2000" dirty="0">
                <a:latin typeface="Arial" panose="020B0604020202020204" pitchFamily="34" charset="0"/>
                <a:cs typeface="Arial" panose="020B0604020202020204" pitchFamily="34" charset="0"/>
              </a:rPr>
            </a:br>
            <a:r>
              <a:rPr lang="fr-FR" sz="2000" b="1" dirty="0">
                <a:solidFill>
                  <a:srgbClr val="FF6600"/>
                </a:solidFill>
                <a:latin typeface="Arial" panose="020B0604020202020204" pitchFamily="34" charset="0"/>
                <a:cs typeface="Arial" panose="020B0604020202020204" pitchFamily="34" charset="0"/>
              </a:rPr>
              <a:t>une dimension </a:t>
            </a:r>
            <a:r>
              <a:rPr lang="fr-FR" sz="2000" b="1" dirty="0" smtClean="0">
                <a:solidFill>
                  <a:srgbClr val="FF6600"/>
                </a:solidFill>
                <a:latin typeface="Arial" panose="020B0604020202020204" pitchFamily="34" charset="0"/>
                <a:cs typeface="Arial" panose="020B0604020202020204" pitchFamily="34" charset="0"/>
              </a:rPr>
              <a:t>collective</a:t>
            </a:r>
            <a:endParaRPr lang="fr-FR" sz="2000" dirty="0">
              <a:solidFill>
                <a:srgbClr val="FF6600"/>
              </a:solidFill>
              <a:latin typeface="Arial" panose="020B0604020202020204" pitchFamily="34" charset="0"/>
              <a:cs typeface="Arial" panose="020B0604020202020204" pitchFamily="34" charset="0"/>
            </a:endParaRPr>
          </a:p>
        </p:txBody>
      </p:sp>
      <p:sp>
        <p:nvSpPr>
          <p:cNvPr id="25" name="Rectangle 24"/>
          <p:cNvSpPr/>
          <p:nvPr/>
        </p:nvSpPr>
        <p:spPr>
          <a:xfrm>
            <a:off x="6067998" y="1556792"/>
            <a:ext cx="3001199" cy="1015663"/>
          </a:xfrm>
          <a:prstGeom prst="rect">
            <a:avLst/>
          </a:prstGeom>
        </p:spPr>
        <p:txBody>
          <a:bodyPr wrap="square">
            <a:spAutoFit/>
          </a:bodyPr>
          <a:lstStyle/>
          <a:p>
            <a:pPr algn="ctr">
              <a:spcBef>
                <a:spcPts val="600"/>
              </a:spcBef>
              <a:spcAft>
                <a:spcPts val="1200"/>
              </a:spcAft>
              <a:buClr>
                <a:schemeClr val="tx1"/>
              </a:buClr>
              <a:buSzPct val="120000"/>
              <a:tabLst>
                <a:tab pos="360363" algn="l"/>
              </a:tabLst>
            </a:pPr>
            <a:r>
              <a:rPr lang="fr-FR" sz="2000" dirty="0" smtClean="0">
                <a:solidFill>
                  <a:srgbClr val="666699"/>
                </a:solidFill>
                <a:latin typeface="Arial" panose="020B0604020202020204" pitchFamily="34" charset="0"/>
                <a:cs typeface="Arial" panose="020B0604020202020204" pitchFamily="34" charset="0"/>
              </a:rPr>
              <a:t>De plus en plus, </a:t>
            </a:r>
            <a:r>
              <a:rPr lang="fr-FR" sz="2000" dirty="0">
                <a:latin typeface="Arial" panose="020B0604020202020204" pitchFamily="34" charset="0"/>
                <a:cs typeface="Arial" panose="020B0604020202020204" pitchFamily="34" charset="0"/>
              </a:rPr>
              <a:t/>
            </a:r>
            <a:br>
              <a:rPr lang="fr-FR" sz="2000" dirty="0">
                <a:latin typeface="Arial" panose="020B0604020202020204" pitchFamily="34" charset="0"/>
                <a:cs typeface="Arial" panose="020B0604020202020204" pitchFamily="34" charset="0"/>
              </a:rPr>
            </a:br>
            <a:r>
              <a:rPr lang="fr-FR" sz="2000" b="1" dirty="0">
                <a:solidFill>
                  <a:srgbClr val="FF6600"/>
                </a:solidFill>
                <a:latin typeface="Arial" panose="020B0604020202020204" pitchFamily="34" charset="0"/>
                <a:cs typeface="Arial" panose="020B0604020202020204" pitchFamily="34" charset="0"/>
              </a:rPr>
              <a:t>une dimension </a:t>
            </a:r>
            <a:r>
              <a:rPr lang="fr-FR" sz="2000" b="1" dirty="0" smtClean="0">
                <a:solidFill>
                  <a:srgbClr val="FF6600"/>
                </a:solidFill>
                <a:latin typeface="Arial" panose="020B0604020202020204" pitchFamily="34" charset="0"/>
                <a:cs typeface="Arial" panose="020B0604020202020204" pitchFamily="34" charset="0"/>
              </a:rPr>
              <a:t>stratégique</a:t>
            </a:r>
            <a:endParaRPr lang="fr-FR" sz="2000" dirty="0">
              <a:solidFill>
                <a:srgbClr val="FF6600"/>
              </a:solidFill>
              <a:latin typeface="Arial" panose="020B0604020202020204" pitchFamily="34" charset="0"/>
              <a:cs typeface="Arial" panose="020B0604020202020204" pitchFamily="34" charset="0"/>
            </a:endParaRPr>
          </a:p>
        </p:txBody>
      </p:sp>
      <p:pic>
        <p:nvPicPr>
          <p:cNvPr id="26" name="Image 25"/>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1007604" y="3136417"/>
            <a:ext cx="936104" cy="1056118"/>
          </a:xfrm>
          <a:prstGeom prst="rect">
            <a:avLst/>
          </a:prstGeom>
        </p:spPr>
      </p:pic>
    </p:spTree>
    <p:extLst>
      <p:ext uri="{BB962C8B-B14F-4D97-AF65-F5344CB8AC3E}">
        <p14:creationId xmlns="" xmlns:p14="http://schemas.microsoft.com/office/powerpoint/2010/main" val="3447032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6" descr="D:\Cécile\Recherches &amp; Solidarités\SITE\Révision\Logos Sylvain\Logos définitifs\elipse-bleu.jpg"/>
          <p:cNvPicPr>
            <a:picLocks noChangeAspect="1" noChangeArrowheads="1"/>
          </p:cNvPicPr>
          <p:nvPr/>
        </p:nvPicPr>
        <p:blipFill>
          <a:blip r:embed="rId3" cstate="print">
            <a:extLst/>
          </a:blip>
          <a:srcRect/>
          <a:stretch>
            <a:fillRect/>
          </a:stretch>
        </p:blipFill>
        <p:spPr bwMode="auto">
          <a:xfrm>
            <a:off x="251520" y="1548631"/>
            <a:ext cx="8294224" cy="4113212"/>
          </a:xfrm>
          <a:prstGeom prst="rect">
            <a:avLst/>
          </a:prstGeom>
          <a:noFill/>
          <a:effectLst>
            <a:glow>
              <a:schemeClr val="accent1"/>
            </a:glow>
          </a:effectLst>
          <a:extLst/>
        </p:spPr>
      </p:pic>
      <p:sp>
        <p:nvSpPr>
          <p:cNvPr id="13315" name="Rectangle 2"/>
          <p:cNvSpPr txBox="1">
            <a:spLocks noChangeArrowheads="1"/>
          </p:cNvSpPr>
          <p:nvPr/>
        </p:nvSpPr>
        <p:spPr bwMode="auto">
          <a:xfrm>
            <a:off x="179388" y="28575"/>
            <a:ext cx="8958262" cy="1214438"/>
          </a:xfrm>
          <a:prstGeom prst="rect">
            <a:avLst/>
          </a:prstGeom>
          <a:solidFill>
            <a:schemeClr val="bg1"/>
          </a:solidFill>
          <a:ln w="9525">
            <a:noFill/>
            <a:miter lim="800000"/>
            <a:headEnd/>
            <a:tailEnd/>
          </a:ln>
        </p:spPr>
        <p:txBody>
          <a:bodyPr anchor="ctr"/>
          <a:lstStyle/>
          <a:p>
            <a:pPr eaLnBrk="1" hangingPunct="1"/>
            <a:endParaRPr lang="fr-FR" altLang="fr-FR" sz="2400">
              <a:solidFill>
                <a:srgbClr val="666699"/>
              </a:solidFill>
              <a:latin typeface="Maiandra GD" pitchFamily="34" charset="0"/>
            </a:endParaRPr>
          </a:p>
        </p:txBody>
      </p:sp>
      <p:sp>
        <p:nvSpPr>
          <p:cNvPr id="13316" name="Rectangle 2"/>
          <p:cNvSpPr txBox="1">
            <a:spLocks noChangeArrowheads="1"/>
          </p:cNvSpPr>
          <p:nvPr/>
        </p:nvSpPr>
        <p:spPr bwMode="auto">
          <a:xfrm>
            <a:off x="1476375" y="2492375"/>
            <a:ext cx="6767513" cy="2663825"/>
          </a:xfrm>
          <a:prstGeom prst="rect">
            <a:avLst/>
          </a:prstGeom>
          <a:noFill/>
          <a:ln w="9525">
            <a:noFill/>
            <a:miter lim="800000"/>
            <a:headEnd/>
            <a:tailEnd/>
          </a:ln>
        </p:spPr>
        <p:txBody>
          <a:bodyPr anchor="ctr"/>
          <a:lstStyle/>
          <a:p>
            <a:pPr eaLnBrk="1" hangingPunct="1">
              <a:lnSpc>
                <a:spcPct val="120000"/>
              </a:lnSpc>
              <a:tabLst>
                <a:tab pos="542925" algn="l"/>
              </a:tabLst>
            </a:pPr>
            <a:r>
              <a:rPr lang="fr-FR" altLang="fr-FR" sz="2800" b="0" dirty="0">
                <a:solidFill>
                  <a:srgbClr val="666699"/>
                </a:solidFill>
                <a:latin typeface="Maiandra GD" pitchFamily="34" charset="0"/>
              </a:rPr>
              <a:t>		</a:t>
            </a:r>
            <a:r>
              <a:rPr lang="fr-FR" altLang="fr-FR" sz="2800" b="0" dirty="0" smtClean="0">
                <a:solidFill>
                  <a:srgbClr val="FF6600"/>
                </a:solidFill>
                <a:latin typeface="Maiandra GD" pitchFamily="34" charset="0"/>
              </a:rPr>
              <a:t>III - Attentes des bénévoles </a:t>
            </a:r>
          </a:p>
          <a:p>
            <a:pPr eaLnBrk="1" hangingPunct="1">
              <a:lnSpc>
                <a:spcPct val="120000"/>
              </a:lnSpc>
              <a:tabLst>
                <a:tab pos="542925" algn="l"/>
              </a:tabLst>
            </a:pPr>
            <a:r>
              <a:rPr lang="fr-FR" altLang="fr-FR" sz="2800" b="0" dirty="0" smtClean="0">
                <a:solidFill>
                  <a:srgbClr val="FF6600"/>
                </a:solidFill>
                <a:latin typeface="Maiandra GD" pitchFamily="34" charset="0"/>
              </a:rPr>
              <a:t>                   et formation à distance</a:t>
            </a:r>
            <a:endParaRPr lang="fr-FR" altLang="fr-FR" sz="2800" b="0" dirty="0">
              <a:solidFill>
                <a:srgbClr val="FF6600"/>
              </a:solidFill>
              <a:latin typeface="Maiandra GD" pitchFamily="34" charset="0"/>
            </a:endParaRPr>
          </a:p>
        </p:txBody>
      </p:sp>
      <p:sp>
        <p:nvSpPr>
          <p:cNvPr id="13317" name="Espace réservé du numéro de diapositive 1"/>
          <p:cNvSpPr>
            <a:spLocks noGrp="1"/>
          </p:cNvSpPr>
          <p:nvPr>
            <p:ph type="sldNum" sz="quarter" idx="11"/>
          </p:nvPr>
        </p:nvSpPr>
        <p:spPr bwMode="auto">
          <a:noFill/>
          <a:ln>
            <a:miter lim="800000"/>
            <a:headEnd/>
            <a:tailEnd/>
          </a:ln>
        </p:spPr>
        <p:txBody>
          <a:bodyPr/>
          <a:lstStyle/>
          <a:p>
            <a:fld id="{E5184590-658C-41E4-92C8-5B15F30E3322}" type="slidenum">
              <a:rPr lang="fr-FR" altLang="fr-FR" smtClean="0"/>
              <a:pPr/>
              <a:t>17</a:t>
            </a:fld>
            <a:endParaRPr lang="fr-FR" altLang="fr-FR" smtClean="0"/>
          </a:p>
        </p:txBody>
      </p:sp>
    </p:spTree>
    <p:extLst>
      <p:ext uri="{BB962C8B-B14F-4D97-AF65-F5344CB8AC3E}">
        <p14:creationId xmlns="" xmlns:p14="http://schemas.microsoft.com/office/powerpoint/2010/main" val="184548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Des bénévoles volontaires…</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18</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468313" y="1650494"/>
            <a:ext cx="8208962" cy="1328023"/>
          </a:xfrm>
          <a:prstGeom prst="roundRect">
            <a:avLst>
              <a:gd name="adj" fmla="val 16667"/>
            </a:avLst>
          </a:prstGeom>
          <a:noFill/>
          <a:ln w="9525">
            <a:noFill/>
            <a:miter lim="800000"/>
            <a:headEnd/>
            <a:tailEnd/>
          </a:ln>
        </p:spPr>
        <p:txBody>
          <a:bodyPr>
            <a:spAutoFit/>
          </a:bodyPr>
          <a:lstStyle/>
          <a:p>
            <a:pPr algn="ctr">
              <a:spcBef>
                <a:spcPts val="0"/>
              </a:spcBef>
              <a:buClr>
                <a:srgbClr val="FF6600"/>
              </a:buClr>
              <a:buSzPct val="110000"/>
              <a:tabLst>
                <a:tab pos="360363" algn="l"/>
              </a:tabLst>
            </a:pPr>
            <a:r>
              <a:rPr lang="fr-FR" sz="1800" b="0" dirty="0" smtClean="0">
                <a:solidFill>
                  <a:srgbClr val="FF6600"/>
                </a:solidFill>
              </a:rPr>
              <a:t>Les bénévoles trouvent de plus en plus, dans le numérique, </a:t>
            </a:r>
          </a:p>
          <a:p>
            <a:pPr algn="ctr">
              <a:spcBef>
                <a:spcPts val="0"/>
              </a:spcBef>
              <a:buClr>
                <a:srgbClr val="FF6600"/>
              </a:buClr>
              <a:buSzPct val="110000"/>
              <a:tabLst>
                <a:tab pos="360363" algn="l"/>
              </a:tabLst>
            </a:pPr>
            <a:r>
              <a:rPr lang="fr-FR" sz="1800" b="0" dirty="0" smtClean="0">
                <a:solidFill>
                  <a:srgbClr val="FF6600"/>
                </a:solidFill>
              </a:rPr>
              <a:t>les moyens de participer à la vie de leur association :</a:t>
            </a:r>
          </a:p>
          <a:p>
            <a:pPr marL="285750" indent="-285750" algn="just">
              <a:spcBef>
                <a:spcPts val="0"/>
              </a:spcBef>
              <a:buClr>
                <a:srgbClr val="FF6600"/>
              </a:buClr>
              <a:buSzPct val="110000"/>
              <a:tabLst>
                <a:tab pos="360363" algn="l"/>
              </a:tabLst>
            </a:pPr>
            <a:endParaRPr lang="fr-FR" sz="1800" b="0" dirty="0" smtClean="0">
              <a:solidFill>
                <a:srgbClr val="666699"/>
              </a:solidFill>
            </a:endParaRPr>
          </a:p>
          <a:p>
            <a:pPr algn="ctr">
              <a:spcBef>
                <a:spcPts val="0"/>
              </a:spcBef>
              <a:buClr>
                <a:srgbClr val="FF6600"/>
              </a:buClr>
              <a:buSzPct val="110000"/>
              <a:tabLst>
                <a:tab pos="360363" algn="l"/>
              </a:tabLst>
            </a:pPr>
            <a:r>
              <a:rPr lang="fr-FR" sz="1800" b="0" dirty="0" smtClean="0">
                <a:solidFill>
                  <a:srgbClr val="FF6600"/>
                </a:solidFill>
              </a:rPr>
              <a:t>13%</a:t>
            </a:r>
            <a:r>
              <a:rPr lang="fr-FR" sz="1800" b="0" dirty="0" smtClean="0">
                <a:solidFill>
                  <a:srgbClr val="666699"/>
                </a:solidFill>
              </a:rPr>
              <a:t> souhaitent tester ou développer </a:t>
            </a:r>
            <a:r>
              <a:rPr lang="fr-FR" sz="1800" b="0" dirty="0" smtClean="0">
                <a:solidFill>
                  <a:srgbClr val="FF6600"/>
                </a:solidFill>
              </a:rPr>
              <a:t>des actions bénévoles à distance </a:t>
            </a:r>
            <a:endParaRPr lang="fr-FR" sz="1800" b="0" dirty="0">
              <a:solidFill>
                <a:srgbClr val="FF6600"/>
              </a:solidFill>
            </a:endParaRPr>
          </a:p>
        </p:txBody>
      </p:sp>
      <p:sp>
        <p:nvSpPr>
          <p:cNvPr id="6" name="Ellipse 5"/>
          <p:cNvSpPr/>
          <p:nvPr/>
        </p:nvSpPr>
        <p:spPr>
          <a:xfrm>
            <a:off x="467544" y="4437112"/>
            <a:ext cx="1152128" cy="1171135"/>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9% </a:t>
            </a:r>
          </a:p>
          <a:p>
            <a:pPr algn="ctr"/>
            <a:r>
              <a:rPr lang="fr-FR" sz="1200" dirty="0" smtClean="0"/>
              <a:t>sport </a:t>
            </a:r>
          </a:p>
          <a:p>
            <a:pPr algn="ctr"/>
            <a:r>
              <a:rPr lang="fr-FR" sz="1200" dirty="0" smtClean="0"/>
              <a:t>et loisirs</a:t>
            </a:r>
            <a:endParaRPr lang="fr-FR" sz="1200" dirty="0"/>
          </a:p>
        </p:txBody>
      </p:sp>
      <p:sp>
        <p:nvSpPr>
          <p:cNvPr id="9" name="Ellipse 8"/>
          <p:cNvSpPr/>
          <p:nvPr/>
        </p:nvSpPr>
        <p:spPr>
          <a:xfrm>
            <a:off x="3347864" y="4077073"/>
            <a:ext cx="1512168" cy="1512168"/>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1400" dirty="0" smtClean="0"/>
              <a:t>12% jeunesse et </a:t>
            </a:r>
            <a:r>
              <a:rPr lang="fr-FR" sz="1400" dirty="0" err="1" smtClean="0"/>
              <a:t>éduc</a:t>
            </a:r>
            <a:r>
              <a:rPr lang="fr-FR" sz="1400" dirty="0" smtClean="0"/>
              <a:t> pop</a:t>
            </a:r>
            <a:endParaRPr lang="fr-FR" sz="1400" dirty="0"/>
          </a:p>
        </p:txBody>
      </p:sp>
      <p:sp>
        <p:nvSpPr>
          <p:cNvPr id="10" name="Ellipse 9"/>
          <p:cNvSpPr/>
          <p:nvPr/>
        </p:nvSpPr>
        <p:spPr>
          <a:xfrm>
            <a:off x="5004048" y="3789040"/>
            <a:ext cx="1800199" cy="1800200"/>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algn="ctr"/>
            <a:r>
              <a:rPr lang="fr-FR" sz="1400" dirty="0" smtClean="0"/>
              <a:t>14% solidarité</a:t>
            </a:r>
          </a:p>
          <a:p>
            <a:pPr algn="ctr"/>
            <a:r>
              <a:rPr lang="fr-FR" sz="1400" dirty="0" smtClean="0"/>
              <a:t>internationale</a:t>
            </a:r>
            <a:endParaRPr lang="fr-FR" sz="1400" dirty="0"/>
          </a:p>
        </p:txBody>
      </p:sp>
      <p:sp>
        <p:nvSpPr>
          <p:cNvPr id="11" name="Ellipse 10"/>
          <p:cNvSpPr/>
          <p:nvPr/>
        </p:nvSpPr>
        <p:spPr>
          <a:xfrm>
            <a:off x="6946335" y="3645024"/>
            <a:ext cx="1946145" cy="1975039"/>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FR" sz="1500" dirty="0" smtClean="0"/>
              <a:t>15% environnement</a:t>
            </a:r>
            <a:endParaRPr lang="fr-FR" sz="1500" dirty="0"/>
          </a:p>
        </p:txBody>
      </p:sp>
      <p:sp>
        <p:nvSpPr>
          <p:cNvPr id="12" name="Ellipse 11"/>
          <p:cNvSpPr/>
          <p:nvPr/>
        </p:nvSpPr>
        <p:spPr>
          <a:xfrm>
            <a:off x="1833709" y="4232904"/>
            <a:ext cx="1368152" cy="1387159"/>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300" dirty="0" smtClean="0"/>
              <a:t>11% </a:t>
            </a:r>
          </a:p>
          <a:p>
            <a:pPr algn="ctr"/>
            <a:r>
              <a:rPr lang="fr-FR" sz="1300" dirty="0" smtClean="0"/>
              <a:t>culture et social</a:t>
            </a:r>
            <a:endParaRPr lang="fr-FR" sz="1300" dirty="0"/>
          </a:p>
        </p:txBody>
      </p:sp>
    </p:spTree>
    <p:extLst>
      <p:ext uri="{BB962C8B-B14F-4D97-AF65-F5344CB8AC3E}">
        <p14:creationId xmlns="" xmlns:p14="http://schemas.microsoft.com/office/powerpoint/2010/main" val="931328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L’attente des bénévoles </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19</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395536" y="1556792"/>
            <a:ext cx="8496944" cy="4494848"/>
          </a:xfrm>
          <a:prstGeom prst="roundRect">
            <a:avLst>
              <a:gd name="adj" fmla="val 16667"/>
            </a:avLst>
          </a:prstGeom>
          <a:noFill/>
          <a:ln w="9525">
            <a:solidFill>
              <a:srgbClr val="666699"/>
            </a:solidFill>
            <a:miter lim="800000"/>
            <a:headEnd/>
            <a:tailEnd/>
          </a:ln>
        </p:spPr>
        <p:txBody>
          <a:bodyPr wrap="square">
            <a:spAutoFit/>
          </a:bodyPr>
          <a:lstStyle/>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a:solidFill>
                  <a:srgbClr val="FF6600"/>
                </a:solidFill>
              </a:rPr>
              <a:t>A</a:t>
            </a:r>
            <a:r>
              <a:rPr lang="fr-FR" sz="1800" b="0" dirty="0" smtClean="0">
                <a:solidFill>
                  <a:srgbClr val="FF6600"/>
                </a:solidFill>
              </a:rPr>
              <a:t>cquisition de compétences </a:t>
            </a:r>
            <a:r>
              <a:rPr lang="fr-FR" sz="1800" b="0" dirty="0" smtClean="0">
                <a:solidFill>
                  <a:srgbClr val="666699"/>
                </a:solidFill>
              </a:rPr>
              <a:t>: la motivation qui progresse le plus en 6 ans (2010-2016).</a:t>
            </a:r>
          </a:p>
          <a:p>
            <a:pPr marL="285750" indent="-285750" algn="just">
              <a:spcBef>
                <a:spcPts val="1800"/>
              </a:spcBef>
              <a:buClr>
                <a:srgbClr val="FF6600"/>
              </a:buClr>
              <a:buSzPct val="110000"/>
              <a:buFont typeface="Wingdings" panose="05000000000000000000" pitchFamily="2" charset="2"/>
              <a:buChar char="§"/>
              <a:tabLst>
                <a:tab pos="360363" algn="l"/>
              </a:tabLst>
            </a:pPr>
            <a:endParaRPr lang="fr-FR" sz="800" b="0" dirty="0" smtClean="0">
              <a:solidFill>
                <a:srgbClr val="666699"/>
              </a:solidFill>
            </a:endParaRP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FF6600"/>
                </a:solidFill>
              </a:rPr>
              <a:t>Demande de formation </a:t>
            </a:r>
            <a:r>
              <a:rPr lang="fr-FR" sz="1800" b="0" dirty="0" smtClean="0">
                <a:solidFill>
                  <a:srgbClr val="666699"/>
                </a:solidFill>
              </a:rPr>
              <a:t>au premier rang des attentes des bénévoles (37%).</a:t>
            </a:r>
          </a:p>
          <a:p>
            <a:pPr marL="285750" indent="-285750" algn="just">
              <a:spcBef>
                <a:spcPts val="1800"/>
              </a:spcBef>
              <a:buClr>
                <a:srgbClr val="FF6600"/>
              </a:buClr>
              <a:buSzPct val="110000"/>
              <a:buFont typeface="Wingdings" panose="05000000000000000000" pitchFamily="2" charset="2"/>
              <a:buChar char="§"/>
              <a:tabLst>
                <a:tab pos="360363" algn="l"/>
              </a:tabLst>
            </a:pPr>
            <a:endParaRPr lang="fr-FR" sz="800" b="0" dirty="0" smtClean="0">
              <a:solidFill>
                <a:srgbClr val="666699"/>
              </a:solidFill>
            </a:endParaRP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a:solidFill>
                  <a:srgbClr val="666699"/>
                </a:solidFill>
              </a:rPr>
              <a:t>P</a:t>
            </a:r>
            <a:r>
              <a:rPr lang="fr-FR" sz="1800" b="0" dirty="0" smtClean="0">
                <a:solidFill>
                  <a:srgbClr val="666699"/>
                </a:solidFill>
              </a:rPr>
              <a:t>rolongée par </a:t>
            </a:r>
            <a:r>
              <a:rPr lang="fr-FR" sz="1800" b="0" dirty="0" smtClean="0">
                <a:solidFill>
                  <a:srgbClr val="FF6600"/>
                </a:solidFill>
              </a:rPr>
              <a:t>une demande de conseils </a:t>
            </a:r>
            <a:r>
              <a:rPr lang="fr-FR" sz="1800" b="0" dirty="0" smtClean="0">
                <a:solidFill>
                  <a:srgbClr val="666699"/>
                </a:solidFill>
              </a:rPr>
              <a:t>(23%), et d’informations sur l’association (14%) qui peuvent être transmis à distance</a:t>
            </a:r>
          </a:p>
          <a:p>
            <a:pPr marL="285750" indent="-285750" algn="just">
              <a:spcBef>
                <a:spcPts val="1800"/>
              </a:spcBef>
              <a:buClr>
                <a:srgbClr val="FF6600"/>
              </a:buClr>
              <a:buSzPct val="110000"/>
              <a:buFont typeface="Wingdings" panose="05000000000000000000" pitchFamily="2" charset="2"/>
              <a:buChar char="§"/>
              <a:tabLst>
                <a:tab pos="360363" algn="l"/>
              </a:tabLst>
            </a:pPr>
            <a:endParaRPr lang="fr-FR" sz="800" b="0" dirty="0" smtClean="0">
              <a:solidFill>
                <a:srgbClr val="666699"/>
              </a:solidFill>
            </a:endParaRP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L’association, </a:t>
            </a:r>
            <a:r>
              <a:rPr lang="fr-FR" sz="1800" b="0" dirty="0" smtClean="0">
                <a:solidFill>
                  <a:srgbClr val="FF6600"/>
                </a:solidFill>
              </a:rPr>
              <a:t>un lieu d’apprentissages </a:t>
            </a:r>
            <a:r>
              <a:rPr lang="fr-FR" sz="1800" b="0" dirty="0" smtClean="0">
                <a:solidFill>
                  <a:srgbClr val="666699"/>
                </a:solidFill>
              </a:rPr>
              <a:t>pour d’autres domaines de la vie privée ou professionnelle (exemple du numérique)</a:t>
            </a:r>
          </a:p>
        </p:txBody>
      </p:sp>
    </p:spTree>
    <p:extLst>
      <p:ext uri="{BB962C8B-B14F-4D97-AF65-F5344CB8AC3E}">
        <p14:creationId xmlns="" xmlns:p14="http://schemas.microsoft.com/office/powerpoint/2010/main" val="2736157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900113" y="53975"/>
            <a:ext cx="8229600" cy="1143000"/>
          </a:xfrm>
          <a:prstGeom prst="rect">
            <a:avLst/>
          </a:prstGeom>
          <a:noFill/>
          <a:ln w="9525">
            <a:noFill/>
            <a:miter lim="800000"/>
            <a:headEnd/>
            <a:tailEnd/>
          </a:ln>
        </p:spPr>
        <p:txBody>
          <a:bodyPr anchor="ctr"/>
          <a:lstStyle/>
          <a:p>
            <a:pPr eaLnBrk="1" hangingPunct="1"/>
            <a:r>
              <a:rPr lang="fr-FR" altLang="fr-FR" sz="2400" dirty="0" smtClean="0">
                <a:solidFill>
                  <a:srgbClr val="FF6600"/>
                </a:solidFill>
                <a:latin typeface="Maiandra GD" pitchFamily="34" charset="0"/>
              </a:rPr>
              <a:t>Plan de la présentation</a:t>
            </a:r>
            <a:endParaRPr lang="fr-FR" altLang="fr-FR" sz="2400" dirty="0">
              <a:solidFill>
                <a:srgbClr val="FF6600"/>
              </a:solidFill>
              <a:latin typeface="Maiandra GD" pitchFamily="34" charset="0"/>
            </a:endParaRPr>
          </a:p>
        </p:txBody>
      </p:sp>
      <p:sp>
        <p:nvSpPr>
          <p:cNvPr id="15363" name="Text Box 3"/>
          <p:cNvSpPr>
            <a:spLocks noChangeArrowheads="1"/>
          </p:cNvSpPr>
          <p:nvPr/>
        </p:nvSpPr>
        <p:spPr bwMode="auto">
          <a:xfrm>
            <a:off x="539552" y="2348880"/>
            <a:ext cx="7885186" cy="2996565"/>
          </a:xfrm>
          <a:prstGeom prst="roundRect">
            <a:avLst>
              <a:gd name="adj" fmla="val 16667"/>
            </a:avLst>
          </a:prstGeom>
          <a:noFill/>
          <a:ln w="9525">
            <a:solidFill>
              <a:srgbClr val="666699"/>
            </a:solidFill>
            <a:miter lim="800000"/>
            <a:headEnd/>
            <a:tailEnd/>
          </a:ln>
        </p:spPr>
        <p:txBody>
          <a:bodyPr wrap="square">
            <a:spAutoFit/>
          </a:bodyPr>
          <a:lstStyle/>
          <a:p>
            <a:pPr marL="285750" indent="-285750" algn="just" eaLnBrk="1" hangingPunct="1">
              <a:buFont typeface="Wingdings" panose="05000000000000000000" pitchFamily="2" charset="2"/>
              <a:buChar char="§"/>
              <a:tabLst>
                <a:tab pos="263525" algn="l"/>
              </a:tabLst>
            </a:pPr>
            <a:r>
              <a:rPr lang="fr-FR" altLang="fr-FR" sz="1800" b="0" dirty="0" smtClean="0">
                <a:solidFill>
                  <a:srgbClr val="666699"/>
                </a:solidFill>
              </a:rPr>
              <a:t>Quelques repères généraux : </a:t>
            </a:r>
            <a:r>
              <a:rPr lang="fr-FR" altLang="fr-FR" sz="1800" dirty="0" smtClean="0">
                <a:solidFill>
                  <a:srgbClr val="FF6600"/>
                </a:solidFill>
              </a:rPr>
              <a:t>le bénévolat </a:t>
            </a:r>
            <a:r>
              <a:rPr lang="fr-FR" altLang="fr-FR" sz="1800" b="0" dirty="0" smtClean="0">
                <a:solidFill>
                  <a:srgbClr val="666699"/>
                </a:solidFill>
              </a:rPr>
              <a:t>dans les associations</a:t>
            </a:r>
          </a:p>
          <a:p>
            <a:pPr marL="285750" indent="-285750" algn="just" eaLnBrk="1" hangingPunct="1">
              <a:tabLst>
                <a:tab pos="263525" algn="l"/>
              </a:tabLst>
            </a:pPr>
            <a:endParaRPr lang="fr-FR" altLang="fr-FR" sz="1800" b="0" dirty="0" smtClean="0">
              <a:solidFill>
                <a:srgbClr val="666699"/>
              </a:solidFill>
            </a:endParaRPr>
          </a:p>
          <a:p>
            <a:pPr marL="342900" indent="-342900" algn="just" eaLnBrk="1" hangingPunct="1">
              <a:buFont typeface="Wingdings" panose="05000000000000000000" pitchFamily="2" charset="2"/>
              <a:buChar char="§"/>
              <a:tabLst>
                <a:tab pos="263525" algn="l"/>
              </a:tabLst>
            </a:pPr>
            <a:endParaRPr lang="fr-FR" altLang="fr-FR" sz="1800" b="0" dirty="0" smtClean="0">
              <a:solidFill>
                <a:srgbClr val="FF6600"/>
              </a:solidFill>
            </a:endParaRPr>
          </a:p>
          <a:p>
            <a:pPr marL="342900" indent="-342900" algn="just" eaLnBrk="1" hangingPunct="1">
              <a:tabLst>
                <a:tab pos="263525" algn="l"/>
              </a:tabLst>
            </a:pPr>
            <a:endParaRPr lang="fr-FR" altLang="fr-FR" sz="1800" b="0" dirty="0" smtClean="0">
              <a:solidFill>
                <a:srgbClr val="FF6600"/>
              </a:solidFill>
            </a:endParaRPr>
          </a:p>
          <a:p>
            <a:pPr marL="285750" indent="-285750" algn="just" eaLnBrk="1" hangingPunct="1">
              <a:buFont typeface="Wingdings" panose="05000000000000000000" pitchFamily="2" charset="2"/>
              <a:buChar char="§"/>
              <a:tabLst>
                <a:tab pos="263525" algn="l"/>
              </a:tabLst>
            </a:pPr>
            <a:r>
              <a:rPr lang="fr-FR" altLang="fr-FR" sz="1800" b="0" dirty="0" smtClean="0">
                <a:solidFill>
                  <a:srgbClr val="666699"/>
                </a:solidFill>
              </a:rPr>
              <a:t>L’utilisation du </a:t>
            </a:r>
            <a:r>
              <a:rPr lang="fr-FR" altLang="fr-FR" sz="1800" dirty="0" smtClean="0">
                <a:solidFill>
                  <a:srgbClr val="FF6600"/>
                </a:solidFill>
              </a:rPr>
              <a:t>numérique </a:t>
            </a:r>
            <a:r>
              <a:rPr lang="fr-FR" altLang="fr-FR" sz="1800" b="0" dirty="0" smtClean="0">
                <a:solidFill>
                  <a:srgbClr val="666699"/>
                </a:solidFill>
              </a:rPr>
              <a:t>dans les associations</a:t>
            </a:r>
          </a:p>
          <a:p>
            <a:pPr marL="285750" indent="-285750" algn="just" eaLnBrk="1" hangingPunct="1">
              <a:tabLst>
                <a:tab pos="263525" algn="l"/>
              </a:tabLst>
            </a:pPr>
            <a:endParaRPr lang="fr-FR" altLang="fr-FR" sz="1800" b="0" dirty="0" smtClean="0">
              <a:solidFill>
                <a:srgbClr val="FF6600"/>
              </a:solidFill>
            </a:endParaRPr>
          </a:p>
          <a:p>
            <a:pPr algn="just" eaLnBrk="1" hangingPunct="1">
              <a:tabLst>
                <a:tab pos="263525" algn="l"/>
              </a:tabLst>
            </a:pPr>
            <a:endParaRPr lang="fr-FR" altLang="fr-FR" sz="1800" b="0" dirty="0" smtClean="0">
              <a:solidFill>
                <a:srgbClr val="FF6600"/>
              </a:solidFill>
            </a:endParaRPr>
          </a:p>
          <a:p>
            <a:pPr algn="just" eaLnBrk="1" hangingPunct="1">
              <a:tabLst>
                <a:tab pos="263525" algn="l"/>
              </a:tabLst>
            </a:pPr>
            <a:endParaRPr lang="fr-FR" altLang="fr-FR" sz="1800" b="0" dirty="0" smtClean="0">
              <a:solidFill>
                <a:srgbClr val="FF6600"/>
              </a:solidFill>
            </a:endParaRPr>
          </a:p>
          <a:p>
            <a:pPr marL="285750" indent="-285750" algn="just" eaLnBrk="1" hangingPunct="1">
              <a:buFont typeface="Wingdings" panose="05000000000000000000" pitchFamily="2" charset="2"/>
              <a:buChar char="§"/>
              <a:tabLst>
                <a:tab pos="263525" algn="l"/>
              </a:tabLst>
            </a:pPr>
            <a:r>
              <a:rPr lang="fr-FR" altLang="fr-FR" sz="1800" b="0" dirty="0" smtClean="0">
                <a:solidFill>
                  <a:srgbClr val="666699"/>
                </a:solidFill>
              </a:rPr>
              <a:t>Les attentes des bénévoles </a:t>
            </a:r>
            <a:r>
              <a:rPr lang="fr-FR" altLang="fr-FR" sz="1800" dirty="0" smtClean="0">
                <a:solidFill>
                  <a:srgbClr val="FF6600"/>
                </a:solidFill>
              </a:rPr>
              <a:t>et la formation à distance…</a:t>
            </a:r>
          </a:p>
          <a:p>
            <a:pPr marL="171450" indent="-171450" algn="just" eaLnBrk="1" hangingPunct="1">
              <a:buFont typeface="Wingdings" panose="05000000000000000000" pitchFamily="2" charset="2"/>
              <a:buChar char="§"/>
              <a:tabLst>
                <a:tab pos="263525" algn="l"/>
              </a:tabLst>
            </a:pPr>
            <a:endParaRPr lang="fr-FR" altLang="fr-FR" sz="800" b="0" dirty="0">
              <a:solidFill>
                <a:srgbClr val="666699"/>
              </a:solidFill>
            </a:endParaRPr>
          </a:p>
        </p:txBody>
      </p:sp>
      <p:sp>
        <p:nvSpPr>
          <p:cNvPr id="15365" name="Espace réservé du numéro de diapositive 4"/>
          <p:cNvSpPr>
            <a:spLocks noGrp="1"/>
          </p:cNvSpPr>
          <p:nvPr>
            <p:ph type="sldNum" sz="quarter" idx="11"/>
          </p:nvPr>
        </p:nvSpPr>
        <p:spPr bwMode="auto">
          <a:noFill/>
          <a:ln>
            <a:miter lim="800000"/>
            <a:headEnd/>
            <a:tailEnd/>
          </a:ln>
        </p:spPr>
        <p:txBody>
          <a:bodyPr/>
          <a:lstStyle/>
          <a:p>
            <a:fld id="{14103E54-C6BB-4547-83CB-036C80CC66DB}" type="slidenum">
              <a:rPr lang="fr-FR" altLang="fr-FR" smtClean="0"/>
              <a:pPr/>
              <a:t>2</a:t>
            </a:fld>
            <a:endParaRPr lang="fr-FR" altLang="fr-FR" smtClean="0"/>
          </a:p>
        </p:txBody>
      </p:sp>
    </p:spTree>
    <p:extLst>
      <p:ext uri="{BB962C8B-B14F-4D97-AF65-F5344CB8AC3E}">
        <p14:creationId xmlns="" xmlns:p14="http://schemas.microsoft.com/office/powerpoint/2010/main" val="25805381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Les pratiques aujourd’hui</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20</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395536" y="1484784"/>
            <a:ext cx="8208962" cy="3626525"/>
          </a:xfrm>
          <a:prstGeom prst="roundRect">
            <a:avLst>
              <a:gd name="adj" fmla="val 16667"/>
            </a:avLst>
          </a:prstGeom>
          <a:noFill/>
          <a:ln w="9525">
            <a:solidFill>
              <a:srgbClr val="666699"/>
            </a:solidFill>
            <a:miter lim="800000"/>
            <a:headEnd/>
            <a:tailEnd/>
          </a:ln>
        </p:spPr>
        <p:txBody>
          <a:bodyPr>
            <a:spAutoFit/>
          </a:bodyPr>
          <a:lstStyle/>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En </a:t>
            </a:r>
            <a:r>
              <a:rPr lang="fr-FR" sz="1800" b="0" dirty="0" smtClean="0">
                <a:solidFill>
                  <a:srgbClr val="666699"/>
                </a:solidFill>
              </a:rPr>
              <a:t>2016, </a:t>
            </a:r>
            <a:r>
              <a:rPr lang="fr-FR" sz="1800" b="0" dirty="0" smtClean="0">
                <a:solidFill>
                  <a:srgbClr val="FF6600"/>
                </a:solidFill>
              </a:rPr>
              <a:t>8</a:t>
            </a:r>
            <a:r>
              <a:rPr lang="fr-FR" sz="1800" b="0" dirty="0" smtClean="0">
                <a:solidFill>
                  <a:srgbClr val="FF6600"/>
                </a:solidFill>
              </a:rPr>
              <a:t>% des associations utilisent les formations à distance, </a:t>
            </a:r>
            <a:r>
              <a:rPr lang="fr-FR" sz="1800" b="0" dirty="0" smtClean="0">
                <a:solidFill>
                  <a:srgbClr val="666699"/>
                </a:solidFill>
              </a:rPr>
              <a:t>sous forme de tutoriels, MOOC… </a:t>
            </a:r>
            <a:endParaRPr lang="fr-FR" sz="1800" b="0" dirty="0" smtClean="0">
              <a:solidFill>
                <a:schemeClr val="bg2">
                  <a:lumMod val="50000"/>
                </a:schemeClr>
              </a:solidFill>
            </a:endParaRP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La pratique augmente avec la taille de l’association, et concerne tout de même 7% des associations sans salarié.</a:t>
            </a: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Peu de différences selon les secteurs, seul le sanitaire et social semble un peu plus en avance.</a:t>
            </a: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Déjà une pratique répandue dans les associations dites « connectées », bénéficiaires du programme </a:t>
            </a:r>
            <a:r>
              <a:rPr lang="fr-FR" sz="1800" b="0" dirty="0" err="1" smtClean="0">
                <a:solidFill>
                  <a:srgbClr val="666699"/>
                </a:solidFill>
              </a:rPr>
              <a:t>Solidatech</a:t>
            </a:r>
            <a:r>
              <a:rPr lang="fr-FR" sz="1800" b="0" dirty="0" smtClean="0">
                <a:solidFill>
                  <a:srgbClr val="666699"/>
                </a:solidFill>
              </a:rPr>
              <a:t> : 43% utilisent les formations à distance pour leurs adhérents, leurs bénévoles ou leurs bénéficiaires.</a:t>
            </a:r>
            <a:endParaRPr lang="fr-FR" sz="1800" b="0" dirty="0" smtClean="0">
              <a:solidFill>
                <a:srgbClr val="FF6600"/>
              </a:solidFill>
            </a:endParaRPr>
          </a:p>
        </p:txBody>
      </p:sp>
      <p:sp>
        <p:nvSpPr>
          <p:cNvPr id="6" name="ZoneTexte 5"/>
          <p:cNvSpPr txBox="1"/>
          <p:nvPr/>
        </p:nvSpPr>
        <p:spPr>
          <a:xfrm>
            <a:off x="575048" y="5373216"/>
            <a:ext cx="7957392" cy="338554"/>
          </a:xfrm>
          <a:prstGeom prst="rect">
            <a:avLst/>
          </a:prstGeom>
          <a:noFill/>
        </p:spPr>
        <p:txBody>
          <a:bodyPr wrap="square" rtlCol="0">
            <a:spAutoFit/>
          </a:bodyPr>
          <a:lstStyle/>
          <a:p>
            <a:r>
              <a:rPr lang="fr-FR" dirty="0" smtClean="0"/>
              <a:t>Nota : </a:t>
            </a:r>
            <a:r>
              <a:rPr lang="fr-FR" b="0" dirty="0" smtClean="0">
                <a:solidFill>
                  <a:srgbClr val="666699"/>
                </a:solidFill>
              </a:rPr>
              <a:t>D’après le CREDOC, 14% des </a:t>
            </a:r>
            <a:r>
              <a:rPr lang="fr-FR" b="0" dirty="0" smtClean="0">
                <a:solidFill>
                  <a:srgbClr val="666699"/>
                </a:solidFill>
              </a:rPr>
              <a:t>Français </a:t>
            </a:r>
            <a:r>
              <a:rPr lang="fr-FR" b="0" dirty="0" smtClean="0">
                <a:solidFill>
                  <a:srgbClr val="FF6600"/>
                </a:solidFill>
              </a:rPr>
              <a:t>utilisent </a:t>
            </a:r>
            <a:r>
              <a:rPr lang="fr-FR" b="0" dirty="0" smtClean="0">
                <a:solidFill>
                  <a:srgbClr val="FF6600"/>
                </a:solidFill>
              </a:rPr>
              <a:t>le numérique pour se former</a:t>
            </a:r>
            <a:r>
              <a:rPr lang="fr-FR" b="0" dirty="0" smtClean="0">
                <a:solidFill>
                  <a:srgbClr val="FF6600"/>
                </a:solidFill>
              </a:rPr>
              <a:t>.</a:t>
            </a:r>
            <a:endParaRPr lang="fr-FR" b="0" dirty="0" smtClean="0">
              <a:solidFill>
                <a:srgbClr val="FF6600"/>
              </a:solidFill>
            </a:endParaRPr>
          </a:p>
        </p:txBody>
      </p:sp>
    </p:spTree>
    <p:extLst>
      <p:ext uri="{BB962C8B-B14F-4D97-AF65-F5344CB8AC3E}">
        <p14:creationId xmlns="" xmlns:p14="http://schemas.microsoft.com/office/powerpoint/2010/main" val="2990971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Un fort potentiel pour demain</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21</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395536" y="1268760"/>
            <a:ext cx="8208962" cy="408623"/>
          </a:xfrm>
          <a:prstGeom prst="roundRect">
            <a:avLst>
              <a:gd name="adj" fmla="val 16667"/>
            </a:avLst>
          </a:prstGeom>
          <a:noFill/>
          <a:ln w="9525">
            <a:noFill/>
            <a:miter lim="800000"/>
            <a:headEnd/>
            <a:tailEnd/>
          </a:ln>
        </p:spPr>
        <p:txBody>
          <a:bodyPr>
            <a:spAutoFit/>
          </a:bodyPr>
          <a:lstStyle/>
          <a:p>
            <a:pPr algn="ctr">
              <a:spcBef>
                <a:spcPts val="1800"/>
              </a:spcBef>
              <a:buClr>
                <a:srgbClr val="FF6600"/>
              </a:buClr>
              <a:buSzPct val="110000"/>
              <a:tabLst>
                <a:tab pos="360363" algn="l"/>
              </a:tabLst>
            </a:pPr>
            <a:r>
              <a:rPr lang="fr-FR" sz="1800" b="0" dirty="0" smtClean="0">
                <a:solidFill>
                  <a:srgbClr val="FF6600"/>
                </a:solidFill>
              </a:rPr>
              <a:t>42% </a:t>
            </a:r>
            <a:r>
              <a:rPr lang="fr-FR" sz="1800" b="0" dirty="0" smtClean="0">
                <a:solidFill>
                  <a:srgbClr val="666699"/>
                </a:solidFill>
              </a:rPr>
              <a:t>des associations pourraient s’appuyer sur la formation en ligne</a:t>
            </a:r>
          </a:p>
        </p:txBody>
      </p:sp>
      <p:sp>
        <p:nvSpPr>
          <p:cNvPr id="7" name="Ellipse 6"/>
          <p:cNvSpPr/>
          <p:nvPr/>
        </p:nvSpPr>
        <p:spPr>
          <a:xfrm>
            <a:off x="2245470" y="2687446"/>
            <a:ext cx="1152128" cy="1171135"/>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35% </a:t>
            </a:r>
          </a:p>
          <a:p>
            <a:pPr algn="ctr"/>
            <a:r>
              <a:rPr lang="fr-FR" sz="1200" dirty="0" smtClean="0"/>
              <a:t>Sans salariés</a:t>
            </a:r>
            <a:endParaRPr lang="fr-FR" sz="1200" dirty="0"/>
          </a:p>
        </p:txBody>
      </p:sp>
      <p:sp>
        <p:nvSpPr>
          <p:cNvPr id="8" name="Ellipse 7"/>
          <p:cNvSpPr/>
          <p:nvPr/>
        </p:nvSpPr>
        <p:spPr>
          <a:xfrm>
            <a:off x="4405710" y="1895283"/>
            <a:ext cx="2088232" cy="1963223"/>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dirty="0"/>
              <a:t>6</a:t>
            </a:r>
            <a:r>
              <a:rPr lang="fr-FR" sz="1800" dirty="0" smtClean="0"/>
              <a:t>5% </a:t>
            </a:r>
          </a:p>
          <a:p>
            <a:pPr algn="ctr"/>
            <a:r>
              <a:rPr lang="fr-FR" sz="1800" dirty="0" smtClean="0"/>
              <a:t>Plus de </a:t>
            </a:r>
          </a:p>
          <a:p>
            <a:pPr algn="ctr"/>
            <a:r>
              <a:rPr lang="fr-FR" sz="1800" dirty="0" smtClean="0"/>
              <a:t>20 salariés</a:t>
            </a:r>
            <a:endParaRPr lang="fr-FR" sz="1800" dirty="0"/>
          </a:p>
        </p:txBody>
      </p:sp>
      <p:sp>
        <p:nvSpPr>
          <p:cNvPr id="9" name="Forme 8"/>
          <p:cNvSpPr/>
          <p:nvPr/>
        </p:nvSpPr>
        <p:spPr>
          <a:xfrm>
            <a:off x="3397598" y="2999612"/>
            <a:ext cx="985838" cy="541338"/>
          </a:xfrm>
          <a:prstGeom prst="swooshArrow">
            <a:avLst>
              <a:gd name="adj1" fmla="val 25000"/>
              <a:gd name="adj2" fmla="val 25000"/>
            </a:avLst>
          </a:prstGeom>
          <a:solidFill>
            <a:srgbClr val="FF6600"/>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lang="fr-FR"/>
          </a:p>
        </p:txBody>
      </p:sp>
      <p:sp>
        <p:nvSpPr>
          <p:cNvPr id="10" name="Ellipse 9"/>
          <p:cNvSpPr/>
          <p:nvPr/>
        </p:nvSpPr>
        <p:spPr>
          <a:xfrm>
            <a:off x="1403648" y="4876006"/>
            <a:ext cx="1224136" cy="1243218"/>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t>37% </a:t>
            </a:r>
          </a:p>
          <a:p>
            <a:pPr algn="ctr"/>
            <a:r>
              <a:rPr lang="fr-FR" sz="1200" dirty="0" smtClean="0"/>
              <a:t>Sport</a:t>
            </a:r>
            <a:endParaRPr lang="fr-FR" sz="1200" dirty="0"/>
          </a:p>
        </p:txBody>
      </p:sp>
      <p:sp>
        <p:nvSpPr>
          <p:cNvPr id="11" name="Ellipse 10"/>
          <p:cNvSpPr/>
          <p:nvPr/>
        </p:nvSpPr>
        <p:spPr>
          <a:xfrm>
            <a:off x="5796136" y="4346097"/>
            <a:ext cx="1872208" cy="1891215"/>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dirty="0" smtClean="0"/>
              <a:t>49% </a:t>
            </a:r>
          </a:p>
          <a:p>
            <a:pPr algn="ctr"/>
            <a:r>
              <a:rPr lang="fr-FR" sz="1800" dirty="0" smtClean="0"/>
              <a:t>Sanitaire et social</a:t>
            </a:r>
            <a:endParaRPr lang="fr-FR" sz="1800" dirty="0"/>
          </a:p>
        </p:txBody>
      </p:sp>
      <p:sp>
        <p:nvSpPr>
          <p:cNvPr id="13" name="Ellipse 12"/>
          <p:cNvSpPr/>
          <p:nvPr/>
        </p:nvSpPr>
        <p:spPr>
          <a:xfrm>
            <a:off x="3419872" y="4638740"/>
            <a:ext cx="1678446" cy="1650982"/>
          </a:xfrm>
          <a:prstGeom prst="ellipse">
            <a:avLst/>
          </a:prstGeom>
          <a:solidFill>
            <a:srgbClr val="666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44% </a:t>
            </a:r>
          </a:p>
          <a:p>
            <a:pPr algn="ctr"/>
            <a:r>
              <a:rPr lang="fr-FR" dirty="0" smtClean="0"/>
              <a:t>Culture</a:t>
            </a:r>
          </a:p>
          <a:p>
            <a:pPr algn="ctr"/>
            <a:r>
              <a:rPr lang="fr-FR" dirty="0" err="1" smtClean="0"/>
              <a:t>Educ</a:t>
            </a:r>
            <a:r>
              <a:rPr lang="fr-FR" dirty="0" smtClean="0"/>
              <a:t> pop</a:t>
            </a:r>
          </a:p>
          <a:p>
            <a:pPr algn="ctr"/>
            <a:r>
              <a:rPr lang="fr-FR" dirty="0" smtClean="0"/>
              <a:t>Loisirs</a:t>
            </a:r>
            <a:endParaRPr lang="fr-FR" dirty="0"/>
          </a:p>
        </p:txBody>
      </p:sp>
    </p:spTree>
    <p:extLst>
      <p:ext uri="{BB962C8B-B14F-4D97-AF65-F5344CB8AC3E}">
        <p14:creationId xmlns="" xmlns:p14="http://schemas.microsoft.com/office/powerpoint/2010/main" val="20308725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Quelques précautions toutefois…</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22</a:t>
            </a:fld>
            <a:endParaRPr lang="fr-FR" dirty="0" smtClean="0">
              <a:latin typeface="Maiandra GD" pitchFamily="34" charset="0"/>
              <a:ea typeface="ＭＳ Ｐゴシック" pitchFamily="34" charset="-128"/>
            </a:endParaRPr>
          </a:p>
        </p:txBody>
      </p:sp>
      <p:sp>
        <p:nvSpPr>
          <p:cNvPr id="12" name="Text Box 4"/>
          <p:cNvSpPr>
            <a:spLocks noChangeArrowheads="1"/>
          </p:cNvSpPr>
          <p:nvPr/>
        </p:nvSpPr>
        <p:spPr bwMode="auto">
          <a:xfrm>
            <a:off x="323528" y="1268761"/>
            <a:ext cx="8496944" cy="4896544"/>
          </a:xfrm>
          <a:prstGeom prst="roundRect">
            <a:avLst>
              <a:gd name="adj" fmla="val 16667"/>
            </a:avLst>
          </a:prstGeom>
          <a:noFill/>
          <a:ln w="9525">
            <a:solidFill>
              <a:srgbClr val="666699"/>
            </a:solidFill>
            <a:miter lim="800000"/>
            <a:headEnd/>
            <a:tailEnd/>
          </a:ln>
        </p:spPr>
        <p:txBody>
          <a:bodyPr wrap="square">
            <a:spAutoFit/>
          </a:bodyPr>
          <a:lstStyle/>
          <a:p>
            <a:pPr algn="ctr">
              <a:spcBef>
                <a:spcPts val="1800"/>
              </a:spcBef>
              <a:buClr>
                <a:srgbClr val="FF6600"/>
              </a:buClr>
              <a:buSzPct val="110000"/>
              <a:tabLst>
                <a:tab pos="360363" algn="l"/>
              </a:tabLst>
            </a:pPr>
            <a:r>
              <a:rPr lang="fr-FR" sz="1800" b="0" dirty="0" smtClean="0">
                <a:solidFill>
                  <a:srgbClr val="FF6600"/>
                </a:solidFill>
              </a:rPr>
              <a:t>Veiller à celles et ceux qui n’ont pas de bagage numérique suffisant </a:t>
            </a:r>
          </a:p>
          <a:p>
            <a:pPr algn="ctr">
              <a:spcBef>
                <a:spcPts val="1800"/>
              </a:spcBef>
              <a:buClr>
                <a:srgbClr val="FF6600"/>
              </a:buClr>
              <a:buSzPct val="110000"/>
              <a:tabLst>
                <a:tab pos="360363" algn="l"/>
              </a:tabLst>
            </a:pPr>
            <a:r>
              <a:rPr lang="fr-FR" sz="1800" b="0" dirty="0">
                <a:solidFill>
                  <a:srgbClr val="FF6600"/>
                </a:solidFill>
              </a:rPr>
              <a:t>E</a:t>
            </a:r>
            <a:r>
              <a:rPr lang="fr-FR" sz="1800" b="0" dirty="0" smtClean="0">
                <a:solidFill>
                  <a:srgbClr val="FF6600"/>
                </a:solidFill>
              </a:rPr>
              <a:t>viter de creuser les écarts :</a:t>
            </a:r>
          </a:p>
          <a:p>
            <a:pPr algn="ctr">
              <a:spcBef>
                <a:spcPts val="0"/>
              </a:spcBef>
              <a:buClr>
                <a:srgbClr val="FF6600"/>
              </a:buClr>
              <a:buSzPct val="110000"/>
              <a:tabLst>
                <a:tab pos="360363" algn="l"/>
              </a:tabLst>
            </a:pPr>
            <a:r>
              <a:rPr lang="fr-FR" sz="800" b="0" dirty="0" smtClean="0">
                <a:solidFill>
                  <a:srgbClr val="FF6600"/>
                </a:solidFill>
              </a:rPr>
              <a:t> </a:t>
            </a: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Proposer au préalable des formations à la pratique numérique</a:t>
            </a: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S’assurer que chacun a un accès à l’ordinateur : prévoir des formations à distance dans l’association, pour ceux qui ne sont pas équipés</a:t>
            </a: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Adapter les modes de formation aux différents publics</a:t>
            </a:r>
          </a:p>
          <a:p>
            <a:pPr marL="285750" indent="-285750" algn="just">
              <a:spcBef>
                <a:spcPts val="1800"/>
              </a:spcBef>
              <a:buClr>
                <a:srgbClr val="FF6600"/>
              </a:buClr>
              <a:buSzPct val="110000"/>
              <a:buFont typeface="Wingdings" panose="05000000000000000000" pitchFamily="2" charset="2"/>
              <a:buChar char="§"/>
              <a:tabLst>
                <a:tab pos="360363" algn="l"/>
              </a:tabLst>
            </a:pPr>
            <a:r>
              <a:rPr lang="fr-FR" sz="1800" b="0" dirty="0" smtClean="0">
                <a:solidFill>
                  <a:srgbClr val="666699"/>
                </a:solidFill>
              </a:rPr>
              <a:t>Prévoir des temps d’échanges voire de formation en </a:t>
            </a:r>
            <a:r>
              <a:rPr lang="fr-FR" sz="1800" b="0" dirty="0" err="1" smtClean="0">
                <a:solidFill>
                  <a:srgbClr val="666699"/>
                </a:solidFill>
              </a:rPr>
              <a:t>présentiel</a:t>
            </a:r>
            <a:r>
              <a:rPr lang="fr-FR" sz="1800" b="0" dirty="0" smtClean="0">
                <a:solidFill>
                  <a:srgbClr val="666699"/>
                </a:solidFill>
              </a:rPr>
              <a:t>, avec des partages d’expériences, de la convivialité…</a:t>
            </a:r>
          </a:p>
          <a:p>
            <a:pPr marL="285750" indent="-285750" algn="just">
              <a:spcBef>
                <a:spcPts val="1800"/>
              </a:spcBef>
              <a:buClr>
                <a:srgbClr val="FF6600"/>
              </a:buClr>
              <a:buSzPct val="110000"/>
              <a:tabLst>
                <a:tab pos="360363" algn="l"/>
              </a:tabLst>
            </a:pPr>
            <a:endParaRPr lang="fr-FR" sz="800" b="0" dirty="0" smtClean="0">
              <a:solidFill>
                <a:srgbClr val="666699"/>
              </a:solidFill>
            </a:endParaRPr>
          </a:p>
          <a:p>
            <a:pPr marL="285750" indent="-285750" algn="ctr">
              <a:spcBef>
                <a:spcPts val="1800"/>
              </a:spcBef>
              <a:buClr>
                <a:srgbClr val="FF6600"/>
              </a:buClr>
              <a:buSzPct val="110000"/>
              <a:tabLst>
                <a:tab pos="360363" algn="l"/>
              </a:tabLst>
            </a:pPr>
            <a:r>
              <a:rPr lang="fr-FR" sz="1800" dirty="0" smtClean="0">
                <a:solidFill>
                  <a:srgbClr val="FF6600"/>
                </a:solidFill>
              </a:rPr>
              <a:t>Et ne pas oublier la formation à l’utilisation des outils numériques !</a:t>
            </a:r>
          </a:p>
        </p:txBody>
      </p:sp>
    </p:spTree>
    <p:extLst>
      <p:ext uri="{BB962C8B-B14F-4D97-AF65-F5344CB8AC3E}">
        <p14:creationId xmlns="" xmlns:p14="http://schemas.microsoft.com/office/powerpoint/2010/main" val="38296446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lstStyle/>
          <a:p>
            <a:pPr eaLnBrk="1" hangingPunct="1"/>
            <a:r>
              <a:rPr lang="fr-FR" sz="2400" dirty="0" smtClean="0">
                <a:solidFill>
                  <a:srgbClr val="FF6600"/>
                </a:solidFill>
                <a:ea typeface="ＭＳ Ｐゴシック" pitchFamily="34" charset="-128"/>
              </a:rPr>
              <a:t>Pour aller plus loin</a:t>
            </a:r>
          </a:p>
        </p:txBody>
      </p:sp>
      <p:sp>
        <p:nvSpPr>
          <p:cNvPr id="15364" name="Espace réservé du numéro de diapositive 2"/>
          <p:cNvSpPr>
            <a:spLocks noGrp="1"/>
          </p:cNvSpPr>
          <p:nvPr>
            <p:ph type="sldNum" sz="quarter" idx="4294967295"/>
          </p:nvPr>
        </p:nvSpPr>
        <p:spPr bwMode="auto">
          <a:xfrm>
            <a:off x="6767513" y="6372225"/>
            <a:ext cx="2133600" cy="365125"/>
          </a:xfrm>
          <a:noFill/>
          <a:ln>
            <a:miter lim="800000"/>
            <a:headEnd/>
            <a:tailEnd/>
          </a:ln>
        </p:spPr>
        <p:txBody>
          <a:bodyPr/>
          <a:lstStyle/>
          <a:p>
            <a:fld id="{80C37B66-7121-4A46-AC55-D72829FB1EB0}" type="slidenum">
              <a:rPr lang="fr-FR" smtClean="0">
                <a:latin typeface="Maiandra GD" pitchFamily="34" charset="0"/>
                <a:ea typeface="ＭＳ Ｐゴシック" pitchFamily="34" charset="-128"/>
              </a:rPr>
              <a:pPr/>
              <a:t>23</a:t>
            </a:fld>
            <a:endParaRPr lang="fr-FR" dirty="0" smtClean="0">
              <a:latin typeface="Maiandra GD" pitchFamily="34" charset="0"/>
              <a:ea typeface="ＭＳ Ｐゴシック" pitchFamily="34" charset="-128"/>
            </a:endParaRPr>
          </a:p>
        </p:txBody>
      </p:sp>
      <p:sp>
        <p:nvSpPr>
          <p:cNvPr id="5" name="Text Box 4"/>
          <p:cNvSpPr>
            <a:spLocks noChangeArrowheads="1"/>
          </p:cNvSpPr>
          <p:nvPr/>
        </p:nvSpPr>
        <p:spPr bwMode="auto">
          <a:xfrm>
            <a:off x="467544" y="1268760"/>
            <a:ext cx="8409756" cy="4750237"/>
          </a:xfrm>
          <a:prstGeom prst="roundRect">
            <a:avLst>
              <a:gd name="adj" fmla="val 16667"/>
            </a:avLst>
          </a:prstGeom>
          <a:noFill/>
          <a:ln w="9525">
            <a:noFill/>
            <a:miter lim="800000"/>
            <a:headEnd/>
            <a:tailEnd/>
          </a:ln>
        </p:spPr>
        <p:txBody>
          <a:bodyPr wrap="square">
            <a:spAutoFit/>
          </a:bodyPr>
          <a:lstStyle/>
          <a:p>
            <a:pPr marL="285750" indent="-285750" algn="just">
              <a:spcBef>
                <a:spcPts val="1800"/>
              </a:spcBef>
              <a:buClr>
                <a:srgbClr val="FF6600"/>
              </a:buClr>
              <a:buSzPct val="110000"/>
              <a:buFont typeface="Wingdings" panose="05000000000000000000" pitchFamily="2" charset="2"/>
              <a:buChar char="§"/>
              <a:tabLst>
                <a:tab pos="360363" algn="l"/>
              </a:tabLst>
            </a:pPr>
            <a:endParaRPr lang="fr-FR" altLang="fr-FR" sz="1800" b="0" dirty="0">
              <a:solidFill>
                <a:srgbClr val="666699"/>
              </a:solidFill>
            </a:endParaRPr>
          </a:p>
          <a:p>
            <a:pPr algn="ctr">
              <a:spcBef>
                <a:spcPts val="1800"/>
              </a:spcBef>
              <a:buClr>
                <a:srgbClr val="FF6600"/>
              </a:buClr>
              <a:buSzPct val="110000"/>
              <a:tabLst>
                <a:tab pos="360363" algn="l"/>
              </a:tabLst>
            </a:pPr>
            <a:r>
              <a:rPr lang="fr-FR" altLang="fr-FR" sz="2400" b="0" dirty="0" smtClean="0">
                <a:solidFill>
                  <a:srgbClr val="FF6600"/>
                </a:solidFill>
              </a:rPr>
              <a:t>Deux études récentes :</a:t>
            </a:r>
          </a:p>
          <a:p>
            <a:pPr algn="ctr">
              <a:spcBef>
                <a:spcPts val="1800"/>
              </a:spcBef>
              <a:buClr>
                <a:srgbClr val="FF6600"/>
              </a:buClr>
              <a:buSzPct val="110000"/>
              <a:tabLst>
                <a:tab pos="360363" algn="l"/>
              </a:tabLst>
            </a:pPr>
            <a:r>
              <a:rPr lang="fr-FR" altLang="fr-FR" sz="2400" b="0" i="1" dirty="0" smtClean="0">
                <a:solidFill>
                  <a:srgbClr val="666699"/>
                </a:solidFill>
              </a:rPr>
              <a:t>La </a:t>
            </a:r>
            <a:r>
              <a:rPr lang="fr-FR" altLang="fr-FR" sz="2400" b="0" i="1" dirty="0">
                <a:solidFill>
                  <a:srgbClr val="666699"/>
                </a:solidFill>
              </a:rPr>
              <a:t>France bénévole </a:t>
            </a:r>
            <a:r>
              <a:rPr lang="fr-FR" altLang="fr-FR" sz="2400" b="0" i="1" dirty="0" smtClean="0">
                <a:solidFill>
                  <a:srgbClr val="666699"/>
                </a:solidFill>
              </a:rPr>
              <a:t>2016</a:t>
            </a:r>
          </a:p>
          <a:p>
            <a:pPr algn="ctr">
              <a:spcBef>
                <a:spcPts val="1800"/>
              </a:spcBef>
              <a:buClr>
                <a:srgbClr val="FF6600"/>
              </a:buClr>
              <a:buSzPct val="110000"/>
              <a:tabLst>
                <a:tab pos="360363" algn="l"/>
              </a:tabLst>
            </a:pPr>
            <a:r>
              <a:rPr lang="fr-FR" altLang="fr-FR" sz="2400" b="0" i="1" dirty="0" smtClean="0">
                <a:solidFill>
                  <a:srgbClr val="666699"/>
                </a:solidFill>
              </a:rPr>
              <a:t>La </a:t>
            </a:r>
            <a:r>
              <a:rPr lang="fr-FR" altLang="fr-FR" sz="2400" b="0" i="1" dirty="0">
                <a:solidFill>
                  <a:srgbClr val="666699"/>
                </a:solidFill>
              </a:rPr>
              <a:t>place du numérique dans le projet associatif en </a:t>
            </a:r>
            <a:r>
              <a:rPr lang="fr-FR" altLang="fr-FR" sz="2400" b="0" i="1" dirty="0" smtClean="0">
                <a:solidFill>
                  <a:srgbClr val="666699"/>
                </a:solidFill>
              </a:rPr>
              <a:t>2016</a:t>
            </a:r>
          </a:p>
          <a:p>
            <a:pPr algn="ctr">
              <a:spcBef>
                <a:spcPts val="1800"/>
              </a:spcBef>
              <a:buClr>
                <a:srgbClr val="FF6600"/>
              </a:buClr>
              <a:buSzPct val="110000"/>
              <a:tabLst>
                <a:tab pos="360363" algn="l"/>
              </a:tabLst>
            </a:pPr>
            <a:endParaRPr lang="fr-FR" sz="1800" b="0" dirty="0" smtClean="0">
              <a:solidFill>
                <a:srgbClr val="666699"/>
              </a:solidFill>
            </a:endParaRPr>
          </a:p>
          <a:p>
            <a:pPr algn="ctr">
              <a:spcBef>
                <a:spcPts val="1800"/>
              </a:spcBef>
              <a:buClr>
                <a:srgbClr val="FF6600"/>
              </a:buClr>
              <a:buSzPct val="110000"/>
              <a:tabLst>
                <a:tab pos="360363" algn="l"/>
              </a:tabLst>
            </a:pPr>
            <a:r>
              <a:rPr lang="fr-FR" sz="1800" b="0" dirty="0" smtClean="0">
                <a:solidFill>
                  <a:srgbClr val="666699"/>
                </a:solidFill>
              </a:rPr>
              <a:t>En ligne sur</a:t>
            </a:r>
          </a:p>
          <a:p>
            <a:pPr algn="ctr">
              <a:spcBef>
                <a:spcPts val="1800"/>
              </a:spcBef>
              <a:buClr>
                <a:srgbClr val="FF6600"/>
              </a:buClr>
              <a:buSzPct val="110000"/>
              <a:tabLst>
                <a:tab pos="360363" algn="l"/>
              </a:tabLst>
            </a:pPr>
            <a:r>
              <a:rPr lang="fr-FR" altLang="fr-FR" sz="2400" dirty="0">
                <a:latin typeface="Calibri" pitchFamily="34" charset="0"/>
                <a:hlinkClick r:id="rId3"/>
              </a:rPr>
              <a:t>www.recherches-solidarites.org</a:t>
            </a:r>
            <a:endParaRPr lang="fr-FR" sz="2400" dirty="0"/>
          </a:p>
          <a:p>
            <a:pPr algn="just">
              <a:spcBef>
                <a:spcPts val="1800"/>
              </a:spcBef>
              <a:buClr>
                <a:srgbClr val="FF6600"/>
              </a:buClr>
              <a:buSzPct val="110000"/>
              <a:tabLst>
                <a:tab pos="360363" algn="l"/>
              </a:tabLst>
            </a:pPr>
            <a:endParaRPr lang="fr-FR" sz="1800" b="0" dirty="0">
              <a:solidFill>
                <a:srgbClr val="666699"/>
              </a:solidFill>
            </a:endParaRPr>
          </a:p>
        </p:txBody>
      </p:sp>
      <p:sp>
        <p:nvSpPr>
          <p:cNvPr id="6" name="Text Box 4"/>
          <p:cNvSpPr>
            <a:spLocks noChangeArrowheads="1"/>
          </p:cNvSpPr>
          <p:nvPr/>
        </p:nvSpPr>
        <p:spPr bwMode="auto">
          <a:xfrm>
            <a:off x="307975" y="5445224"/>
            <a:ext cx="8569325" cy="850900"/>
          </a:xfrm>
          <a:prstGeom prst="roundRect">
            <a:avLst>
              <a:gd name="adj" fmla="val 16667"/>
            </a:avLst>
          </a:prstGeom>
          <a:noFill/>
          <a:ln w="9525">
            <a:solidFill>
              <a:srgbClr val="666699"/>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eaLnBrk="0" hangingPunct="0">
              <a:tabLst>
                <a:tab pos="266700" algn="l"/>
              </a:tabLst>
              <a:defRPr sz="1100" b="1">
                <a:solidFill>
                  <a:srgbClr val="666699"/>
                </a:solidFill>
                <a:latin typeface="Arial" charset="0"/>
                <a:cs typeface="Arial" charset="0"/>
              </a:defRPr>
            </a:lvl1pPr>
            <a:lvl2pPr marL="742950" indent="-285750" eaLnBrk="0" hangingPunct="0">
              <a:tabLst>
                <a:tab pos="266700" algn="l"/>
              </a:tabLst>
              <a:defRPr sz="1100" b="1">
                <a:solidFill>
                  <a:srgbClr val="666699"/>
                </a:solidFill>
                <a:latin typeface="Arial" charset="0"/>
                <a:cs typeface="Arial" charset="0"/>
              </a:defRPr>
            </a:lvl2pPr>
            <a:lvl3pPr marL="1143000" indent="-228600" eaLnBrk="0" hangingPunct="0">
              <a:tabLst>
                <a:tab pos="266700" algn="l"/>
              </a:tabLst>
              <a:defRPr sz="1100" b="1">
                <a:solidFill>
                  <a:srgbClr val="666699"/>
                </a:solidFill>
                <a:latin typeface="Arial" charset="0"/>
                <a:cs typeface="Arial" charset="0"/>
              </a:defRPr>
            </a:lvl3pPr>
            <a:lvl4pPr marL="1600200" indent="-228600" eaLnBrk="0" hangingPunct="0">
              <a:tabLst>
                <a:tab pos="266700" algn="l"/>
              </a:tabLst>
              <a:defRPr sz="1100" b="1">
                <a:solidFill>
                  <a:srgbClr val="666699"/>
                </a:solidFill>
                <a:latin typeface="Arial" charset="0"/>
                <a:cs typeface="Arial" charset="0"/>
              </a:defRPr>
            </a:lvl4pPr>
            <a:lvl5pPr marL="2057400" indent="-228600" eaLnBrk="0" hangingPunct="0">
              <a:tabLst>
                <a:tab pos="266700" algn="l"/>
              </a:tabLst>
              <a:defRPr sz="1100" b="1">
                <a:solidFill>
                  <a:srgbClr val="666699"/>
                </a:solidFill>
                <a:latin typeface="Arial" charset="0"/>
                <a:cs typeface="Arial" charset="0"/>
              </a:defRPr>
            </a:lvl5pPr>
            <a:lvl6pPr marL="2514600" indent="-228600" eaLnBrk="0" fontAlgn="base" hangingPunct="0">
              <a:spcBef>
                <a:spcPct val="0"/>
              </a:spcBef>
              <a:spcAft>
                <a:spcPct val="0"/>
              </a:spcAft>
              <a:tabLst>
                <a:tab pos="266700" algn="l"/>
              </a:tabLst>
              <a:defRPr sz="1100" b="1">
                <a:solidFill>
                  <a:srgbClr val="666699"/>
                </a:solidFill>
                <a:latin typeface="Arial" charset="0"/>
                <a:cs typeface="Arial" charset="0"/>
              </a:defRPr>
            </a:lvl6pPr>
            <a:lvl7pPr marL="2971800" indent="-228600" eaLnBrk="0" fontAlgn="base" hangingPunct="0">
              <a:spcBef>
                <a:spcPct val="0"/>
              </a:spcBef>
              <a:spcAft>
                <a:spcPct val="0"/>
              </a:spcAft>
              <a:tabLst>
                <a:tab pos="266700" algn="l"/>
              </a:tabLst>
              <a:defRPr sz="1100" b="1">
                <a:solidFill>
                  <a:srgbClr val="666699"/>
                </a:solidFill>
                <a:latin typeface="Arial" charset="0"/>
                <a:cs typeface="Arial" charset="0"/>
              </a:defRPr>
            </a:lvl7pPr>
            <a:lvl8pPr marL="3429000" indent="-228600" eaLnBrk="0" fontAlgn="base" hangingPunct="0">
              <a:spcBef>
                <a:spcPct val="0"/>
              </a:spcBef>
              <a:spcAft>
                <a:spcPct val="0"/>
              </a:spcAft>
              <a:tabLst>
                <a:tab pos="266700" algn="l"/>
              </a:tabLst>
              <a:defRPr sz="1100" b="1">
                <a:solidFill>
                  <a:srgbClr val="666699"/>
                </a:solidFill>
                <a:latin typeface="Arial" charset="0"/>
                <a:cs typeface="Arial" charset="0"/>
              </a:defRPr>
            </a:lvl8pPr>
            <a:lvl9pPr marL="3886200" indent="-228600" eaLnBrk="0" fontAlgn="base" hangingPunct="0">
              <a:spcBef>
                <a:spcPct val="0"/>
              </a:spcBef>
              <a:spcAft>
                <a:spcPct val="0"/>
              </a:spcAft>
              <a:tabLst>
                <a:tab pos="266700" algn="l"/>
              </a:tabLst>
              <a:defRPr sz="1100" b="1">
                <a:solidFill>
                  <a:srgbClr val="666699"/>
                </a:solidFill>
                <a:latin typeface="Arial" charset="0"/>
                <a:cs typeface="Arial" charset="0"/>
              </a:defRPr>
            </a:lvl9pPr>
          </a:lstStyle>
          <a:p>
            <a:pPr algn="just">
              <a:spcBef>
                <a:spcPct val="20000"/>
              </a:spcBef>
            </a:pPr>
            <a:r>
              <a:rPr lang="fr-FR" altLang="fr-FR" b="0"/>
              <a:t>Association sans but lucratif, Recherches &amp; Solidarités s’est donné pour objectif d’apporter aux acteurs et aux décideurs les informations les plus récentes, avec une préoccupation de complémentarité par rapport aux travaux publiés par ailleurs. Elle s’appuie sur des données provenant d’organismes officiels et sur ses enquêtes périodiques pour produire des publications nationales, régionales et départementales qui sont en libre accès sur </a:t>
            </a:r>
            <a:r>
              <a:rPr lang="fr-FR" altLang="fr-FR" b="0" u="sng">
                <a:hlinkClick r:id="rId3"/>
              </a:rPr>
              <a:t>www.recherches-solidarites.org</a:t>
            </a:r>
            <a:r>
              <a:rPr lang="fr-FR" altLang="fr-FR" b="0"/>
              <a:t>. </a:t>
            </a:r>
          </a:p>
        </p:txBody>
      </p:sp>
    </p:spTree>
    <p:extLst>
      <p:ext uri="{BB962C8B-B14F-4D97-AF65-F5344CB8AC3E}">
        <p14:creationId xmlns="" xmlns:p14="http://schemas.microsoft.com/office/powerpoint/2010/main" val="3284633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6" descr="D:\Cécile\Recherches &amp; Solidarités\SITE\Révision\Logos Sylvain\Logos définitifs\elipse-bleu.jpg"/>
          <p:cNvPicPr>
            <a:picLocks noChangeAspect="1" noChangeArrowheads="1"/>
          </p:cNvPicPr>
          <p:nvPr/>
        </p:nvPicPr>
        <p:blipFill>
          <a:blip r:embed="rId3" cstate="print">
            <a:extLst/>
          </a:blip>
          <a:srcRect/>
          <a:stretch>
            <a:fillRect/>
          </a:stretch>
        </p:blipFill>
        <p:spPr bwMode="auto">
          <a:xfrm>
            <a:off x="251520" y="1548631"/>
            <a:ext cx="8294224" cy="4113212"/>
          </a:xfrm>
          <a:prstGeom prst="rect">
            <a:avLst/>
          </a:prstGeom>
          <a:noFill/>
          <a:effectLst>
            <a:glow>
              <a:schemeClr val="accent1"/>
            </a:glow>
          </a:effectLst>
          <a:extLst/>
        </p:spPr>
      </p:pic>
      <p:sp>
        <p:nvSpPr>
          <p:cNvPr id="10243" name="Rectangle 2"/>
          <p:cNvSpPr txBox="1">
            <a:spLocks noChangeArrowheads="1"/>
          </p:cNvSpPr>
          <p:nvPr/>
        </p:nvSpPr>
        <p:spPr bwMode="auto">
          <a:xfrm>
            <a:off x="179388" y="28575"/>
            <a:ext cx="8958262" cy="1214438"/>
          </a:xfrm>
          <a:prstGeom prst="rect">
            <a:avLst/>
          </a:prstGeom>
          <a:solidFill>
            <a:schemeClr val="bg1"/>
          </a:solidFill>
          <a:ln w="9525">
            <a:noFill/>
            <a:miter lim="800000"/>
            <a:headEnd/>
            <a:tailEnd/>
          </a:ln>
        </p:spPr>
        <p:txBody>
          <a:bodyPr anchor="ctr"/>
          <a:lstStyle/>
          <a:p>
            <a:pPr eaLnBrk="1" hangingPunct="1"/>
            <a:endParaRPr lang="fr-FR" altLang="fr-FR" sz="2400">
              <a:solidFill>
                <a:srgbClr val="666699"/>
              </a:solidFill>
              <a:latin typeface="Maiandra GD" pitchFamily="34" charset="0"/>
            </a:endParaRPr>
          </a:p>
        </p:txBody>
      </p:sp>
      <p:sp>
        <p:nvSpPr>
          <p:cNvPr id="10244" name="Rectangle 2"/>
          <p:cNvSpPr txBox="1">
            <a:spLocks noChangeArrowheads="1"/>
          </p:cNvSpPr>
          <p:nvPr/>
        </p:nvSpPr>
        <p:spPr bwMode="auto">
          <a:xfrm>
            <a:off x="1476375" y="2492375"/>
            <a:ext cx="6767513" cy="26638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eaLnBrk="1" hangingPunct="1">
              <a:lnSpc>
                <a:spcPct val="150000"/>
              </a:lnSpc>
              <a:spcAft>
                <a:spcPts val="600"/>
              </a:spcAft>
              <a:defRPr sz="2400">
                <a:solidFill>
                  <a:srgbClr val="666699"/>
                </a:solidFill>
                <a:latin typeface="Calibri" pitchFamily="34" charset="0"/>
                <a:ea typeface="+mj-ea"/>
                <a:cs typeface="+mj-cs"/>
              </a:defRPr>
            </a:lvl1pPr>
            <a:lvl2pPr>
              <a:defRPr sz="2800">
                <a:solidFill>
                  <a:srgbClr val="666699"/>
                </a:solidFill>
                <a:latin typeface="Maiandra GD" pitchFamily="34" charset="0"/>
              </a:defRPr>
            </a:lvl2pPr>
            <a:lvl3pPr>
              <a:defRPr sz="2800">
                <a:solidFill>
                  <a:srgbClr val="666699"/>
                </a:solidFill>
                <a:latin typeface="Maiandra GD" pitchFamily="34" charset="0"/>
              </a:defRPr>
            </a:lvl3pPr>
            <a:lvl4pPr>
              <a:defRPr sz="2800">
                <a:solidFill>
                  <a:srgbClr val="666699"/>
                </a:solidFill>
                <a:latin typeface="Maiandra GD" pitchFamily="34" charset="0"/>
              </a:defRPr>
            </a:lvl4pPr>
            <a:lvl5pPr>
              <a:defRPr sz="2800">
                <a:solidFill>
                  <a:srgbClr val="666699"/>
                </a:solidFill>
                <a:latin typeface="Maiandra GD" pitchFamily="34" charset="0"/>
              </a:defRPr>
            </a:lvl5pPr>
            <a:lvl6pPr marL="457200" fontAlgn="base">
              <a:spcBef>
                <a:spcPct val="0"/>
              </a:spcBef>
              <a:spcAft>
                <a:spcPct val="0"/>
              </a:spcAft>
              <a:defRPr sz="2800">
                <a:solidFill>
                  <a:srgbClr val="6B2C41"/>
                </a:solidFill>
                <a:latin typeface="Maiandra GD" pitchFamily="34" charset="0"/>
              </a:defRPr>
            </a:lvl6pPr>
            <a:lvl7pPr marL="914400" fontAlgn="base">
              <a:spcBef>
                <a:spcPct val="0"/>
              </a:spcBef>
              <a:spcAft>
                <a:spcPct val="0"/>
              </a:spcAft>
              <a:defRPr sz="2800">
                <a:solidFill>
                  <a:srgbClr val="6B2C41"/>
                </a:solidFill>
                <a:latin typeface="Maiandra GD" pitchFamily="34" charset="0"/>
              </a:defRPr>
            </a:lvl7pPr>
            <a:lvl8pPr marL="1371600" fontAlgn="base">
              <a:spcBef>
                <a:spcPct val="0"/>
              </a:spcBef>
              <a:spcAft>
                <a:spcPct val="0"/>
              </a:spcAft>
              <a:defRPr sz="2800">
                <a:solidFill>
                  <a:srgbClr val="6B2C41"/>
                </a:solidFill>
                <a:latin typeface="Maiandra GD" pitchFamily="34" charset="0"/>
              </a:defRPr>
            </a:lvl8pPr>
            <a:lvl9pPr marL="1828800" fontAlgn="base">
              <a:spcBef>
                <a:spcPct val="0"/>
              </a:spcBef>
              <a:spcAft>
                <a:spcPct val="0"/>
              </a:spcAft>
              <a:defRPr sz="2800">
                <a:solidFill>
                  <a:srgbClr val="6B2C41"/>
                </a:solidFill>
                <a:latin typeface="Maiandra GD" pitchFamily="34" charset="0"/>
              </a:defRPr>
            </a:lvl9pPr>
          </a:lstStyle>
          <a:p>
            <a:pPr>
              <a:lnSpc>
                <a:spcPct val="120000"/>
              </a:lnSpc>
              <a:spcAft>
                <a:spcPct val="0"/>
              </a:spcAft>
              <a:tabLst>
                <a:tab pos="542925" algn="l"/>
              </a:tabLst>
            </a:pPr>
            <a:r>
              <a:rPr lang="fr-FR" altLang="fr-FR" sz="2800" b="0" dirty="0" smtClean="0">
                <a:solidFill>
                  <a:srgbClr val="FF6600"/>
                </a:solidFill>
                <a:latin typeface="Maiandra GD" pitchFamily="34" charset="0"/>
                <a:ea typeface="+mn-ea"/>
                <a:cs typeface="Arial" charset="0"/>
              </a:rPr>
              <a:t>I - Le bénévolat </a:t>
            </a:r>
          </a:p>
          <a:p>
            <a:pPr>
              <a:lnSpc>
                <a:spcPct val="120000"/>
              </a:lnSpc>
              <a:spcAft>
                <a:spcPct val="0"/>
              </a:spcAft>
              <a:tabLst>
                <a:tab pos="542925" algn="l"/>
              </a:tabLst>
            </a:pPr>
            <a:r>
              <a:rPr lang="fr-FR" altLang="fr-FR" sz="2800" b="0" dirty="0" smtClean="0">
                <a:solidFill>
                  <a:srgbClr val="FF6600"/>
                </a:solidFill>
                <a:latin typeface="Maiandra GD" pitchFamily="34" charset="0"/>
                <a:ea typeface="+mn-ea"/>
                <a:cs typeface="Arial" charset="0"/>
              </a:rPr>
              <a:t>             dans les associations</a:t>
            </a:r>
            <a:endParaRPr lang="fr-FR" altLang="fr-FR" sz="2800" b="0" dirty="0">
              <a:solidFill>
                <a:srgbClr val="FF6600"/>
              </a:solidFill>
              <a:latin typeface="Maiandra GD" pitchFamily="34" charset="0"/>
              <a:ea typeface="+mn-ea"/>
              <a:cs typeface="Arial" charset="0"/>
            </a:endParaRPr>
          </a:p>
        </p:txBody>
      </p:sp>
      <p:sp>
        <p:nvSpPr>
          <p:cNvPr id="10245" name="Espace réservé du numéro de diapositive 1"/>
          <p:cNvSpPr>
            <a:spLocks noGrp="1"/>
          </p:cNvSpPr>
          <p:nvPr>
            <p:ph type="sldNum" sz="quarter" idx="11"/>
          </p:nvPr>
        </p:nvSpPr>
        <p:spPr bwMode="auto">
          <a:noFill/>
          <a:ln>
            <a:miter lim="800000"/>
            <a:headEnd/>
            <a:tailEnd/>
          </a:ln>
        </p:spPr>
        <p:txBody>
          <a:bodyPr/>
          <a:lstStyle/>
          <a:p>
            <a:fld id="{77DFD038-AD15-48B9-A8F0-AC5DEA93DAB2}" type="slidenum">
              <a:rPr lang="fr-FR" altLang="fr-FR" smtClean="0"/>
              <a:pPr/>
              <a:t>3</a:t>
            </a:fld>
            <a:endParaRPr lang="fr-FR" altLang="fr-FR" smtClean="0"/>
          </a:p>
        </p:txBody>
      </p:sp>
    </p:spTree>
    <p:extLst>
      <p:ext uri="{BB962C8B-B14F-4D97-AF65-F5344CB8AC3E}">
        <p14:creationId xmlns="" xmlns:p14="http://schemas.microsoft.com/office/powerpoint/2010/main" val="2759717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14400" y="0"/>
            <a:ext cx="8229600" cy="1143000"/>
          </a:xfrm>
        </p:spPr>
        <p:txBody>
          <a:bodyPr/>
          <a:lstStyle/>
          <a:p>
            <a:pPr eaLnBrk="1" hangingPunct="1"/>
            <a:r>
              <a:rPr lang="fr-FR" altLang="fr-FR" sz="2400" dirty="0" smtClean="0">
                <a:solidFill>
                  <a:srgbClr val="FF6600"/>
                </a:solidFill>
              </a:rPr>
              <a:t>Associations et bénévoles en France</a:t>
            </a:r>
          </a:p>
        </p:txBody>
      </p:sp>
      <p:sp>
        <p:nvSpPr>
          <p:cNvPr id="27651" name="Text Box 4"/>
          <p:cNvSpPr>
            <a:spLocks noChangeArrowheads="1"/>
          </p:cNvSpPr>
          <p:nvPr/>
        </p:nvSpPr>
        <p:spPr bwMode="auto">
          <a:xfrm>
            <a:off x="395536" y="1484784"/>
            <a:ext cx="8136582" cy="715089"/>
          </a:xfrm>
          <a:prstGeom prst="roundRect">
            <a:avLst>
              <a:gd name="adj" fmla="val 16667"/>
            </a:avLst>
          </a:prstGeom>
          <a:noFill/>
          <a:ln w="9525">
            <a:noFill/>
            <a:miter lim="800000"/>
            <a:headEnd/>
            <a:tailEnd/>
          </a:ln>
          <a:extLst/>
        </p:spPr>
        <p:txBody>
          <a:bodyPr wrap="square">
            <a:spAutoFit/>
          </a:bodyPr>
          <a:lstStyle>
            <a:lvl1pPr>
              <a:tabLst>
                <a:tab pos="266700" algn="l"/>
              </a:tabLst>
              <a:defRPr sz="1600" b="1">
                <a:solidFill>
                  <a:schemeClr val="tx1"/>
                </a:solidFill>
                <a:latin typeface="Arial" charset="0"/>
                <a:cs typeface="Arial" charset="0"/>
              </a:defRPr>
            </a:lvl1pPr>
            <a:lvl2pPr marL="742950" indent="-285750">
              <a:tabLst>
                <a:tab pos="266700" algn="l"/>
              </a:tabLst>
              <a:defRPr sz="1600" b="1">
                <a:solidFill>
                  <a:schemeClr val="tx1"/>
                </a:solidFill>
                <a:latin typeface="Arial" charset="0"/>
                <a:cs typeface="Arial" charset="0"/>
              </a:defRPr>
            </a:lvl2pPr>
            <a:lvl3pPr marL="1143000" indent="-228600">
              <a:tabLst>
                <a:tab pos="266700" algn="l"/>
              </a:tabLst>
              <a:defRPr sz="1600" b="1">
                <a:solidFill>
                  <a:schemeClr val="tx1"/>
                </a:solidFill>
                <a:latin typeface="Arial" charset="0"/>
                <a:cs typeface="Arial" charset="0"/>
              </a:defRPr>
            </a:lvl3pPr>
            <a:lvl4pPr marL="1600200" indent="-228600">
              <a:tabLst>
                <a:tab pos="266700" algn="l"/>
              </a:tabLst>
              <a:defRPr sz="1600" b="1">
                <a:solidFill>
                  <a:schemeClr val="tx1"/>
                </a:solidFill>
                <a:latin typeface="Arial" charset="0"/>
                <a:cs typeface="Arial" charset="0"/>
              </a:defRPr>
            </a:lvl4pPr>
            <a:lvl5pPr marL="2057400" indent="-228600">
              <a:tabLst>
                <a:tab pos="266700" algn="l"/>
              </a:tabLst>
              <a:defRPr sz="1600" b="1">
                <a:solidFill>
                  <a:schemeClr val="tx1"/>
                </a:solidFill>
                <a:latin typeface="Arial" charset="0"/>
                <a:cs typeface="Arial" charset="0"/>
              </a:defRPr>
            </a:lvl5pPr>
            <a:lvl6pPr marL="2514600" indent="-228600" eaLnBrk="0" fontAlgn="base" hangingPunct="0">
              <a:spcBef>
                <a:spcPct val="0"/>
              </a:spcBef>
              <a:spcAft>
                <a:spcPct val="0"/>
              </a:spcAft>
              <a:tabLst>
                <a:tab pos="266700" algn="l"/>
              </a:tabLst>
              <a:defRPr sz="1600" b="1">
                <a:solidFill>
                  <a:schemeClr val="tx1"/>
                </a:solidFill>
                <a:latin typeface="Arial" charset="0"/>
                <a:cs typeface="Arial" charset="0"/>
              </a:defRPr>
            </a:lvl6pPr>
            <a:lvl7pPr marL="2971800" indent="-228600" eaLnBrk="0" fontAlgn="base" hangingPunct="0">
              <a:spcBef>
                <a:spcPct val="0"/>
              </a:spcBef>
              <a:spcAft>
                <a:spcPct val="0"/>
              </a:spcAft>
              <a:tabLst>
                <a:tab pos="266700" algn="l"/>
              </a:tabLst>
              <a:defRPr sz="1600" b="1">
                <a:solidFill>
                  <a:schemeClr val="tx1"/>
                </a:solidFill>
                <a:latin typeface="Arial" charset="0"/>
                <a:cs typeface="Arial" charset="0"/>
              </a:defRPr>
            </a:lvl7pPr>
            <a:lvl8pPr marL="3429000" indent="-228600" eaLnBrk="0" fontAlgn="base" hangingPunct="0">
              <a:spcBef>
                <a:spcPct val="0"/>
              </a:spcBef>
              <a:spcAft>
                <a:spcPct val="0"/>
              </a:spcAft>
              <a:tabLst>
                <a:tab pos="266700" algn="l"/>
              </a:tabLst>
              <a:defRPr sz="1600" b="1">
                <a:solidFill>
                  <a:schemeClr val="tx1"/>
                </a:solidFill>
                <a:latin typeface="Arial" charset="0"/>
                <a:cs typeface="Arial" charset="0"/>
              </a:defRPr>
            </a:lvl8pPr>
            <a:lvl9pPr marL="3886200" indent="-228600" eaLnBrk="0" fontAlgn="base" hangingPunct="0">
              <a:spcBef>
                <a:spcPct val="0"/>
              </a:spcBef>
              <a:spcAft>
                <a:spcPct val="0"/>
              </a:spcAft>
              <a:tabLst>
                <a:tab pos="266700" algn="l"/>
              </a:tabLst>
              <a:defRPr sz="1600" b="1">
                <a:solidFill>
                  <a:schemeClr val="tx1"/>
                </a:solidFill>
                <a:latin typeface="Arial" charset="0"/>
                <a:cs typeface="Arial" charset="0"/>
              </a:defRPr>
            </a:lvl9pPr>
          </a:lstStyle>
          <a:p>
            <a:pPr algn="ctr" eaLnBrk="1" hangingPunct="1">
              <a:lnSpc>
                <a:spcPct val="150000"/>
              </a:lnSpc>
              <a:spcBef>
                <a:spcPct val="50000"/>
              </a:spcBef>
              <a:defRPr/>
            </a:pPr>
            <a:r>
              <a:rPr lang="fr-FR" altLang="fr-FR" sz="1800" b="0" dirty="0" smtClean="0">
                <a:solidFill>
                  <a:srgbClr val="666699"/>
                </a:solidFill>
              </a:rPr>
              <a:t>Environ </a:t>
            </a:r>
            <a:r>
              <a:rPr lang="fr-FR" altLang="fr-FR" sz="2400" b="0" dirty="0" smtClean="0">
                <a:solidFill>
                  <a:srgbClr val="FF6600"/>
                </a:solidFill>
              </a:rPr>
              <a:t>1.300.000 </a:t>
            </a:r>
            <a:r>
              <a:rPr lang="fr-FR" altLang="fr-FR" sz="1800" b="0" dirty="0">
                <a:solidFill>
                  <a:srgbClr val="666699"/>
                </a:solidFill>
              </a:rPr>
              <a:t>associations</a:t>
            </a:r>
            <a:r>
              <a:rPr lang="fr-FR" altLang="fr-FR" sz="1800" b="0" dirty="0" smtClean="0">
                <a:solidFill>
                  <a:srgbClr val="FF6600"/>
                </a:solidFill>
              </a:rPr>
              <a:t> </a:t>
            </a:r>
            <a:r>
              <a:rPr lang="fr-FR" altLang="fr-FR" sz="1800" b="0" dirty="0" smtClean="0">
                <a:solidFill>
                  <a:srgbClr val="666699"/>
                </a:solidFill>
              </a:rPr>
              <a:t>- </a:t>
            </a:r>
            <a:r>
              <a:rPr lang="fr-FR" altLang="fr-FR" sz="2400" b="0" dirty="0" smtClean="0">
                <a:solidFill>
                  <a:srgbClr val="FF6600"/>
                </a:solidFill>
              </a:rPr>
              <a:t>70 000</a:t>
            </a:r>
            <a:r>
              <a:rPr lang="fr-FR" altLang="fr-FR" sz="2400" b="0" dirty="0" smtClean="0">
                <a:solidFill>
                  <a:srgbClr val="666699"/>
                </a:solidFill>
              </a:rPr>
              <a:t> </a:t>
            </a:r>
            <a:r>
              <a:rPr lang="fr-FR" altLang="fr-FR" sz="1800" b="0" dirty="0" smtClean="0">
                <a:solidFill>
                  <a:srgbClr val="666699"/>
                </a:solidFill>
              </a:rPr>
              <a:t>créations par an</a:t>
            </a:r>
          </a:p>
        </p:txBody>
      </p:sp>
      <p:sp>
        <p:nvSpPr>
          <p:cNvPr id="24580" name="Espace réservé du numéro de diapositive 4"/>
          <p:cNvSpPr>
            <a:spLocks noGrp="1"/>
          </p:cNvSpPr>
          <p:nvPr>
            <p:ph type="sldNum" sz="quarter" idx="11"/>
          </p:nvPr>
        </p:nvSpPr>
        <p:spPr bwMode="auto">
          <a:noFill/>
          <a:ln>
            <a:miter lim="800000"/>
            <a:headEnd/>
            <a:tailEnd/>
          </a:ln>
        </p:spPr>
        <p:txBody>
          <a:bodyPr/>
          <a:lstStyle/>
          <a:p>
            <a:fld id="{A68A0CBD-4FEB-42B7-96B5-88E661ED88FC}" type="slidenum">
              <a:rPr lang="fr-FR" altLang="fr-FR" smtClean="0"/>
              <a:pPr/>
              <a:t>4</a:t>
            </a:fld>
            <a:endParaRPr lang="fr-FR" altLang="fr-FR" smtClean="0"/>
          </a:p>
        </p:txBody>
      </p:sp>
      <p:pic>
        <p:nvPicPr>
          <p:cNvPr id="1030" name="Picture 6" descr="https://cdn2.iconfinder.com/data/icons/new-year-resolutions/64/resolutions-23-128.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320408" y="2564904"/>
            <a:ext cx="1219200" cy="1219201"/>
          </a:xfrm>
          <a:prstGeom prst="rect">
            <a:avLst/>
          </a:prstGeom>
          <a:noFill/>
          <a:extLst>
            <a:ext uri="{909E8E84-426E-40DD-AFC4-6F175D3DCCD1}">
              <a14:hiddenFill xmlns="" xmlns:a14="http://schemas.microsoft.com/office/drawing/2010/main">
                <a:solidFill>
                  <a:srgbClr val="FFFFFF"/>
                </a:solidFill>
              </a14:hiddenFill>
            </a:ext>
          </a:extLst>
        </p:spPr>
      </p:pic>
      <p:pic>
        <p:nvPicPr>
          <p:cNvPr id="1032" name="Picture 8" descr="Afficher l'image d'origine"/>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256962" y="2450765"/>
            <a:ext cx="1859292" cy="169831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Rectangle 1"/>
          <p:cNvSpPr/>
          <p:nvPr/>
        </p:nvSpPr>
        <p:spPr>
          <a:xfrm>
            <a:off x="683568" y="4365104"/>
            <a:ext cx="3168352" cy="1528624"/>
          </a:xfrm>
          <a:prstGeom prst="rect">
            <a:avLst/>
          </a:prstGeom>
        </p:spPr>
        <p:txBody>
          <a:bodyPr wrap="square">
            <a:spAutoFit/>
          </a:bodyPr>
          <a:lstStyle/>
          <a:p>
            <a:pPr lvl="0" algn="ctr" eaLnBrk="1" hangingPunct="1">
              <a:lnSpc>
                <a:spcPts val="2800"/>
              </a:lnSpc>
              <a:spcBef>
                <a:spcPts val="0"/>
              </a:spcBef>
              <a:defRPr/>
            </a:pPr>
            <a:r>
              <a:rPr lang="fr-FR" altLang="fr-FR" sz="2000" b="0" dirty="0" smtClean="0">
                <a:solidFill>
                  <a:srgbClr val="FF6600"/>
                </a:solidFill>
              </a:rPr>
              <a:t>13 </a:t>
            </a:r>
            <a:r>
              <a:rPr lang="fr-FR" altLang="fr-FR" sz="2000" b="0" dirty="0">
                <a:solidFill>
                  <a:srgbClr val="FF6600"/>
                </a:solidFill>
              </a:rPr>
              <a:t>millions </a:t>
            </a:r>
            <a:r>
              <a:rPr lang="fr-FR" altLang="fr-FR" sz="2000" b="0" dirty="0" smtClean="0">
                <a:solidFill>
                  <a:srgbClr val="FF6600"/>
                </a:solidFill>
              </a:rPr>
              <a:t>de bénévoles </a:t>
            </a:r>
          </a:p>
          <a:p>
            <a:pPr lvl="0" algn="ctr" eaLnBrk="1" hangingPunct="1">
              <a:lnSpc>
                <a:spcPts val="2800"/>
              </a:lnSpc>
              <a:spcBef>
                <a:spcPts val="0"/>
              </a:spcBef>
              <a:defRPr/>
            </a:pPr>
            <a:r>
              <a:rPr lang="fr-FR" altLang="fr-FR" b="0" dirty="0" smtClean="0">
                <a:solidFill>
                  <a:srgbClr val="666699"/>
                </a:solidFill>
              </a:rPr>
              <a:t>dont </a:t>
            </a:r>
          </a:p>
          <a:p>
            <a:pPr lvl="0" algn="ctr" eaLnBrk="1" hangingPunct="1">
              <a:lnSpc>
                <a:spcPts val="2800"/>
              </a:lnSpc>
              <a:spcBef>
                <a:spcPts val="0"/>
              </a:spcBef>
              <a:defRPr/>
            </a:pPr>
            <a:r>
              <a:rPr lang="fr-FR" altLang="fr-FR" b="0" dirty="0" smtClean="0">
                <a:solidFill>
                  <a:srgbClr val="FF6600"/>
                </a:solidFill>
              </a:rPr>
              <a:t>6 </a:t>
            </a:r>
            <a:r>
              <a:rPr lang="fr-FR" altLang="fr-FR" b="0" dirty="0">
                <a:solidFill>
                  <a:srgbClr val="FF6600"/>
                </a:solidFill>
              </a:rPr>
              <a:t>millions </a:t>
            </a:r>
            <a:endParaRPr lang="fr-FR" altLang="fr-FR" b="0" dirty="0" smtClean="0">
              <a:solidFill>
                <a:srgbClr val="FF6600"/>
              </a:solidFill>
            </a:endParaRPr>
          </a:p>
          <a:p>
            <a:pPr lvl="0" algn="ctr" eaLnBrk="1" hangingPunct="1">
              <a:lnSpc>
                <a:spcPts val="2800"/>
              </a:lnSpc>
              <a:spcBef>
                <a:spcPts val="0"/>
              </a:spcBef>
              <a:defRPr/>
            </a:pPr>
            <a:r>
              <a:rPr lang="fr-FR" altLang="fr-FR" b="0" dirty="0" smtClean="0">
                <a:solidFill>
                  <a:srgbClr val="666699"/>
                </a:solidFill>
              </a:rPr>
              <a:t>avec </a:t>
            </a:r>
            <a:r>
              <a:rPr lang="fr-FR" altLang="fr-FR" b="0" dirty="0">
                <a:solidFill>
                  <a:srgbClr val="666699"/>
                </a:solidFill>
              </a:rPr>
              <a:t>une activité </a:t>
            </a:r>
            <a:r>
              <a:rPr lang="fr-FR" altLang="fr-FR" b="0" dirty="0" smtClean="0">
                <a:solidFill>
                  <a:srgbClr val="666699"/>
                </a:solidFill>
              </a:rPr>
              <a:t>hebdomadaire</a:t>
            </a:r>
            <a:endParaRPr lang="fr-FR" altLang="fr-FR" b="0" dirty="0">
              <a:solidFill>
                <a:srgbClr val="666699"/>
              </a:solidFill>
            </a:endParaRPr>
          </a:p>
        </p:txBody>
      </p:sp>
      <p:sp>
        <p:nvSpPr>
          <p:cNvPr id="3" name="Rectangle 2"/>
          <p:cNvSpPr/>
          <p:nvPr/>
        </p:nvSpPr>
        <p:spPr>
          <a:xfrm>
            <a:off x="5724128" y="4149080"/>
            <a:ext cx="2520280" cy="1785104"/>
          </a:xfrm>
          <a:prstGeom prst="rect">
            <a:avLst/>
          </a:prstGeom>
        </p:spPr>
        <p:txBody>
          <a:bodyPr wrap="square">
            <a:spAutoFit/>
          </a:bodyPr>
          <a:lstStyle/>
          <a:p>
            <a:pPr algn="ctr" eaLnBrk="1" hangingPunct="1">
              <a:lnSpc>
                <a:spcPct val="150000"/>
              </a:lnSpc>
              <a:spcBef>
                <a:spcPct val="50000"/>
              </a:spcBef>
              <a:defRPr/>
            </a:pPr>
            <a:r>
              <a:rPr lang="fr-FR" altLang="fr-FR" sz="2000" b="0" dirty="0">
                <a:solidFill>
                  <a:srgbClr val="FF6600"/>
                </a:solidFill>
              </a:rPr>
              <a:t>165 000 </a:t>
            </a:r>
            <a:r>
              <a:rPr lang="fr-FR" altLang="fr-FR" sz="2000" b="0" dirty="0" smtClean="0">
                <a:solidFill>
                  <a:srgbClr val="FF6600"/>
                </a:solidFill>
              </a:rPr>
              <a:t>employeurs</a:t>
            </a:r>
            <a:r>
              <a:rPr lang="fr-FR" altLang="fr-FR" b="0" dirty="0" smtClean="0">
                <a:solidFill>
                  <a:srgbClr val="FF6600"/>
                </a:solidFill>
              </a:rPr>
              <a:t/>
            </a:r>
            <a:br>
              <a:rPr lang="fr-FR" altLang="fr-FR" b="0" dirty="0" smtClean="0">
                <a:solidFill>
                  <a:srgbClr val="FF6600"/>
                </a:solidFill>
              </a:rPr>
            </a:br>
            <a:r>
              <a:rPr lang="fr-FR" altLang="fr-FR" b="0" dirty="0" smtClean="0">
                <a:solidFill>
                  <a:srgbClr val="666699"/>
                </a:solidFill>
              </a:rPr>
              <a:t>&gt; 85% sans salarié</a:t>
            </a:r>
          </a:p>
          <a:p>
            <a:pPr algn="ctr" eaLnBrk="1" hangingPunct="1">
              <a:lnSpc>
                <a:spcPct val="150000"/>
              </a:lnSpc>
              <a:spcBef>
                <a:spcPct val="50000"/>
              </a:spcBef>
              <a:defRPr/>
            </a:pPr>
            <a:r>
              <a:rPr lang="fr-FR" altLang="fr-FR" b="0" dirty="0" smtClean="0">
                <a:solidFill>
                  <a:srgbClr val="FF6600"/>
                </a:solidFill>
              </a:rPr>
              <a:t>1.830.000 </a:t>
            </a:r>
            <a:r>
              <a:rPr lang="fr-FR" altLang="fr-FR" b="0" dirty="0">
                <a:solidFill>
                  <a:srgbClr val="FF6600"/>
                </a:solidFill>
              </a:rPr>
              <a:t>salariés </a:t>
            </a:r>
            <a:r>
              <a:rPr lang="fr-FR" altLang="fr-FR" b="0" dirty="0" smtClean="0">
                <a:solidFill>
                  <a:srgbClr val="FF6600"/>
                </a:solidFill>
              </a:rPr>
              <a:t/>
            </a:r>
            <a:br>
              <a:rPr lang="fr-FR" altLang="fr-FR" b="0" dirty="0" smtClean="0">
                <a:solidFill>
                  <a:srgbClr val="FF6600"/>
                </a:solidFill>
              </a:rPr>
            </a:br>
            <a:r>
              <a:rPr lang="fr-FR" altLang="fr-FR" b="0" dirty="0" smtClean="0">
                <a:solidFill>
                  <a:srgbClr val="666699"/>
                </a:solidFill>
              </a:rPr>
              <a:t>1 salarié </a:t>
            </a:r>
            <a:r>
              <a:rPr lang="fr-FR" altLang="fr-FR" b="0" dirty="0">
                <a:solidFill>
                  <a:srgbClr val="666699"/>
                </a:solidFill>
              </a:rPr>
              <a:t>privé sur </a:t>
            </a:r>
            <a:r>
              <a:rPr lang="fr-FR" altLang="fr-FR" b="0" dirty="0" smtClean="0">
                <a:solidFill>
                  <a:srgbClr val="666699"/>
                </a:solidFill>
              </a:rPr>
              <a:t>10</a:t>
            </a:r>
            <a:endParaRPr lang="fr-FR" altLang="fr-FR" b="0" dirty="0">
              <a:solidFill>
                <a:srgbClr val="666699"/>
              </a:solidFill>
            </a:endParaRPr>
          </a:p>
        </p:txBody>
      </p:sp>
    </p:spTree>
    <p:extLst>
      <p:ext uri="{BB962C8B-B14F-4D97-AF65-F5344CB8AC3E}">
        <p14:creationId xmlns="" xmlns:p14="http://schemas.microsoft.com/office/powerpoint/2010/main" val="3643820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txBox="1">
            <a:spLocks noChangeArrowheads="1"/>
          </p:cNvSpPr>
          <p:nvPr/>
        </p:nvSpPr>
        <p:spPr bwMode="auto">
          <a:xfrm>
            <a:off x="908050" y="53975"/>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r>
              <a:rPr lang="fr-FR" altLang="fr-FR" sz="2400" dirty="0">
                <a:solidFill>
                  <a:srgbClr val="FF6600"/>
                </a:solidFill>
                <a:latin typeface="+mj-lt"/>
                <a:ea typeface="ＭＳ Ｐゴシック" charset="-128"/>
                <a:cs typeface="Calibri" pitchFamily="34" charset="0"/>
              </a:rPr>
              <a:t>25% </a:t>
            </a:r>
            <a:r>
              <a:rPr lang="fr-FR" altLang="fr-FR" sz="2400" dirty="0" smtClean="0">
                <a:solidFill>
                  <a:srgbClr val="FF6600"/>
                </a:solidFill>
                <a:latin typeface="+mj-lt"/>
                <a:ea typeface="ＭＳ Ｐゴシック" charset="-128"/>
                <a:cs typeface="Calibri" pitchFamily="34" charset="0"/>
              </a:rPr>
              <a:t>des Français bénévoles dans </a:t>
            </a:r>
            <a:r>
              <a:rPr lang="fr-FR" altLang="fr-FR" sz="2400" dirty="0">
                <a:solidFill>
                  <a:srgbClr val="FF6600"/>
                </a:solidFill>
                <a:latin typeface="+mj-lt"/>
                <a:ea typeface="ＭＳ Ｐゴシック" charset="-128"/>
                <a:cs typeface="Calibri" pitchFamily="34" charset="0"/>
              </a:rPr>
              <a:t>une association</a:t>
            </a:r>
          </a:p>
        </p:txBody>
      </p:sp>
      <p:sp>
        <p:nvSpPr>
          <p:cNvPr id="11267" name="Espace réservé du numéro de diapositive 1"/>
          <p:cNvSpPr txBox="1">
            <a:spLocks/>
          </p:cNvSpPr>
          <p:nvPr/>
        </p:nvSpPr>
        <p:spPr bwMode="auto">
          <a:xfrm>
            <a:off x="8523288" y="6386513"/>
            <a:ext cx="585787"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eaLnBrk="1" hangingPunct="1"/>
            <a:fld id="{0095014C-7FC5-4B92-B408-A85964749B8C}" type="slidenum">
              <a:rPr lang="fr-FR" altLang="fr-FR" b="0">
                <a:solidFill>
                  <a:srgbClr val="666699"/>
                </a:solidFill>
                <a:latin typeface="Maiandra GD" pitchFamily="34" charset="0"/>
              </a:rPr>
              <a:pPr eaLnBrk="1" hangingPunct="1"/>
              <a:t>5</a:t>
            </a:fld>
            <a:endParaRPr lang="fr-FR" altLang="fr-FR" b="0">
              <a:solidFill>
                <a:srgbClr val="666699"/>
              </a:solidFill>
              <a:latin typeface="Maiandra GD" pitchFamily="34" charset="0"/>
            </a:endParaRPr>
          </a:p>
        </p:txBody>
      </p:sp>
      <p:sp>
        <p:nvSpPr>
          <p:cNvPr id="11268" name="ZoneTexte 1"/>
          <p:cNvSpPr txBox="1">
            <a:spLocks noChangeArrowheads="1"/>
          </p:cNvSpPr>
          <p:nvPr/>
        </p:nvSpPr>
        <p:spPr bwMode="auto">
          <a:xfrm>
            <a:off x="363538" y="6092825"/>
            <a:ext cx="798512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eaLnBrk="1" hangingPunct="1">
              <a:tabLst>
                <a:tab pos="625475" algn="l"/>
              </a:tabLst>
            </a:pPr>
            <a:r>
              <a:rPr lang="fr-FR" altLang="fr-FR" sz="1200" b="0" dirty="0">
                <a:solidFill>
                  <a:srgbClr val="666699"/>
                </a:solidFill>
              </a:rPr>
              <a:t>Source </a:t>
            </a:r>
            <a:r>
              <a:rPr lang="fr-FR" altLang="fr-FR" sz="1200" b="0" dirty="0" smtClean="0">
                <a:solidFill>
                  <a:srgbClr val="666699"/>
                </a:solidFill>
              </a:rPr>
              <a:t>:	enquêtes </a:t>
            </a:r>
            <a:r>
              <a:rPr lang="fr-FR" altLang="fr-FR" sz="1200" b="0" dirty="0">
                <a:solidFill>
                  <a:srgbClr val="666699"/>
                </a:solidFill>
              </a:rPr>
              <a:t>IFOP 2010 - 2016 pour France Bénévolat  et Recherches &amp; Solidarités.</a:t>
            </a:r>
          </a:p>
          <a:p>
            <a:pPr eaLnBrk="1" hangingPunct="1">
              <a:tabLst>
                <a:tab pos="625475" algn="l"/>
              </a:tabLst>
            </a:pPr>
            <a:r>
              <a:rPr lang="fr-FR" altLang="fr-FR" sz="1200" b="0" dirty="0">
                <a:solidFill>
                  <a:srgbClr val="666699"/>
                </a:solidFill>
              </a:rPr>
              <a:t>Lecture : </a:t>
            </a:r>
            <a:r>
              <a:rPr lang="fr-FR" altLang="fr-FR" sz="1200" b="0" dirty="0" smtClean="0">
                <a:solidFill>
                  <a:srgbClr val="666699"/>
                </a:solidFill>
              </a:rPr>
              <a:t>25</a:t>
            </a:r>
            <a:r>
              <a:rPr lang="fr-FR" altLang="fr-FR" sz="1200" b="0" dirty="0">
                <a:solidFill>
                  <a:srgbClr val="666699"/>
                </a:solidFill>
              </a:rPr>
              <a:t>% de Français donnent du temps à une ou plusieurs associations. </a:t>
            </a:r>
          </a:p>
          <a:p>
            <a:pPr eaLnBrk="1" hangingPunct="1">
              <a:tabLst>
                <a:tab pos="625475" algn="l"/>
              </a:tabLst>
            </a:pPr>
            <a:r>
              <a:rPr lang="fr-FR" altLang="fr-FR" sz="1200" b="0" dirty="0">
                <a:solidFill>
                  <a:srgbClr val="666699"/>
                </a:solidFill>
              </a:rPr>
              <a:t>	</a:t>
            </a:r>
            <a:r>
              <a:rPr lang="fr-FR" altLang="fr-FR" sz="1200" b="0" dirty="0" smtClean="0">
                <a:solidFill>
                  <a:srgbClr val="666699"/>
                </a:solidFill>
              </a:rPr>
              <a:t>21</a:t>
            </a:r>
            <a:r>
              <a:rPr lang="fr-FR" altLang="fr-FR" sz="1200" b="0" dirty="0">
                <a:solidFill>
                  <a:srgbClr val="666699"/>
                </a:solidFill>
              </a:rPr>
              <a:t>% parmi les moins de 35 ans, en 2016. Ils étaient 16% en 2010, soit 5 points de plus en 6 ans.</a:t>
            </a:r>
          </a:p>
        </p:txBody>
      </p:sp>
      <p:graphicFrame>
        <p:nvGraphicFramePr>
          <p:cNvPr id="6" name="Graphique 5"/>
          <p:cNvGraphicFramePr>
            <a:graphicFrameLocks/>
          </p:cNvGraphicFramePr>
          <p:nvPr/>
        </p:nvGraphicFramePr>
        <p:xfrm>
          <a:off x="908050" y="1230031"/>
          <a:ext cx="5472607" cy="3816423"/>
        </p:xfrm>
        <a:graphic>
          <a:graphicData uri="http://schemas.openxmlformats.org/drawingml/2006/chart">
            <c:chart xmlns:c="http://schemas.openxmlformats.org/drawingml/2006/chart" xmlns:r="http://schemas.openxmlformats.org/officeDocument/2006/relationships" r:id="rId3"/>
          </a:graphicData>
        </a:graphic>
      </p:graphicFrame>
      <p:sp>
        <p:nvSpPr>
          <p:cNvPr id="11270" name="ZoneTexte 1"/>
          <p:cNvSpPr txBox="1">
            <a:spLocks noChangeArrowheads="1"/>
          </p:cNvSpPr>
          <p:nvPr/>
        </p:nvSpPr>
        <p:spPr bwMode="auto">
          <a:xfrm>
            <a:off x="2936875" y="4724400"/>
            <a:ext cx="593725"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r>
              <a:rPr lang="fr-FR" altLang="fr-FR" sz="1400">
                <a:solidFill>
                  <a:srgbClr val="FF6600"/>
                </a:solidFill>
              </a:rPr>
              <a:t>+ 8</a:t>
            </a:r>
          </a:p>
        </p:txBody>
      </p:sp>
      <p:sp>
        <p:nvSpPr>
          <p:cNvPr id="11271" name="ZoneTexte 7"/>
          <p:cNvSpPr txBox="1">
            <a:spLocks noChangeArrowheads="1"/>
          </p:cNvSpPr>
          <p:nvPr/>
        </p:nvSpPr>
        <p:spPr bwMode="auto">
          <a:xfrm>
            <a:off x="3132138" y="3870325"/>
            <a:ext cx="287337"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endParaRPr lang="fr-FR" altLang="fr-FR"/>
          </a:p>
        </p:txBody>
      </p:sp>
      <p:sp>
        <p:nvSpPr>
          <p:cNvPr id="11272" name="ZoneTexte 8"/>
          <p:cNvSpPr txBox="1">
            <a:spLocks noChangeArrowheads="1"/>
          </p:cNvSpPr>
          <p:nvPr/>
        </p:nvSpPr>
        <p:spPr bwMode="auto">
          <a:xfrm>
            <a:off x="4213225" y="4724400"/>
            <a:ext cx="431800"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r>
              <a:rPr lang="fr-FR" altLang="fr-FR" sz="1400">
                <a:solidFill>
                  <a:srgbClr val="FF6600"/>
                </a:solidFill>
              </a:rPr>
              <a:t>- 4</a:t>
            </a:r>
          </a:p>
        </p:txBody>
      </p:sp>
      <p:pic>
        <p:nvPicPr>
          <p:cNvPr id="11" name="Image 10" descr="thCAQRKI0C.jpg"/>
          <p:cNvPicPr>
            <a:picLocks noChangeAspect="1"/>
          </p:cNvPicPr>
          <p:nvPr/>
        </p:nvPicPr>
        <p:blipFill>
          <a:blip r:embed="rId4" cstate="print">
            <a:clrChange>
              <a:clrFrom>
                <a:srgbClr val="FBFBFB"/>
              </a:clrFrom>
              <a:clrTo>
                <a:srgbClr val="FBFBFB">
                  <a:alpha val="0"/>
                </a:srgbClr>
              </a:clrTo>
            </a:clrChange>
            <a:duotone>
              <a:prstClr val="black"/>
              <a:srgbClr val="666699">
                <a:tint val="45000"/>
                <a:satMod val="400000"/>
              </a:srgbClr>
            </a:duotone>
          </a:blip>
          <a:srcRect l="13844" r="13844"/>
          <a:stretch>
            <a:fillRect/>
          </a:stretch>
        </p:blipFill>
        <p:spPr>
          <a:xfrm>
            <a:off x="6804248" y="2589371"/>
            <a:ext cx="1584176" cy="1619250"/>
          </a:xfrm>
          <a:prstGeom prst="rect">
            <a:avLst/>
          </a:prstGeom>
        </p:spPr>
      </p:pic>
      <p:sp>
        <p:nvSpPr>
          <p:cNvPr id="11274" name="ZoneTexte 2"/>
          <p:cNvSpPr txBox="1">
            <a:spLocks noChangeArrowheads="1"/>
          </p:cNvSpPr>
          <p:nvPr/>
        </p:nvSpPr>
        <p:spPr bwMode="auto">
          <a:xfrm>
            <a:off x="6875463" y="2133600"/>
            <a:ext cx="720725"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algn="ctr"/>
            <a:r>
              <a:rPr lang="fr-FR" altLang="fr-FR">
                <a:solidFill>
                  <a:srgbClr val="FF6600"/>
                </a:solidFill>
              </a:rPr>
              <a:t>23%</a:t>
            </a:r>
          </a:p>
        </p:txBody>
      </p:sp>
      <p:sp>
        <p:nvSpPr>
          <p:cNvPr id="11275" name="ZoneTexte 12"/>
          <p:cNvSpPr txBox="1">
            <a:spLocks noChangeArrowheads="1"/>
          </p:cNvSpPr>
          <p:nvPr/>
        </p:nvSpPr>
        <p:spPr bwMode="auto">
          <a:xfrm>
            <a:off x="7656513" y="2262188"/>
            <a:ext cx="719137" cy="3381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algn="ctr"/>
            <a:r>
              <a:rPr lang="fr-FR" altLang="fr-FR">
                <a:solidFill>
                  <a:srgbClr val="FF6600"/>
                </a:solidFill>
              </a:rPr>
              <a:t>27%</a:t>
            </a:r>
          </a:p>
        </p:txBody>
      </p:sp>
      <p:sp>
        <p:nvSpPr>
          <p:cNvPr id="11276" name="ZoneTexte 1"/>
          <p:cNvSpPr txBox="1">
            <a:spLocks noChangeArrowheads="1"/>
          </p:cNvSpPr>
          <p:nvPr/>
        </p:nvSpPr>
        <p:spPr bwMode="auto">
          <a:xfrm>
            <a:off x="225425" y="5213350"/>
            <a:ext cx="1466850" cy="33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r>
              <a:rPr lang="fr-FR" altLang="fr-FR">
                <a:solidFill>
                  <a:srgbClr val="FF6600"/>
                </a:solidFill>
              </a:rPr>
              <a:t>Depuis 2010</a:t>
            </a:r>
          </a:p>
        </p:txBody>
      </p:sp>
      <p:sp>
        <p:nvSpPr>
          <p:cNvPr id="17" name="Forme 16"/>
          <p:cNvSpPr/>
          <p:nvPr/>
        </p:nvSpPr>
        <p:spPr>
          <a:xfrm>
            <a:off x="2000250" y="5146675"/>
            <a:ext cx="985838" cy="541338"/>
          </a:xfrm>
          <a:prstGeom prst="swooshArrow">
            <a:avLst>
              <a:gd name="adj1" fmla="val 25000"/>
              <a:gd name="adj2" fmla="val 25000"/>
            </a:avLst>
          </a:prstGeom>
          <a:solidFill>
            <a:srgbClr val="FF6600"/>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lang="fr-FR"/>
          </a:p>
        </p:txBody>
      </p:sp>
      <p:sp>
        <p:nvSpPr>
          <p:cNvPr id="18" name="Forme 17"/>
          <p:cNvSpPr/>
          <p:nvPr/>
        </p:nvSpPr>
        <p:spPr>
          <a:xfrm rot="2850884">
            <a:off x="4626769" y="5155407"/>
            <a:ext cx="985837" cy="539750"/>
          </a:xfrm>
          <a:prstGeom prst="swooshArrow">
            <a:avLst>
              <a:gd name="adj1" fmla="val 25000"/>
              <a:gd name="adj2" fmla="val 25000"/>
            </a:avLst>
          </a:prstGeom>
          <a:solidFill>
            <a:srgbClr val="FF6600"/>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lang="fr-FR"/>
          </a:p>
        </p:txBody>
      </p:sp>
    </p:spTree>
    <p:extLst>
      <p:ext uri="{BB962C8B-B14F-4D97-AF65-F5344CB8AC3E}">
        <p14:creationId xmlns="" xmlns:p14="http://schemas.microsoft.com/office/powerpoint/2010/main" val="2817955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ChangeArrowheads="1"/>
          </p:cNvSpPr>
          <p:nvPr/>
        </p:nvSpPr>
        <p:spPr bwMode="auto">
          <a:xfrm>
            <a:off x="908050" y="53975"/>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r>
              <a:rPr lang="fr-FR" altLang="fr-FR" sz="2400" dirty="0">
                <a:solidFill>
                  <a:srgbClr val="FF6600"/>
                </a:solidFill>
                <a:latin typeface="+mj-lt"/>
                <a:ea typeface="ＭＳ Ｐゴシック" charset="-128"/>
                <a:cs typeface="Calibri" pitchFamily="34" charset="0"/>
              </a:rPr>
              <a:t>Une regrettable fracture associative</a:t>
            </a:r>
          </a:p>
        </p:txBody>
      </p:sp>
      <p:sp>
        <p:nvSpPr>
          <p:cNvPr id="14339" name="Rectangle 3"/>
          <p:cNvSpPr>
            <a:spLocks noChangeArrowheads="1"/>
          </p:cNvSpPr>
          <p:nvPr/>
        </p:nvSpPr>
        <p:spPr bwMode="auto">
          <a:xfrm>
            <a:off x="250825" y="1125538"/>
            <a:ext cx="8642350" cy="5102225"/>
          </a:xfrm>
          <a:prstGeom prst="roundRect">
            <a:avLst>
              <a:gd name="adj" fmla="val 16667"/>
            </a:avLst>
          </a:prstGeom>
          <a:noFill/>
          <a:ln w="12700" cap="rnd">
            <a:noFill/>
            <a:miter lim="800000"/>
            <a:headEnd/>
            <a:tailEnd/>
          </a:ln>
          <a:extLst>
            <a:ext uri="{909E8E84-426E-40DD-AFC4-6F175D3DCCD1}">
              <a14:hiddenFill xmlns="" xmlns:a14="http://schemas.microsoft.com/office/drawing/2010/main">
                <a:solidFill>
                  <a:srgbClr val="FFFFFF"/>
                </a:solidFill>
              </a14:hiddenFill>
            </a:ext>
          </a:extLst>
        </p:spPr>
        <p:txBody>
          <a:bodyPr/>
          <a:lstStyle>
            <a:lvl1pPr marL="285750" indent="-285750">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algn="just">
              <a:lnSpc>
                <a:spcPct val="150000"/>
              </a:lnSpc>
              <a:buClr>
                <a:srgbClr val="FF6600"/>
              </a:buClr>
              <a:buFont typeface="Wingdings" pitchFamily="2" charset="2"/>
              <a:buChar char="ü"/>
              <a:defRPr/>
            </a:pPr>
            <a:endParaRPr lang="fr-FR" altLang="fr-FR" sz="1800" b="0" dirty="0" smtClean="0">
              <a:solidFill>
                <a:srgbClr val="666699"/>
              </a:solidFill>
            </a:endParaRPr>
          </a:p>
          <a:p>
            <a:pPr algn="just">
              <a:lnSpc>
                <a:spcPct val="150000"/>
              </a:lnSpc>
              <a:buClr>
                <a:srgbClr val="FF6600"/>
              </a:buClr>
              <a:buFont typeface="Wingdings" pitchFamily="2" charset="2"/>
              <a:buChar char="ü"/>
              <a:defRPr/>
            </a:pPr>
            <a:endParaRPr lang="fr-FR" altLang="fr-FR" sz="1800" b="0" dirty="0" smtClean="0">
              <a:solidFill>
                <a:srgbClr val="666699"/>
              </a:solidFill>
            </a:endParaRPr>
          </a:p>
          <a:p>
            <a:pPr marL="0" indent="0" algn="just">
              <a:lnSpc>
                <a:spcPct val="150000"/>
              </a:lnSpc>
              <a:buClr>
                <a:srgbClr val="FF6600"/>
              </a:buClr>
              <a:defRPr/>
            </a:pPr>
            <a:endParaRPr lang="fr-FR" altLang="fr-FR" sz="1800" b="0" dirty="0" smtClean="0">
              <a:solidFill>
                <a:srgbClr val="666699"/>
              </a:solidFill>
            </a:endParaRPr>
          </a:p>
        </p:txBody>
      </p:sp>
      <p:sp>
        <p:nvSpPr>
          <p:cNvPr id="12292" name="Espace réservé du numéro de diapositive 1"/>
          <p:cNvSpPr txBox="1">
            <a:spLocks/>
          </p:cNvSpPr>
          <p:nvPr/>
        </p:nvSpPr>
        <p:spPr bwMode="auto">
          <a:xfrm>
            <a:off x="8523288" y="6386513"/>
            <a:ext cx="585787"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eaLnBrk="1" hangingPunct="1"/>
            <a:fld id="{DD085A68-24C4-415A-8444-E87E43A2C27E}" type="slidenum">
              <a:rPr lang="fr-FR" altLang="fr-FR" b="0">
                <a:solidFill>
                  <a:srgbClr val="666699"/>
                </a:solidFill>
                <a:latin typeface="Maiandra GD" pitchFamily="34" charset="0"/>
              </a:rPr>
              <a:pPr eaLnBrk="1" hangingPunct="1"/>
              <a:t>6</a:t>
            </a:fld>
            <a:endParaRPr lang="fr-FR" altLang="fr-FR" b="0">
              <a:solidFill>
                <a:srgbClr val="666699"/>
              </a:solidFill>
              <a:latin typeface="Maiandra GD" pitchFamily="34" charset="0"/>
            </a:endParaRPr>
          </a:p>
        </p:txBody>
      </p:sp>
      <p:sp>
        <p:nvSpPr>
          <p:cNvPr id="12293" name="ZoneTexte 7"/>
          <p:cNvSpPr txBox="1">
            <a:spLocks noChangeArrowheads="1"/>
          </p:cNvSpPr>
          <p:nvPr/>
        </p:nvSpPr>
        <p:spPr bwMode="auto">
          <a:xfrm>
            <a:off x="3132138" y="3870325"/>
            <a:ext cx="287337" cy="338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endParaRPr lang="fr-FR" altLang="fr-FR"/>
          </a:p>
        </p:txBody>
      </p:sp>
      <p:graphicFrame>
        <p:nvGraphicFramePr>
          <p:cNvPr id="10" name="Graphique 9"/>
          <p:cNvGraphicFramePr/>
          <p:nvPr/>
        </p:nvGraphicFramePr>
        <p:xfrm>
          <a:off x="318666" y="1340768"/>
          <a:ext cx="8497515" cy="4526955"/>
        </p:xfrm>
        <a:graphic>
          <a:graphicData uri="http://schemas.openxmlformats.org/drawingml/2006/chart">
            <c:chart xmlns:c="http://schemas.openxmlformats.org/drawingml/2006/chart" xmlns:r="http://schemas.openxmlformats.org/officeDocument/2006/relationships" r:id="rId3"/>
          </a:graphicData>
        </a:graphic>
      </p:graphicFrame>
      <p:sp>
        <p:nvSpPr>
          <p:cNvPr id="12295" name="ZoneTexte 1"/>
          <p:cNvSpPr txBox="1">
            <a:spLocks noChangeArrowheads="1"/>
          </p:cNvSpPr>
          <p:nvPr/>
        </p:nvSpPr>
        <p:spPr bwMode="auto">
          <a:xfrm>
            <a:off x="363538" y="6092825"/>
            <a:ext cx="798512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eaLnBrk="1" hangingPunct="1"/>
            <a:r>
              <a:rPr lang="fr-FR" altLang="fr-FR" sz="1200" b="0" dirty="0">
                <a:solidFill>
                  <a:srgbClr val="666699"/>
                </a:solidFill>
              </a:rPr>
              <a:t>Source : enquêtes IFOP 2010 - 2016 pour France Bénévolat  et Recherches &amp; Solidarités.</a:t>
            </a:r>
          </a:p>
          <a:p>
            <a:pPr eaLnBrk="1" hangingPunct="1"/>
            <a:r>
              <a:rPr lang="fr-FR" altLang="fr-FR" sz="1200" b="0" dirty="0">
                <a:solidFill>
                  <a:srgbClr val="666699"/>
                </a:solidFill>
              </a:rPr>
              <a:t>Lecture : 25% de Français donnent du temps à une ou plusieurs associations, en 2016. </a:t>
            </a:r>
          </a:p>
          <a:p>
            <a:pPr eaLnBrk="1" hangingPunct="1"/>
            <a:r>
              <a:rPr lang="fr-FR" altLang="fr-FR" sz="1200" b="0" dirty="0">
                <a:solidFill>
                  <a:srgbClr val="666699"/>
                </a:solidFill>
              </a:rPr>
              <a:t> </a:t>
            </a:r>
            <a:r>
              <a:rPr lang="fr-FR" altLang="fr-FR" sz="1200" b="0" dirty="0" smtClean="0">
                <a:solidFill>
                  <a:srgbClr val="666699"/>
                </a:solidFill>
              </a:rPr>
              <a:t>              31</a:t>
            </a:r>
            <a:r>
              <a:rPr lang="fr-FR" altLang="fr-FR" sz="1200" b="0" dirty="0">
                <a:solidFill>
                  <a:srgbClr val="666699"/>
                </a:solidFill>
              </a:rPr>
              <a:t>% parmi les diplômés de l’enseignement supérieur, moins de 20% parmi les moins diplômés.</a:t>
            </a:r>
          </a:p>
        </p:txBody>
      </p:sp>
    </p:spTree>
    <p:extLst>
      <p:ext uri="{BB962C8B-B14F-4D97-AF65-F5344CB8AC3E}">
        <p14:creationId xmlns="" xmlns:p14="http://schemas.microsoft.com/office/powerpoint/2010/main" val="2789192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txBox="1">
            <a:spLocks noChangeArrowheads="1"/>
          </p:cNvSpPr>
          <p:nvPr/>
        </p:nvSpPr>
        <p:spPr bwMode="auto">
          <a:xfrm>
            <a:off x="908050" y="53975"/>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r>
              <a:rPr lang="fr-FR" altLang="fr-FR" sz="2400" dirty="0">
                <a:solidFill>
                  <a:srgbClr val="FF6600"/>
                </a:solidFill>
                <a:latin typeface="+mj-lt"/>
                <a:ea typeface="ＭＳ Ｐゴシック" charset="-128"/>
                <a:cs typeface="Calibri" pitchFamily="34" charset="0"/>
              </a:rPr>
              <a:t>Etre bénévole </a:t>
            </a:r>
            <a:r>
              <a:rPr lang="fr-FR" altLang="fr-FR" sz="2400" dirty="0" smtClean="0">
                <a:solidFill>
                  <a:srgbClr val="FF6600"/>
                </a:solidFill>
                <a:latin typeface="+mj-lt"/>
                <a:ea typeface="ＭＳ Ｐゴシック" charset="-128"/>
                <a:cs typeface="Calibri" pitchFamily="34" charset="0"/>
              </a:rPr>
              <a:t>aujourd’hui</a:t>
            </a:r>
            <a:endParaRPr lang="fr-FR" altLang="fr-FR" sz="2400" dirty="0">
              <a:solidFill>
                <a:srgbClr val="FF6600"/>
              </a:solidFill>
              <a:latin typeface="+mj-lt"/>
              <a:ea typeface="ＭＳ Ｐゴシック" charset="-128"/>
              <a:cs typeface="Calibri" pitchFamily="34" charset="0"/>
            </a:endParaRPr>
          </a:p>
        </p:txBody>
      </p:sp>
      <p:sp>
        <p:nvSpPr>
          <p:cNvPr id="16387" name="Rectangle 3"/>
          <p:cNvSpPr>
            <a:spLocks noChangeArrowheads="1"/>
          </p:cNvSpPr>
          <p:nvPr/>
        </p:nvSpPr>
        <p:spPr bwMode="auto">
          <a:xfrm>
            <a:off x="1403350" y="2333625"/>
            <a:ext cx="6048375"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algn="just">
              <a:buClr>
                <a:srgbClr val="FF6600"/>
              </a:buClr>
              <a:buFont typeface="Wingdings" pitchFamily="2" charset="2"/>
              <a:buChar char="ü"/>
            </a:pPr>
            <a:endParaRPr lang="fr-FR" altLang="fr-FR" b="0">
              <a:solidFill>
                <a:srgbClr val="666699"/>
              </a:solidFill>
            </a:endParaRPr>
          </a:p>
          <a:p>
            <a:pPr algn="just">
              <a:buClr>
                <a:srgbClr val="FF6600"/>
              </a:buClr>
              <a:buFont typeface="Wingdings" pitchFamily="2" charset="2"/>
              <a:buChar char="ü"/>
            </a:pPr>
            <a:endParaRPr lang="fr-FR" altLang="fr-FR" b="0">
              <a:solidFill>
                <a:srgbClr val="666699"/>
              </a:solidFill>
            </a:endParaRPr>
          </a:p>
          <a:p>
            <a:pPr algn="just">
              <a:buClr>
                <a:srgbClr val="FF6600"/>
              </a:buClr>
              <a:buFont typeface="Wingdings" pitchFamily="2" charset="2"/>
              <a:buChar char="ü"/>
            </a:pPr>
            <a:endParaRPr lang="fr-FR" altLang="fr-FR" b="0">
              <a:solidFill>
                <a:srgbClr val="666699"/>
              </a:solidFill>
            </a:endParaRPr>
          </a:p>
        </p:txBody>
      </p:sp>
      <p:sp>
        <p:nvSpPr>
          <p:cNvPr id="16388" name="Rectangle 3"/>
          <p:cNvSpPr>
            <a:spLocks noChangeArrowheads="1"/>
          </p:cNvSpPr>
          <p:nvPr/>
        </p:nvSpPr>
        <p:spPr bwMode="auto">
          <a:xfrm>
            <a:off x="323850" y="1268413"/>
            <a:ext cx="8491538" cy="4897437"/>
          </a:xfrm>
          <a:prstGeom prst="roundRect">
            <a:avLst>
              <a:gd name="adj" fmla="val 16667"/>
            </a:avLst>
          </a:prstGeom>
          <a:noFill/>
          <a:ln w="12700" cap="rnd">
            <a:solidFill>
              <a:srgbClr val="666699"/>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marL="285750" indent="-285750">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algn="ctr">
              <a:buClr>
                <a:srgbClr val="FF6600"/>
              </a:buClr>
            </a:pPr>
            <a:r>
              <a:rPr lang="fr-FR" altLang="fr-FR" sz="2400" b="0" dirty="0">
                <a:solidFill>
                  <a:srgbClr val="FF6600"/>
                </a:solidFill>
              </a:rPr>
              <a:t>C’est : </a:t>
            </a:r>
          </a:p>
          <a:p>
            <a:pPr algn="ctr">
              <a:buClr>
                <a:srgbClr val="FF6600"/>
              </a:buClr>
            </a:pPr>
            <a:endParaRPr lang="fr-FR" altLang="fr-FR" sz="600" b="0" dirty="0">
              <a:solidFill>
                <a:srgbClr val="FF6600"/>
              </a:solidFill>
            </a:endParaRPr>
          </a:p>
          <a:p>
            <a:pPr algn="just">
              <a:spcBef>
                <a:spcPts val="1200"/>
              </a:spcBef>
              <a:buClr>
                <a:srgbClr val="FF6600"/>
              </a:buClr>
              <a:buFont typeface="Wingdings" pitchFamily="2" charset="2"/>
              <a:buChar char="ü"/>
            </a:pPr>
            <a:r>
              <a:rPr lang="fr-FR" altLang="fr-FR" sz="1800" b="0" dirty="0">
                <a:solidFill>
                  <a:srgbClr val="666699"/>
                </a:solidFill>
              </a:rPr>
              <a:t>La recherche de projets et d’actions concrètes</a:t>
            </a:r>
          </a:p>
          <a:p>
            <a:pPr algn="just">
              <a:spcBef>
                <a:spcPts val="1200"/>
              </a:spcBef>
              <a:buClr>
                <a:srgbClr val="FF6600"/>
              </a:buClr>
              <a:buFont typeface="Wingdings" pitchFamily="2" charset="2"/>
              <a:buChar char="ü"/>
            </a:pPr>
            <a:r>
              <a:rPr lang="fr-FR" altLang="fr-FR" sz="1800" b="0" dirty="0">
                <a:solidFill>
                  <a:srgbClr val="666699"/>
                </a:solidFill>
              </a:rPr>
              <a:t>La définition d’objectifs et une réelle attente de résultats</a:t>
            </a:r>
          </a:p>
          <a:p>
            <a:pPr algn="just">
              <a:spcBef>
                <a:spcPts val="1200"/>
              </a:spcBef>
              <a:buClr>
                <a:srgbClr val="FF6600"/>
              </a:buClr>
              <a:buFont typeface="Wingdings" pitchFamily="2" charset="2"/>
              <a:buChar char="ü"/>
            </a:pPr>
            <a:r>
              <a:rPr lang="fr-FR" altLang="fr-FR" sz="1800" b="0" dirty="0">
                <a:solidFill>
                  <a:srgbClr val="666699"/>
                </a:solidFill>
              </a:rPr>
              <a:t>Une plus grande mobilité : une succession d’expériences bénévoles</a:t>
            </a:r>
          </a:p>
          <a:p>
            <a:pPr algn="just">
              <a:spcBef>
                <a:spcPts val="1200"/>
              </a:spcBef>
              <a:buClr>
                <a:srgbClr val="FF6600"/>
              </a:buClr>
              <a:buFont typeface="Wingdings" pitchFamily="2" charset="2"/>
              <a:buChar char="ü"/>
            </a:pPr>
            <a:r>
              <a:rPr lang="fr-FR" altLang="fr-FR" sz="1800" b="0" dirty="0">
                <a:solidFill>
                  <a:srgbClr val="FF0000"/>
                </a:solidFill>
              </a:rPr>
              <a:t>Se former pour être efficace dans son action bénévole </a:t>
            </a:r>
          </a:p>
          <a:p>
            <a:pPr algn="just">
              <a:spcBef>
                <a:spcPts val="1200"/>
              </a:spcBef>
              <a:buClr>
                <a:srgbClr val="FF6600"/>
              </a:buClr>
              <a:buFont typeface="Wingdings" pitchFamily="2" charset="2"/>
              <a:buChar char="ü"/>
            </a:pPr>
            <a:r>
              <a:rPr lang="fr-FR" altLang="fr-FR" sz="1800" b="0" dirty="0">
                <a:solidFill>
                  <a:srgbClr val="666699"/>
                </a:solidFill>
              </a:rPr>
              <a:t>Utiliser ses compétences acquises dans le bénévolat dans sa vie professionnelle, dans son parcours étudiant…</a:t>
            </a:r>
          </a:p>
          <a:p>
            <a:pPr algn="just">
              <a:spcBef>
                <a:spcPts val="1200"/>
              </a:spcBef>
              <a:buClr>
                <a:srgbClr val="FF6600"/>
              </a:buClr>
              <a:buFont typeface="Wingdings" pitchFamily="2" charset="2"/>
              <a:buChar char="ü"/>
            </a:pPr>
            <a:r>
              <a:rPr lang="fr-FR" altLang="fr-FR" sz="1800" b="0" dirty="0">
                <a:solidFill>
                  <a:srgbClr val="666699"/>
                </a:solidFill>
              </a:rPr>
              <a:t>De plus en plus une forme d’engagement citoyen</a:t>
            </a:r>
          </a:p>
          <a:p>
            <a:pPr algn="just">
              <a:spcBef>
                <a:spcPts val="1200"/>
              </a:spcBef>
              <a:buClr>
                <a:srgbClr val="FF6600"/>
              </a:buClr>
              <a:buFont typeface="Wingdings" pitchFamily="2" charset="2"/>
              <a:buChar char="ü"/>
            </a:pPr>
            <a:r>
              <a:rPr lang="fr-FR" altLang="fr-FR" sz="1800" b="0" dirty="0">
                <a:solidFill>
                  <a:srgbClr val="666699"/>
                </a:solidFill>
              </a:rPr>
              <a:t>Agir en équipe</a:t>
            </a:r>
          </a:p>
          <a:p>
            <a:pPr algn="just">
              <a:spcBef>
                <a:spcPts val="1200"/>
              </a:spcBef>
              <a:buClr>
                <a:srgbClr val="FF6600"/>
              </a:buClr>
              <a:buFont typeface="Wingdings" pitchFamily="2" charset="2"/>
              <a:buChar char="ü"/>
            </a:pPr>
            <a:r>
              <a:rPr lang="fr-FR" altLang="fr-FR" sz="1800" b="0" dirty="0">
                <a:solidFill>
                  <a:srgbClr val="666699"/>
                </a:solidFill>
              </a:rPr>
              <a:t>C’est aussi être positif et  </a:t>
            </a:r>
            <a:r>
              <a:rPr lang="fr-FR" altLang="fr-FR" sz="1800" b="0" dirty="0" smtClean="0">
                <a:solidFill>
                  <a:srgbClr val="666699"/>
                </a:solidFill>
              </a:rPr>
              <a:t>enthousiaste</a:t>
            </a:r>
          </a:p>
        </p:txBody>
      </p:sp>
      <p:sp>
        <p:nvSpPr>
          <p:cNvPr id="16389" name="ZoneTexte 1"/>
          <p:cNvSpPr txBox="1">
            <a:spLocks noChangeArrowheads="1"/>
          </p:cNvSpPr>
          <p:nvPr/>
        </p:nvSpPr>
        <p:spPr bwMode="auto">
          <a:xfrm>
            <a:off x="319088" y="6464300"/>
            <a:ext cx="7985125" cy="277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eaLnBrk="1" hangingPunct="1"/>
            <a:r>
              <a:rPr lang="fr-FR" altLang="fr-FR" sz="1200" b="0">
                <a:solidFill>
                  <a:srgbClr val="666699"/>
                </a:solidFill>
              </a:rPr>
              <a:t>Sources : enquêtes annuelles Recherches &amp; Solidarités.</a:t>
            </a:r>
          </a:p>
        </p:txBody>
      </p:sp>
    </p:spTree>
    <p:extLst>
      <p:ext uri="{BB962C8B-B14F-4D97-AF65-F5344CB8AC3E}">
        <p14:creationId xmlns="" xmlns:p14="http://schemas.microsoft.com/office/powerpoint/2010/main" val="2349404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828675" y="44450"/>
            <a:ext cx="6480175" cy="1081088"/>
          </a:xfrm>
        </p:spPr>
        <p:txBody>
          <a:bodyPr/>
          <a:lstStyle/>
          <a:p>
            <a:pPr eaLnBrk="1" hangingPunct="1"/>
            <a:r>
              <a:rPr lang="fr-FR" altLang="fr-FR" sz="2400" dirty="0" smtClean="0">
                <a:solidFill>
                  <a:srgbClr val="FF6600"/>
                </a:solidFill>
              </a:rPr>
              <a:t>La réponse des associations</a:t>
            </a:r>
          </a:p>
        </p:txBody>
      </p:sp>
      <p:sp>
        <p:nvSpPr>
          <p:cNvPr id="60419" name="Espace réservé du numéro de diapositive 1"/>
          <p:cNvSpPr>
            <a:spLocks noGrp="1"/>
          </p:cNvSpPr>
          <p:nvPr>
            <p:ph type="sldNum"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fld id="{AD878474-5D62-4C33-B986-D12C77996E23}" type="slidenum">
              <a:rPr lang="fr-FR" altLang="fr-FR" sz="1400" b="0">
                <a:solidFill>
                  <a:srgbClr val="8C8CB6"/>
                </a:solidFill>
                <a:latin typeface="Maiandra GD" pitchFamily="34" charset="0"/>
              </a:rPr>
              <a:pPr/>
              <a:t>8</a:t>
            </a:fld>
            <a:endParaRPr lang="fr-FR" altLang="fr-FR" sz="1400" b="0">
              <a:solidFill>
                <a:srgbClr val="8C8CB6"/>
              </a:solidFill>
              <a:latin typeface="Maiandra GD" pitchFamily="34" charset="0"/>
            </a:endParaRPr>
          </a:p>
        </p:txBody>
      </p:sp>
      <p:sp>
        <p:nvSpPr>
          <p:cNvPr id="60420" name="Rectangle 3"/>
          <p:cNvSpPr>
            <a:spLocks noChangeArrowheads="1"/>
          </p:cNvSpPr>
          <p:nvPr/>
        </p:nvSpPr>
        <p:spPr bwMode="auto">
          <a:xfrm>
            <a:off x="468313" y="1196975"/>
            <a:ext cx="8280400" cy="4895850"/>
          </a:xfrm>
          <a:prstGeom prst="roundRect">
            <a:avLst>
              <a:gd name="adj" fmla="val 16667"/>
            </a:avLst>
          </a:prstGeom>
          <a:noFill/>
          <a:ln w="12700" cap="rnd">
            <a:solidFill>
              <a:srgbClr val="666699"/>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marL="285750" indent="-285750">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algn="ctr" eaLnBrk="1" hangingPunct="1">
              <a:lnSpc>
                <a:spcPct val="150000"/>
              </a:lnSpc>
              <a:spcAft>
                <a:spcPts val="1200"/>
              </a:spcAft>
            </a:pPr>
            <a:r>
              <a:rPr lang="fr-FR" altLang="fr-FR" sz="1800" b="0" i="1" dirty="0">
                <a:solidFill>
                  <a:srgbClr val="666699"/>
                </a:solidFill>
              </a:rPr>
              <a:t>La gestion des ressources humaines concerne aussi les bénévoles. </a:t>
            </a:r>
          </a:p>
          <a:p>
            <a:pPr algn="ctr" eaLnBrk="1" hangingPunct="1">
              <a:lnSpc>
                <a:spcPct val="150000"/>
              </a:lnSpc>
              <a:spcAft>
                <a:spcPts val="1200"/>
              </a:spcAft>
            </a:pPr>
            <a:r>
              <a:rPr lang="fr-FR" altLang="fr-FR" sz="1800" b="0" i="1" dirty="0">
                <a:solidFill>
                  <a:srgbClr val="FF6600"/>
                </a:solidFill>
              </a:rPr>
              <a:t>Les associations doivent </a:t>
            </a:r>
            <a:r>
              <a:rPr lang="fr-FR" altLang="fr-FR" sz="1800" b="0" i="1" dirty="0" smtClean="0">
                <a:solidFill>
                  <a:srgbClr val="FF6600"/>
                </a:solidFill>
              </a:rPr>
              <a:t>se </a:t>
            </a:r>
            <a:r>
              <a:rPr lang="fr-FR" altLang="fr-FR" sz="1800" b="0" i="1" dirty="0">
                <a:solidFill>
                  <a:srgbClr val="FF6600"/>
                </a:solidFill>
              </a:rPr>
              <a:t>donner les moyens </a:t>
            </a:r>
            <a:r>
              <a:rPr lang="fr-FR" altLang="fr-FR" sz="1800" b="0" i="1" dirty="0" smtClean="0">
                <a:solidFill>
                  <a:srgbClr val="FF6600"/>
                </a:solidFill>
              </a:rPr>
              <a:t>:</a:t>
            </a:r>
            <a:endParaRPr lang="fr-FR" altLang="fr-FR" sz="1800" b="0" i="1" dirty="0">
              <a:solidFill>
                <a:srgbClr val="FF6600"/>
              </a:solidFill>
            </a:endParaRPr>
          </a:p>
          <a:p>
            <a:pPr algn="just" eaLnBrk="1" hangingPunct="1">
              <a:lnSpc>
                <a:spcPct val="150000"/>
              </a:lnSpc>
              <a:spcAft>
                <a:spcPts val="1200"/>
              </a:spcAft>
              <a:buClr>
                <a:srgbClr val="FF6600"/>
              </a:buClr>
              <a:buSzPct val="140000"/>
              <a:buFont typeface="Wingdings" pitchFamily="2" charset="2"/>
              <a:buChar char="ü"/>
            </a:pPr>
            <a:r>
              <a:rPr lang="fr-FR" altLang="fr-FR" sz="1800" b="0" dirty="0">
                <a:solidFill>
                  <a:srgbClr val="666699"/>
                </a:solidFill>
              </a:rPr>
              <a:t>   Mettre en place une organisation dédiée </a:t>
            </a:r>
          </a:p>
          <a:p>
            <a:pPr algn="just" eaLnBrk="1" hangingPunct="1">
              <a:lnSpc>
                <a:spcPct val="150000"/>
              </a:lnSpc>
              <a:spcAft>
                <a:spcPts val="1200"/>
              </a:spcAft>
              <a:buClr>
                <a:srgbClr val="FF6600"/>
              </a:buClr>
              <a:buSzPct val="140000"/>
              <a:buFont typeface="Wingdings" pitchFamily="2" charset="2"/>
              <a:buChar char="ü"/>
            </a:pPr>
            <a:r>
              <a:rPr lang="fr-FR" altLang="fr-FR" sz="1800" b="0" dirty="0">
                <a:solidFill>
                  <a:srgbClr val="666699"/>
                </a:solidFill>
              </a:rPr>
              <a:t>   </a:t>
            </a:r>
            <a:r>
              <a:rPr lang="fr-FR" altLang="fr-FR" sz="1800" b="0" dirty="0" smtClean="0">
                <a:solidFill>
                  <a:srgbClr val="666699"/>
                </a:solidFill>
              </a:rPr>
              <a:t>Avoir une </a:t>
            </a:r>
            <a:r>
              <a:rPr lang="fr-FR" altLang="fr-FR" sz="1800" b="0" dirty="0">
                <a:solidFill>
                  <a:srgbClr val="666699"/>
                </a:solidFill>
              </a:rPr>
              <a:t>écoute attentive, une reconnaissance des rôles de chacun</a:t>
            </a:r>
          </a:p>
          <a:p>
            <a:pPr algn="just" eaLnBrk="1" hangingPunct="1">
              <a:lnSpc>
                <a:spcPct val="150000"/>
              </a:lnSpc>
              <a:spcAft>
                <a:spcPts val="1200"/>
              </a:spcAft>
              <a:buClr>
                <a:srgbClr val="FF6600"/>
              </a:buClr>
              <a:buSzPct val="140000"/>
              <a:buFont typeface="Wingdings" pitchFamily="2" charset="2"/>
              <a:buChar char="ü"/>
            </a:pPr>
            <a:r>
              <a:rPr lang="fr-FR" altLang="fr-FR" sz="1800" b="0" dirty="0">
                <a:solidFill>
                  <a:srgbClr val="666699"/>
                </a:solidFill>
              </a:rPr>
              <a:t>   Définir des missions pouvant correspondre aux différents parcours</a:t>
            </a:r>
          </a:p>
          <a:p>
            <a:pPr algn="just" eaLnBrk="1" hangingPunct="1">
              <a:lnSpc>
                <a:spcPct val="150000"/>
              </a:lnSpc>
              <a:spcAft>
                <a:spcPts val="1200"/>
              </a:spcAft>
              <a:buClr>
                <a:srgbClr val="FF6600"/>
              </a:buClr>
              <a:buSzPct val="140000"/>
              <a:buFont typeface="Wingdings" pitchFamily="2" charset="2"/>
              <a:buChar char="ü"/>
            </a:pPr>
            <a:r>
              <a:rPr lang="fr-FR" altLang="fr-FR" sz="1800" b="0" dirty="0">
                <a:solidFill>
                  <a:srgbClr val="666699"/>
                </a:solidFill>
              </a:rPr>
              <a:t>   </a:t>
            </a:r>
            <a:r>
              <a:rPr lang="fr-FR" altLang="fr-FR" sz="1800" b="0" dirty="0">
                <a:solidFill>
                  <a:srgbClr val="FF0000"/>
                </a:solidFill>
              </a:rPr>
              <a:t>Proposer et organiser des </a:t>
            </a:r>
            <a:r>
              <a:rPr lang="fr-FR" altLang="fr-FR" sz="1800" b="0" dirty="0" smtClean="0">
                <a:solidFill>
                  <a:srgbClr val="FF0000"/>
                </a:solidFill>
              </a:rPr>
              <a:t>formations, en réponse à la demande</a:t>
            </a:r>
          </a:p>
          <a:p>
            <a:pPr marL="442913" indent="-442913" algn="just" eaLnBrk="1" hangingPunct="1">
              <a:lnSpc>
                <a:spcPct val="150000"/>
              </a:lnSpc>
              <a:spcAft>
                <a:spcPts val="1200"/>
              </a:spcAft>
              <a:buClr>
                <a:srgbClr val="FF6600"/>
              </a:buClr>
              <a:buSzPct val="140000"/>
              <a:buFont typeface="Wingdings" pitchFamily="2" charset="2"/>
              <a:buChar char="ü"/>
            </a:pPr>
            <a:r>
              <a:rPr lang="fr-FR" altLang="fr-FR" sz="1800" b="0" dirty="0" smtClean="0">
                <a:solidFill>
                  <a:srgbClr val="666699"/>
                </a:solidFill>
              </a:rPr>
              <a:t>Porter </a:t>
            </a:r>
            <a:r>
              <a:rPr lang="fr-FR" altLang="fr-FR" sz="1800" b="0" dirty="0">
                <a:solidFill>
                  <a:srgbClr val="666699"/>
                </a:solidFill>
              </a:rPr>
              <a:t>une attention particulière à l’accueil des nouveaux </a:t>
            </a:r>
          </a:p>
          <a:p>
            <a:pPr algn="just" eaLnBrk="1" hangingPunct="1">
              <a:lnSpc>
                <a:spcPct val="150000"/>
              </a:lnSpc>
              <a:spcAft>
                <a:spcPts val="1200"/>
              </a:spcAft>
              <a:buClr>
                <a:srgbClr val="FF6600"/>
              </a:buClr>
              <a:buSzPct val="140000"/>
              <a:buFont typeface="Wingdings" pitchFamily="2" charset="2"/>
              <a:buChar char="ü"/>
            </a:pPr>
            <a:r>
              <a:rPr lang="fr-FR" altLang="fr-FR" sz="1800" b="0" dirty="0">
                <a:solidFill>
                  <a:srgbClr val="666699"/>
                </a:solidFill>
              </a:rPr>
              <a:t>   Définir les engagements réciproques, voire les formaliser</a:t>
            </a:r>
          </a:p>
        </p:txBody>
      </p:sp>
    </p:spTree>
    <p:extLst>
      <p:ext uri="{BB962C8B-B14F-4D97-AF65-F5344CB8AC3E}">
        <p14:creationId xmlns="" xmlns:p14="http://schemas.microsoft.com/office/powerpoint/2010/main" val="1248375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828675" y="44450"/>
            <a:ext cx="6480175" cy="1081088"/>
          </a:xfrm>
        </p:spPr>
        <p:txBody>
          <a:bodyPr/>
          <a:lstStyle/>
          <a:p>
            <a:pPr eaLnBrk="1" hangingPunct="1"/>
            <a:r>
              <a:rPr lang="fr-FR" altLang="fr-FR" sz="2400" dirty="0" smtClean="0">
                <a:solidFill>
                  <a:srgbClr val="FF6600"/>
                </a:solidFill>
              </a:rPr>
              <a:t>Un réel sujet de préoccupation</a:t>
            </a:r>
          </a:p>
        </p:txBody>
      </p:sp>
      <p:sp>
        <p:nvSpPr>
          <p:cNvPr id="61443" name="Espace réservé du numéro de diapositive 1"/>
          <p:cNvSpPr>
            <a:spLocks noGrp="1"/>
          </p:cNvSpPr>
          <p:nvPr>
            <p:ph type="sldNum"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600" b="1">
                <a:solidFill>
                  <a:schemeClr val="tx1"/>
                </a:solidFill>
                <a:latin typeface="Arial" charset="0"/>
                <a:cs typeface="Arial" charset="0"/>
              </a:defRPr>
            </a:lvl1pPr>
            <a:lvl2pPr marL="742950" indent="-285750">
              <a:defRPr sz="1600" b="1">
                <a:solidFill>
                  <a:schemeClr val="tx1"/>
                </a:solidFill>
                <a:latin typeface="Arial" charset="0"/>
                <a:cs typeface="Arial" charset="0"/>
              </a:defRPr>
            </a:lvl2pPr>
            <a:lvl3pPr marL="1143000" indent="-228600">
              <a:defRPr sz="1600" b="1">
                <a:solidFill>
                  <a:schemeClr val="tx1"/>
                </a:solidFill>
                <a:latin typeface="Arial" charset="0"/>
                <a:cs typeface="Arial" charset="0"/>
              </a:defRPr>
            </a:lvl3pPr>
            <a:lvl4pPr marL="1600200" indent="-228600">
              <a:defRPr sz="1600" b="1">
                <a:solidFill>
                  <a:schemeClr val="tx1"/>
                </a:solidFill>
                <a:latin typeface="Arial" charset="0"/>
                <a:cs typeface="Arial" charset="0"/>
              </a:defRPr>
            </a:lvl4pPr>
            <a:lvl5pPr marL="2057400" indent="-22860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fld id="{8FC467F0-A88F-4399-824B-90A050560B49}" type="slidenum">
              <a:rPr lang="fr-FR" altLang="fr-FR" sz="1400" b="0">
                <a:solidFill>
                  <a:srgbClr val="8C8CB6"/>
                </a:solidFill>
                <a:latin typeface="Maiandra GD" pitchFamily="34" charset="0"/>
              </a:rPr>
              <a:pPr/>
              <a:t>9</a:t>
            </a:fld>
            <a:endParaRPr lang="fr-FR" altLang="fr-FR" sz="1400" b="0">
              <a:solidFill>
                <a:srgbClr val="8C8CB6"/>
              </a:solidFill>
              <a:latin typeface="Maiandra GD" pitchFamily="34" charset="0"/>
            </a:endParaRPr>
          </a:p>
        </p:txBody>
      </p:sp>
      <p:sp>
        <p:nvSpPr>
          <p:cNvPr id="5" name="Rectangle 3"/>
          <p:cNvSpPr>
            <a:spLocks noChangeArrowheads="1"/>
          </p:cNvSpPr>
          <p:nvPr/>
        </p:nvSpPr>
        <p:spPr bwMode="auto">
          <a:xfrm>
            <a:off x="468313" y="1485131"/>
            <a:ext cx="8280400" cy="4320133"/>
          </a:xfrm>
          <a:prstGeom prst="roundRect">
            <a:avLst>
              <a:gd name="adj" fmla="val 16667"/>
            </a:avLst>
          </a:prstGeom>
          <a:noFill/>
          <a:ln w="12700" cap="rnd">
            <a:solidFill>
              <a:srgbClr val="666699"/>
            </a:solidFill>
            <a:miter lim="800000"/>
            <a:headEnd/>
            <a:tailEnd/>
          </a:ln>
          <a:extLst/>
        </p:spPr>
        <p:txBody>
          <a:bodyPr/>
          <a:lstStyle>
            <a:lvl1pPr marL="285750" indent="-285750" eaLnBrk="0" hangingPunct="0">
              <a:defRPr sz="1600" b="1">
                <a:solidFill>
                  <a:schemeClr val="tx1"/>
                </a:solidFill>
                <a:latin typeface="Arial" charset="0"/>
                <a:cs typeface="Arial" charset="0"/>
              </a:defRPr>
            </a:lvl1pPr>
            <a:lvl2pPr marL="742950" indent="-285750" eaLnBrk="0" hangingPunct="0">
              <a:defRPr sz="1600" b="1">
                <a:solidFill>
                  <a:schemeClr val="tx1"/>
                </a:solidFill>
                <a:latin typeface="Arial" charset="0"/>
                <a:cs typeface="Arial" charset="0"/>
              </a:defRPr>
            </a:lvl2pPr>
            <a:lvl3pPr marL="1143000" indent="-228600" eaLnBrk="0" hangingPunct="0">
              <a:defRPr sz="1600" b="1">
                <a:solidFill>
                  <a:schemeClr val="tx1"/>
                </a:solidFill>
                <a:latin typeface="Arial" charset="0"/>
                <a:cs typeface="Arial" charset="0"/>
              </a:defRPr>
            </a:lvl3pPr>
            <a:lvl4pPr marL="1600200" indent="-228600" eaLnBrk="0" hangingPunct="0">
              <a:defRPr sz="1600" b="1">
                <a:solidFill>
                  <a:schemeClr val="tx1"/>
                </a:solidFill>
                <a:latin typeface="Arial" charset="0"/>
                <a:cs typeface="Arial" charset="0"/>
              </a:defRPr>
            </a:lvl4pPr>
            <a:lvl5pPr marL="2057400" indent="-228600" eaLnBrk="0" hangingPunct="0">
              <a:defRPr sz="1600" b="1">
                <a:solidFill>
                  <a:schemeClr val="tx1"/>
                </a:solidFill>
                <a:latin typeface="Arial" charset="0"/>
                <a:cs typeface="Arial" charset="0"/>
              </a:defRPr>
            </a:lvl5pPr>
            <a:lvl6pPr marL="2514600" indent="-228600" eaLnBrk="0" fontAlgn="base" hangingPunct="0">
              <a:spcBef>
                <a:spcPct val="0"/>
              </a:spcBef>
              <a:spcAft>
                <a:spcPct val="0"/>
              </a:spcAft>
              <a:defRPr sz="1600" b="1">
                <a:solidFill>
                  <a:schemeClr val="tx1"/>
                </a:solidFill>
                <a:latin typeface="Arial" charset="0"/>
                <a:cs typeface="Arial" charset="0"/>
              </a:defRPr>
            </a:lvl6pPr>
            <a:lvl7pPr marL="2971800" indent="-228600" eaLnBrk="0" fontAlgn="base" hangingPunct="0">
              <a:spcBef>
                <a:spcPct val="0"/>
              </a:spcBef>
              <a:spcAft>
                <a:spcPct val="0"/>
              </a:spcAft>
              <a:defRPr sz="1600" b="1">
                <a:solidFill>
                  <a:schemeClr val="tx1"/>
                </a:solidFill>
                <a:latin typeface="Arial" charset="0"/>
                <a:cs typeface="Arial" charset="0"/>
              </a:defRPr>
            </a:lvl7pPr>
            <a:lvl8pPr marL="3429000" indent="-228600" eaLnBrk="0" fontAlgn="base" hangingPunct="0">
              <a:spcBef>
                <a:spcPct val="0"/>
              </a:spcBef>
              <a:spcAft>
                <a:spcPct val="0"/>
              </a:spcAft>
              <a:defRPr sz="1600" b="1">
                <a:solidFill>
                  <a:schemeClr val="tx1"/>
                </a:solidFill>
                <a:latin typeface="Arial" charset="0"/>
                <a:cs typeface="Arial" charset="0"/>
              </a:defRPr>
            </a:lvl8pPr>
            <a:lvl9pPr marL="3886200" indent="-228600" eaLnBrk="0" fontAlgn="base" hangingPunct="0">
              <a:spcBef>
                <a:spcPct val="0"/>
              </a:spcBef>
              <a:spcAft>
                <a:spcPct val="0"/>
              </a:spcAft>
              <a:defRPr sz="1600" b="1">
                <a:solidFill>
                  <a:schemeClr val="tx1"/>
                </a:solidFill>
                <a:latin typeface="Arial" charset="0"/>
                <a:cs typeface="Arial" charset="0"/>
              </a:defRPr>
            </a:lvl9pPr>
          </a:lstStyle>
          <a:p>
            <a:pPr marL="1588" indent="0" algn="ctr" eaLnBrk="1" hangingPunct="1">
              <a:lnSpc>
                <a:spcPct val="150000"/>
              </a:lnSpc>
              <a:spcBef>
                <a:spcPts val="0"/>
              </a:spcBef>
              <a:spcAft>
                <a:spcPts val="1200"/>
              </a:spcAft>
              <a:buClr>
                <a:srgbClr val="FF6600"/>
              </a:buClr>
              <a:buSzPct val="140000"/>
              <a:tabLst>
                <a:tab pos="450850" algn="l"/>
              </a:tabLst>
              <a:defRPr/>
            </a:pPr>
            <a:r>
              <a:rPr lang="fr-FR" altLang="fr-FR" sz="1800" b="0" dirty="0" smtClean="0">
                <a:solidFill>
                  <a:srgbClr val="FF6600"/>
                </a:solidFill>
              </a:rPr>
              <a:t>Gérer </a:t>
            </a:r>
            <a:r>
              <a:rPr lang="fr-FR" altLang="fr-FR" sz="1800" b="0" dirty="0">
                <a:solidFill>
                  <a:srgbClr val="FF6600"/>
                </a:solidFill>
              </a:rPr>
              <a:t>le bénévolat c’est aussi :</a:t>
            </a:r>
          </a:p>
          <a:p>
            <a:pPr marL="1588" indent="0" algn="just" eaLnBrk="1" hangingPunct="1">
              <a:lnSpc>
                <a:spcPct val="150000"/>
              </a:lnSpc>
              <a:spcBef>
                <a:spcPts val="0"/>
              </a:spcBef>
              <a:spcAft>
                <a:spcPts val="1200"/>
              </a:spcAft>
              <a:buClr>
                <a:srgbClr val="FF6600"/>
              </a:buClr>
              <a:buSzPct val="140000"/>
              <a:buFont typeface="Wingdings" pitchFamily="2" charset="2"/>
              <a:buChar char="ü"/>
              <a:tabLst>
                <a:tab pos="450850" algn="l"/>
              </a:tabLst>
              <a:defRPr/>
            </a:pPr>
            <a:r>
              <a:rPr lang="fr-FR" altLang="fr-FR" sz="1800" b="0" dirty="0">
                <a:solidFill>
                  <a:srgbClr val="666699"/>
                </a:solidFill>
              </a:rPr>
              <a:t>	Soigner l’image de l’association : mettre en avant le projet, la 	convivialité…</a:t>
            </a:r>
          </a:p>
          <a:p>
            <a:pPr marL="1588" indent="0" algn="just" eaLnBrk="1" hangingPunct="1">
              <a:lnSpc>
                <a:spcPct val="150000"/>
              </a:lnSpc>
              <a:spcBef>
                <a:spcPts val="0"/>
              </a:spcBef>
              <a:spcAft>
                <a:spcPts val="1200"/>
              </a:spcAft>
              <a:buClr>
                <a:srgbClr val="FF6600"/>
              </a:buClr>
              <a:buSzPct val="140000"/>
              <a:buFont typeface="Wingdings" pitchFamily="2" charset="2"/>
              <a:buChar char="ü"/>
              <a:tabLst>
                <a:tab pos="450850" algn="l"/>
              </a:tabLst>
              <a:defRPr/>
            </a:pPr>
            <a:r>
              <a:rPr lang="fr-FR" altLang="fr-FR" sz="1800" b="0" dirty="0">
                <a:solidFill>
                  <a:srgbClr val="666699"/>
                </a:solidFill>
              </a:rPr>
              <a:t>	Trouver les mots et les messages adaptés aux différents profils de 	bénévoles</a:t>
            </a:r>
          </a:p>
          <a:p>
            <a:pPr marL="1588" indent="0" algn="just" eaLnBrk="1" hangingPunct="1">
              <a:lnSpc>
                <a:spcPct val="150000"/>
              </a:lnSpc>
              <a:spcBef>
                <a:spcPts val="0"/>
              </a:spcBef>
              <a:spcAft>
                <a:spcPts val="1200"/>
              </a:spcAft>
              <a:buClr>
                <a:srgbClr val="FF6600"/>
              </a:buClr>
              <a:buSzPct val="140000"/>
              <a:buFont typeface="Wingdings" pitchFamily="2" charset="2"/>
              <a:buChar char="ü"/>
              <a:tabLst>
                <a:tab pos="450850" algn="l"/>
              </a:tabLst>
              <a:defRPr/>
            </a:pPr>
            <a:r>
              <a:rPr lang="fr-FR" altLang="fr-FR" sz="1800" b="0" dirty="0">
                <a:solidFill>
                  <a:srgbClr val="666699"/>
                </a:solidFill>
              </a:rPr>
              <a:t>	</a:t>
            </a:r>
            <a:r>
              <a:rPr lang="fr-FR" altLang="fr-FR" sz="1800" b="0" dirty="0">
                <a:solidFill>
                  <a:srgbClr val="FF0000"/>
                </a:solidFill>
              </a:rPr>
              <a:t>S’appuyer sur le numérique </a:t>
            </a:r>
            <a:r>
              <a:rPr lang="fr-FR" altLang="fr-FR" sz="1800" b="0" dirty="0">
                <a:solidFill>
                  <a:srgbClr val="666699"/>
                </a:solidFill>
              </a:rPr>
              <a:t>pour faciliter les échanges, renforcer 	l’esprit </a:t>
            </a:r>
            <a:r>
              <a:rPr lang="fr-FR" altLang="fr-FR" sz="1800" b="0" dirty="0" smtClean="0">
                <a:solidFill>
                  <a:srgbClr val="666699"/>
                </a:solidFill>
              </a:rPr>
              <a:t>d’équipe, </a:t>
            </a:r>
            <a:r>
              <a:rPr lang="fr-FR" altLang="fr-FR" sz="1800" b="0" dirty="0" smtClean="0">
                <a:solidFill>
                  <a:srgbClr val="FF6600"/>
                </a:solidFill>
              </a:rPr>
              <a:t>organiser des formations…</a:t>
            </a:r>
            <a:endParaRPr lang="fr-FR" altLang="fr-FR" sz="1800" b="0" dirty="0">
              <a:solidFill>
                <a:srgbClr val="FF6600"/>
              </a:solidFill>
            </a:endParaRPr>
          </a:p>
          <a:p>
            <a:pPr marL="1588" indent="0" algn="ctr" eaLnBrk="1" hangingPunct="1">
              <a:lnSpc>
                <a:spcPct val="150000"/>
              </a:lnSpc>
              <a:spcBef>
                <a:spcPts val="0"/>
              </a:spcBef>
              <a:spcAft>
                <a:spcPts val="1200"/>
              </a:spcAft>
              <a:buClr>
                <a:srgbClr val="FF6600"/>
              </a:buClr>
              <a:buSzPct val="140000"/>
              <a:tabLst>
                <a:tab pos="450850" algn="l"/>
              </a:tabLst>
              <a:defRPr/>
            </a:pPr>
            <a:r>
              <a:rPr lang="fr-FR" altLang="fr-FR" sz="1800" b="0" dirty="0">
                <a:solidFill>
                  <a:srgbClr val="FF6600"/>
                </a:solidFill>
              </a:rPr>
              <a:t> </a:t>
            </a:r>
            <a:endParaRPr lang="fr-FR" altLang="fr-FR" sz="1800" b="0" dirty="0">
              <a:solidFill>
                <a:srgbClr val="666699"/>
              </a:solidFill>
              <a:latin typeface="Times" charset="0"/>
            </a:endParaRPr>
          </a:p>
        </p:txBody>
      </p:sp>
    </p:spTree>
    <p:extLst>
      <p:ext uri="{BB962C8B-B14F-4D97-AF65-F5344CB8AC3E}">
        <p14:creationId xmlns="" xmlns:p14="http://schemas.microsoft.com/office/powerpoint/2010/main" val="1267231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Personnalisé 9">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FF6600"/>
      </a:hlink>
      <a:folHlink>
        <a:srgbClr val="FFA94A"/>
      </a:folHlink>
    </a:clrScheme>
    <a:fontScheme name="Modèle par défaut">
      <a:majorFont>
        <a:latin typeface="Maiandra GD"/>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rgbClr val="666699"/>
          </a:solidFill>
          <a:miter lim="800000"/>
          <a:headEnd/>
          <a:tailEnd/>
        </a:ln>
        <a:extLst>
          <a:ext uri="{909E8E84-426E-40DD-AFC4-6F175D3DCCD1}">
            <a14:hiddenFill xmlns="" xmlns:a14="http://schemas.microsoft.com/office/drawing/2010/main">
              <a:solidFill>
                <a:srgbClr val="FFFFFF"/>
              </a:solidFill>
            </a14:hiddenFill>
          </a:ext>
        </a:extLst>
      </a:spPr>
      <a:bodyPr>
        <a:spAutoFit/>
      </a:bodyPr>
      <a:lstStyle>
        <a:defPPr algn="just">
          <a:spcBef>
            <a:spcPct val="50000"/>
          </a:spcBef>
          <a:buSzPct val="70000"/>
          <a:buFont typeface="Wingdings" pitchFamily="2" charset="2"/>
          <a:buNone/>
          <a:tabLst>
            <a:tab pos="263525" algn="l"/>
          </a:tabLst>
          <a:defRPr b="0" dirty="0">
            <a:solidFill>
              <a:srgbClr val="6B2C41"/>
            </a:solidFill>
          </a:defRPr>
        </a:defPPr>
      </a:lstStyle>
    </a:sp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ersonnalisé 7">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FF6700"/>
    </a:hlink>
    <a:folHlink>
      <a:srgbClr val="FFA94A"/>
    </a:folHlink>
  </a:clrScheme>
  <a:fontScheme name="Modèle par défaut">
    <a:majorFont>
      <a:latin typeface="Maiandra GD"/>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ersonnalisé 7">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FF6700"/>
    </a:hlink>
    <a:folHlink>
      <a:srgbClr val="FFA94A"/>
    </a:folHlink>
  </a:clrScheme>
  <a:fontScheme name="Modèle par défaut">
    <a:majorFont>
      <a:latin typeface="Maiandra GD"/>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1278</Words>
  <Application>Microsoft Office PowerPoint</Application>
  <PresentationFormat>Affichage à l'écran (4:3)</PresentationFormat>
  <Paragraphs>234</Paragraphs>
  <Slides>23</Slides>
  <Notes>23</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Modèle par défaut</vt:lpstr>
      <vt:lpstr>La formation à distance Eléments de cadrage    </vt:lpstr>
      <vt:lpstr>Diapositive 2</vt:lpstr>
      <vt:lpstr>Diapositive 3</vt:lpstr>
      <vt:lpstr>Associations et bénévoles en France</vt:lpstr>
      <vt:lpstr>Diapositive 5</vt:lpstr>
      <vt:lpstr>Diapositive 6</vt:lpstr>
      <vt:lpstr>Diapositive 7</vt:lpstr>
      <vt:lpstr>La réponse des associations</vt:lpstr>
      <vt:lpstr>Un réel sujet de préoccupation</vt:lpstr>
      <vt:lpstr>Diapositive 10</vt:lpstr>
      <vt:lpstr>Des sources représentatives…</vt:lpstr>
      <vt:lpstr>Des fortes évolutions en 3 ans</vt:lpstr>
      <vt:lpstr>Tirer parti du numérique pour :</vt:lpstr>
      <vt:lpstr>Des difficultés et des leviers d’actions</vt:lpstr>
      <vt:lpstr>Un besoin d’accompagnement</vt:lpstr>
      <vt:lpstr>Accompagnement en trois dimensions</vt:lpstr>
      <vt:lpstr>Diapositive 17</vt:lpstr>
      <vt:lpstr>Des bénévoles volontaires…</vt:lpstr>
      <vt:lpstr>L’attente des bénévoles </vt:lpstr>
      <vt:lpstr>Les pratiques aujourd’hui</vt:lpstr>
      <vt:lpstr>Un fort potentiel pour demain</vt:lpstr>
      <vt:lpstr>Quelques précautions toutefois…</vt:lpstr>
      <vt:lpstr>Pour aller plus loin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L’EMPLOI DANS L’ECONOMIE SOCIALE  EN ALSACE EN 2012</dc:title>
  <dc:creator/>
  <cp:lastModifiedBy/>
  <cp:revision>9</cp:revision>
  <dcterms:created xsi:type="dcterms:W3CDTF">2012-07-18T11:00:44Z</dcterms:created>
  <dcterms:modified xsi:type="dcterms:W3CDTF">2017-02-07T09:27:40Z</dcterms:modified>
</cp:coreProperties>
</file>